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7"/>
  </p:notesMasterIdLst>
  <p:sldIdLst>
    <p:sldId id="256" r:id="rId2"/>
    <p:sldId id="2147477598" r:id="rId3"/>
    <p:sldId id="2147477595" r:id="rId4"/>
    <p:sldId id="257" r:id="rId5"/>
    <p:sldId id="295" r:id="rId6"/>
    <p:sldId id="330" r:id="rId7"/>
    <p:sldId id="2147477596" r:id="rId8"/>
    <p:sldId id="260" r:id="rId9"/>
    <p:sldId id="309" r:id="rId10"/>
    <p:sldId id="261" r:id="rId11"/>
    <p:sldId id="2147477597" r:id="rId12"/>
    <p:sldId id="291" r:id="rId13"/>
    <p:sldId id="328" r:id="rId14"/>
    <p:sldId id="331" r:id="rId15"/>
    <p:sldId id="11875" r:id="rId16"/>
    <p:sldId id="3160" r:id="rId17"/>
    <p:sldId id="3158" r:id="rId18"/>
    <p:sldId id="11860" r:id="rId19"/>
    <p:sldId id="329" r:id="rId20"/>
    <p:sldId id="326" r:id="rId21"/>
    <p:sldId id="2147477599" r:id="rId22"/>
    <p:sldId id="333" r:id="rId23"/>
    <p:sldId id="262" r:id="rId24"/>
    <p:sldId id="314" r:id="rId25"/>
    <p:sldId id="297" r:id="rId26"/>
    <p:sldId id="319" r:id="rId27"/>
    <p:sldId id="263" r:id="rId28"/>
    <p:sldId id="264" r:id="rId29"/>
    <p:sldId id="317" r:id="rId30"/>
    <p:sldId id="2147477600" r:id="rId31"/>
    <p:sldId id="307" r:id="rId32"/>
    <p:sldId id="288" r:id="rId33"/>
    <p:sldId id="2147477592" r:id="rId34"/>
    <p:sldId id="2147477614" r:id="rId35"/>
    <p:sldId id="2147477602" r:id="rId36"/>
    <p:sldId id="267" r:id="rId37"/>
    <p:sldId id="269" r:id="rId38"/>
    <p:sldId id="273" r:id="rId39"/>
    <p:sldId id="272" r:id="rId40"/>
    <p:sldId id="271" r:id="rId41"/>
    <p:sldId id="274" r:id="rId42"/>
    <p:sldId id="2147477591" r:id="rId43"/>
    <p:sldId id="287" r:id="rId44"/>
    <p:sldId id="278" r:id="rId45"/>
    <p:sldId id="2147477593" r:id="rId46"/>
    <p:sldId id="334" r:id="rId47"/>
    <p:sldId id="2147477603" r:id="rId48"/>
    <p:sldId id="11876" r:id="rId49"/>
    <p:sldId id="275" r:id="rId50"/>
    <p:sldId id="276" r:id="rId51"/>
    <p:sldId id="2147477586" r:id="rId52"/>
    <p:sldId id="2147477587" r:id="rId53"/>
    <p:sldId id="2147477605" r:id="rId54"/>
    <p:sldId id="277" r:id="rId55"/>
    <p:sldId id="2147477610" r:id="rId56"/>
    <p:sldId id="281" r:id="rId57"/>
    <p:sldId id="294" r:id="rId58"/>
    <p:sldId id="2147477604" r:id="rId59"/>
    <p:sldId id="282" r:id="rId60"/>
    <p:sldId id="298" r:id="rId61"/>
    <p:sldId id="2147477609" r:id="rId62"/>
    <p:sldId id="2147477606" r:id="rId63"/>
    <p:sldId id="280" r:id="rId64"/>
    <p:sldId id="284" r:id="rId65"/>
    <p:sldId id="270" r:id="rId66"/>
    <p:sldId id="335" r:id="rId67"/>
    <p:sldId id="336" r:id="rId68"/>
    <p:sldId id="286" r:id="rId69"/>
    <p:sldId id="2147477607" r:id="rId70"/>
    <p:sldId id="2147477590" r:id="rId71"/>
    <p:sldId id="2147477611" r:id="rId72"/>
    <p:sldId id="2147477615" r:id="rId73"/>
    <p:sldId id="11861" r:id="rId74"/>
    <p:sldId id="315" r:id="rId75"/>
    <p:sldId id="2147477588" r:id="rId76"/>
  </p:sldIdLst>
  <p:sldSz cx="12192000" cy="6858000"/>
  <p:notesSz cx="7162800" cy="9448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6BEA"/>
    <a:srgbClr val="4A7FEE"/>
    <a:srgbClr val="1A0DAB"/>
    <a:srgbClr val="49C1FE"/>
    <a:srgbClr val="2059ED"/>
    <a:srgbClr val="A6A6A6"/>
    <a:srgbClr val="88BCD7"/>
    <a:srgbClr val="C698C7"/>
    <a:srgbClr val="404F57"/>
    <a:srgbClr val="00E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835419-658B-48CB-B416-213B72B7033E}" v="2" dt="2023-07-27T00:06:02.159"/>
    <p1510:client id="{F2A7C47A-221E-3305-4F74-F90F5C3C397B}" v="1" dt="2023-07-27T11:06:24.0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2" autoAdjust="0"/>
    <p:restoredTop sz="76850" autoAdjust="0"/>
  </p:normalViewPr>
  <p:slideViewPr>
    <p:cSldViewPr snapToGrid="0">
      <p:cViewPr varScale="1">
        <p:scale>
          <a:sx n="193" d="100"/>
          <a:sy n="193" d="100"/>
        </p:scale>
        <p:origin x="231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A973AB-FF6E-4238-B27E-FA769682D70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52793E-378D-4836-AE59-388F13C0DF73}">
      <dgm:prSet phldrT="[Text]" custT="1"/>
      <dgm:spPr/>
      <dgm:t>
        <a:bodyPr/>
        <a:lstStyle/>
        <a:p>
          <a:r>
            <a:rPr lang="en-US" sz="2200" dirty="0">
              <a:latin typeface="Segoe UI" panose="020B0502040204020203" pitchFamily="34" charset="0"/>
              <a:cs typeface="Segoe UI" panose="020B0502040204020203" pitchFamily="34" charset="0"/>
            </a:rPr>
            <a:t>Model Innovation</a:t>
          </a:r>
        </a:p>
      </dgm:t>
    </dgm:pt>
    <dgm:pt modelId="{1CD079DF-E782-4398-9F1C-4F69C32D1047}" type="parTrans" cxnId="{6FB89740-132A-40AD-B638-4376C90B2032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DB76D4D-8B3E-4EB4-BF82-0D4ACD00EB3E}" type="sibTrans" cxnId="{6FB89740-132A-40AD-B638-4376C90B2032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978DE7D-AFCF-4E6E-99D5-0CF504DB2595}">
      <dgm:prSet phldrT="[Text]" custT="1"/>
      <dgm:spPr/>
      <dgm:t>
        <a:bodyPr/>
        <a:lstStyle/>
        <a:p>
          <a:r>
            <a:rPr lang="en-US" sz="2200">
              <a:latin typeface="Segoe UI" panose="020B0502040204020203" pitchFamily="34" charset="0"/>
              <a:cs typeface="Segoe UI" panose="020B0502040204020203" pitchFamily="34" charset="0"/>
            </a:rPr>
            <a:t>Task Modeling</a:t>
          </a:r>
        </a:p>
      </dgm:t>
    </dgm:pt>
    <dgm:pt modelId="{237AF632-E844-4566-8C22-85B5F680742C}" type="parTrans" cxnId="{AD5F0A7D-C910-4C26-80B6-745AF9F6254F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21C98F2-EA47-44D9-B7B0-DC6CCECC939A}" type="sibTrans" cxnId="{AD5F0A7D-C910-4C26-80B6-745AF9F6254F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F92A016-42FF-4BCE-A141-E4A1E196BF1B}">
      <dgm:prSet phldrT="[Text]" custT="1"/>
      <dgm:spPr/>
      <dgm:t>
        <a:bodyPr/>
        <a:lstStyle/>
        <a:p>
          <a:r>
            <a:rPr lang="en-US" sz="2200" dirty="0">
              <a:latin typeface="Segoe UI" panose="020B0502040204020203" pitchFamily="34" charset="0"/>
              <a:cs typeface="Segoe UI" panose="020B0502040204020203" pitchFamily="34" charset="0"/>
            </a:rPr>
            <a:t>Next-Generation Experiences</a:t>
          </a:r>
        </a:p>
      </dgm:t>
    </dgm:pt>
    <dgm:pt modelId="{3DB444F1-9A6A-4C67-B3B8-79C5D70FBF49}" type="parTrans" cxnId="{E70C94E9-629B-45D2-8DCD-DC2B0ABB4559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1E86882-51C5-4A70-AC4B-A4CBEFB7FA77}" type="sibTrans" cxnId="{E70C94E9-629B-45D2-8DCD-DC2B0ABB4559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699C131-83F0-456A-8119-581CD6644A08}">
      <dgm:prSet phldrT="[Text]" custT="1"/>
      <dgm:spPr/>
      <dgm:t>
        <a:bodyPr/>
        <a:lstStyle/>
        <a:p>
          <a:r>
            <a:rPr lang="en-US" sz="2200" dirty="0">
              <a:latin typeface="Segoe UI" panose="020B0502040204020203" pitchFamily="34" charset="0"/>
              <a:cs typeface="Segoe UI" panose="020B0502040204020203" pitchFamily="34" charset="0"/>
            </a:rPr>
            <a:t>Search + Chat</a:t>
          </a:r>
        </a:p>
      </dgm:t>
    </dgm:pt>
    <dgm:pt modelId="{B4E458AA-4A7B-4C8E-B1AC-6FADEFD810A4}" type="parTrans" cxnId="{3880B1A7-32E7-4E59-A36C-67A178AC3D2A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095F49B-F12B-47D9-AECF-08981FC6BCCF}" type="sibTrans" cxnId="{3880B1A7-32E7-4E59-A36C-67A178AC3D2A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A1879-2380-4C2D-BB59-03240964F8AD}">
      <dgm:prSet phldrT="[Text]" custT="1"/>
      <dgm:spPr/>
      <dgm:t>
        <a:bodyPr/>
        <a:lstStyle/>
        <a:p>
          <a:r>
            <a:rPr lang="en-US" sz="2200" dirty="0">
              <a:latin typeface="Segoe UI" panose="020B0502040204020203" pitchFamily="34" charset="0"/>
              <a:cs typeface="Segoe UI" panose="020B0502040204020203" pitchFamily="34" charset="0"/>
            </a:rPr>
            <a:t>Measurement</a:t>
          </a:r>
        </a:p>
      </dgm:t>
    </dgm:pt>
    <dgm:pt modelId="{E23D9D9C-4AB8-4233-A09F-D2B7E6E4CC47}" type="parTrans" cxnId="{160C7E95-B2D0-4E75-B2E5-B054A2F1B79B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442FDC1-D08F-48A6-855A-52EFD121E7DA}" type="sibTrans" cxnId="{160C7E95-B2D0-4E75-B2E5-B054A2F1B79B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06814C4-CF18-4654-85E7-EE6047899AFE}">
      <dgm:prSet phldrT="[Text]" custT="1"/>
      <dgm:spPr/>
      <dgm:t>
        <a:bodyPr/>
        <a:lstStyle/>
        <a:p>
          <a:r>
            <a:rPr lang="en-US" sz="2200">
              <a:latin typeface="Segoe UI" panose="020B0502040204020203" pitchFamily="34" charset="0"/>
              <a:cs typeface="Segoe UI" panose="020B0502040204020203" pitchFamily="34" charset="0"/>
            </a:rPr>
            <a:t>Understanding</a:t>
          </a:r>
        </a:p>
      </dgm:t>
    </dgm:pt>
    <dgm:pt modelId="{F70738CC-F76E-4D61-AC31-2F6B45E3C39F}" type="parTrans" cxnId="{32889C36-4917-4372-A91A-0EA80118D4A0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47BED4-4B45-4A94-9731-D00DC961F695}" type="sibTrans" cxnId="{32889C36-4917-4372-A91A-0EA80118D4A0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3EAF487-92DE-4449-9A08-F608F9925060}">
      <dgm:prSet phldrT="[Text]" custT="1"/>
      <dgm:spPr/>
      <dgm:t>
        <a:bodyPr/>
        <a:lstStyle/>
        <a:p>
          <a:r>
            <a:rPr lang="en-US" sz="2200" dirty="0">
              <a:latin typeface="Segoe UI" panose="020B0502040204020203" pitchFamily="34" charset="0"/>
              <a:cs typeface="Segoe UI" panose="020B0502040204020203" pitchFamily="34" charset="0"/>
            </a:rPr>
            <a:t>Broader Implications</a:t>
          </a:r>
        </a:p>
      </dgm:t>
    </dgm:pt>
    <dgm:pt modelId="{440535F8-338E-470B-968C-2374F4F7AB71}" type="sibTrans" cxnId="{53C49CF1-B049-41C5-B4CC-6B0004A868C4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3E73350-10D7-48E3-9295-DAA3275D4E3F}" type="parTrans" cxnId="{53C49CF1-B049-41C5-B4CC-6B0004A868C4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D7B39FB-993F-459C-9522-342E88D22745}">
      <dgm:prSet custT="1"/>
      <dgm:spPr/>
      <dgm:t>
        <a:bodyPr/>
        <a:lstStyle/>
        <a:p>
          <a:r>
            <a:rPr lang="en-US" sz="2200" dirty="0">
              <a:latin typeface="Segoe UI" panose="020B0502040204020203" pitchFamily="34" charset="0"/>
              <a:cs typeface="Segoe UI" panose="020B0502040204020203" pitchFamily="34" charset="0"/>
            </a:rPr>
            <a:t>Alignment</a:t>
          </a:r>
        </a:p>
      </dgm:t>
    </dgm:pt>
    <dgm:pt modelId="{8CE7BDD4-9C12-4FB6-B374-6BF960A6C095}" type="parTrans" cxnId="{56B0F0DC-BE78-481F-8611-979931A26A66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CAFECEA-909F-4F4B-B926-FD190CE2E7ED}" type="sibTrans" cxnId="{56B0F0DC-BE78-481F-8611-979931A26A66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6CF193B-1910-44C2-8930-99364022DAFA}">
      <dgm:prSet custT="1"/>
      <dgm:spPr/>
      <dgm:t>
        <a:bodyPr/>
        <a:lstStyle/>
        <a:p>
          <a:r>
            <a:rPr lang="en-US" sz="2200">
              <a:latin typeface="Segoe UI" panose="020B0502040204020203" pitchFamily="34" charset="0"/>
              <a:cs typeface="Segoe UI" panose="020B0502040204020203" pitchFamily="34" charset="0"/>
            </a:rPr>
            <a:t>Augmentation</a:t>
          </a:r>
        </a:p>
      </dgm:t>
    </dgm:pt>
    <dgm:pt modelId="{EECC4CDC-6BA5-4F6E-A812-1A7EC802F16B}" type="parTrans" cxnId="{3C90B382-22F6-4AE6-A26E-1B3104B39B82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D86473A-867C-4A25-A893-4842AA053966}" type="sibTrans" cxnId="{3C90B382-22F6-4AE6-A26E-1B3104B39B82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A486C1E-835A-4929-9FAB-C4C682C2A021}">
      <dgm:prSet custT="1"/>
      <dgm:spPr/>
      <dgm:t>
        <a:bodyPr/>
        <a:lstStyle/>
        <a:p>
          <a:r>
            <a:rPr lang="en-US" sz="2200" dirty="0">
              <a:latin typeface="Segoe UI" panose="020B0502040204020203" pitchFamily="34" charset="0"/>
              <a:cs typeface="Segoe UI" panose="020B0502040204020203" pitchFamily="34" charset="0"/>
            </a:rPr>
            <a:t>Grounding</a:t>
          </a:r>
        </a:p>
      </dgm:t>
    </dgm:pt>
    <dgm:pt modelId="{CCDB6670-808D-4DE2-AE84-489E67BA26FE}" type="parTrans" cxnId="{A854F3B8-6D61-4508-988F-5E6B08573B63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4FB606E-49A4-4071-938C-1621EB9BA613}" type="sibTrans" cxnId="{A854F3B8-6D61-4508-988F-5E6B08573B63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1BE3511-F6CD-4128-9262-7CC740E8E982}">
      <dgm:prSet custT="1"/>
      <dgm:spPr/>
      <dgm:t>
        <a:bodyPr/>
        <a:lstStyle/>
        <a:p>
          <a:r>
            <a:rPr lang="en-US" sz="2200" dirty="0">
              <a:latin typeface="Segoe UI" panose="020B0502040204020203" pitchFamily="34" charset="0"/>
              <a:cs typeface="Segoe UI" panose="020B0502040204020203" pitchFamily="34" charset="0"/>
            </a:rPr>
            <a:t>Personalization</a:t>
          </a:r>
        </a:p>
      </dgm:t>
    </dgm:pt>
    <dgm:pt modelId="{5A0D974F-9866-4CB2-A663-41BE5D313015}" type="parTrans" cxnId="{1CA68986-D7BB-485E-8328-CBA688ED99BF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D4708C4-95E5-489E-A69B-82B9ED92273A}" type="sibTrans" cxnId="{1CA68986-D7BB-485E-8328-CBA688ED99BF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19716F5-9668-4EAA-BF9C-B27CBBB17124}">
      <dgm:prSet custT="1"/>
      <dgm:spPr/>
      <dgm:t>
        <a:bodyPr/>
        <a:lstStyle/>
        <a:p>
          <a:r>
            <a:rPr lang="en-US" sz="2200" dirty="0">
              <a:latin typeface="Segoe UI" panose="020B0502040204020203" pitchFamily="34" charset="0"/>
              <a:cs typeface="Segoe UI" panose="020B0502040204020203" pitchFamily="34" charset="0"/>
            </a:rPr>
            <a:t>Control</a:t>
          </a:r>
        </a:p>
      </dgm:t>
    </dgm:pt>
    <dgm:pt modelId="{CE6C9657-ECBA-4428-A0F5-EFF8764189D5}" type="parTrans" cxnId="{6658C532-47E4-4504-9149-E15D1A951F6E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21A24CA-AD23-4C0B-B1A2-48EC2745CAFF}" type="sibTrans" cxnId="{6658C532-47E4-4504-9149-E15D1A951F6E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6733B8C-EF0A-4220-9AA0-D491BB5AD303}">
      <dgm:prSet custT="1"/>
      <dgm:spPr/>
      <dgm:t>
        <a:bodyPr/>
        <a:lstStyle/>
        <a:p>
          <a:r>
            <a:rPr lang="en-US" sz="2200" dirty="0">
              <a:latin typeface="Segoe UI" panose="020B0502040204020203" pitchFamily="34" charset="0"/>
              <a:cs typeface="Segoe UI" panose="020B0502040204020203" pitchFamily="34" charset="0"/>
            </a:rPr>
            <a:t>Completion</a:t>
          </a:r>
        </a:p>
      </dgm:t>
    </dgm:pt>
    <dgm:pt modelId="{6022523A-BF5E-49A9-BEC4-918C5454D288}" type="parTrans" cxnId="{2B265B8B-34E8-4BF6-9089-825CE79AA701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EB1BEED-D4A7-4766-A64E-FA4A79285EA9}" type="sibTrans" cxnId="{2B265B8B-34E8-4BF6-9089-825CE79AA701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748C56-2640-4694-B292-64B295C434D9}">
      <dgm:prSet custT="1"/>
      <dgm:spPr/>
      <dgm:t>
        <a:bodyPr/>
        <a:lstStyle/>
        <a:p>
          <a:r>
            <a:rPr lang="en-US" sz="2200" dirty="0">
              <a:latin typeface="Segoe UI" panose="020B0502040204020203" pitchFamily="34" charset="0"/>
              <a:cs typeface="Segoe UI" panose="020B0502040204020203" pitchFamily="34" charset="0"/>
            </a:rPr>
            <a:t>Evaluation</a:t>
          </a:r>
        </a:p>
      </dgm:t>
    </dgm:pt>
    <dgm:pt modelId="{38B4C199-F75F-45A3-A1E2-7568E80E892D}" type="parTrans" cxnId="{B0118117-0615-4ACE-A471-D58754FD77F3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71F3F42-54D3-4963-BCAF-04A569ABD02E}" type="sibTrans" cxnId="{B0118117-0615-4ACE-A471-D58754FD77F3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0AF942F-4335-474F-B8F3-427C2C335BEA}">
      <dgm:prSet phldrT="[Text]" custT="1"/>
      <dgm:spPr/>
      <dgm:t>
        <a:bodyPr/>
        <a:lstStyle/>
        <a:p>
          <a:r>
            <a:rPr lang="en-US" sz="2200" dirty="0">
              <a:latin typeface="Segoe UI" panose="020B0502040204020203" pitchFamily="34" charset="0"/>
              <a:cs typeface="Segoe UI" panose="020B0502040204020203" pitchFamily="34" charset="0"/>
            </a:rPr>
            <a:t>Responsibility</a:t>
          </a:r>
        </a:p>
      </dgm:t>
    </dgm:pt>
    <dgm:pt modelId="{3CED29BD-9651-44FA-A04E-B196A50EEAB3}" type="parTrans" cxnId="{383C8E4E-5E3F-489A-98F4-55AEABF4ED18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07517E8-5BAA-4A85-A85F-E286CBD5DF31}" type="sibTrans" cxnId="{383C8E4E-5E3F-489A-98F4-55AEABF4ED18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C912C00-4301-48FE-BD90-6A81203EF35B}">
      <dgm:prSet custT="1"/>
      <dgm:spPr/>
      <dgm:t>
        <a:bodyPr/>
        <a:lstStyle/>
        <a:p>
          <a:r>
            <a:rPr lang="en-US" sz="2200" dirty="0">
              <a:latin typeface="Segoe UI" panose="020B0502040204020203" pitchFamily="34" charset="0"/>
              <a:cs typeface="Segoe UI" panose="020B0502040204020203" pitchFamily="34" charset="0"/>
            </a:rPr>
            <a:t>Economics</a:t>
          </a:r>
        </a:p>
      </dgm:t>
    </dgm:pt>
    <dgm:pt modelId="{3F6F9EA8-F1CE-4187-92F0-E5F087F9721B}" type="parTrans" cxnId="{66C1D87B-DD40-4BE4-815F-D2EA2FDA8E02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72418D6-61AB-4BB7-9552-6D35061449AB}" type="sibTrans" cxnId="{66C1D87B-DD40-4BE4-815F-D2EA2FDA8E02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2B1420-DFA8-4786-BA8C-EC708F94B652}">
      <dgm:prSet custT="1"/>
      <dgm:spPr/>
      <dgm:t>
        <a:bodyPr/>
        <a:lstStyle/>
        <a:p>
          <a:r>
            <a:rPr lang="en-US" sz="2200">
              <a:latin typeface="Segoe UI" panose="020B0502040204020203" pitchFamily="34" charset="0"/>
              <a:cs typeface="Segoe UI" panose="020B0502040204020203" pitchFamily="34" charset="0"/>
            </a:rPr>
            <a:t>Ubiquity</a:t>
          </a:r>
        </a:p>
      </dgm:t>
    </dgm:pt>
    <dgm:pt modelId="{69EF181A-7A3F-4A9B-8640-A334F57B544D}" type="parTrans" cxnId="{52DAA8C5-5C80-4CCA-A407-2C3BCFDF590C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38E5CC3-CC1E-47D9-B519-02444F096E13}" type="sibTrans" cxnId="{52DAA8C5-5C80-4CCA-A407-2C3BCFDF590C}">
      <dgm:prSet/>
      <dgm:spPr/>
      <dgm:t>
        <a:bodyPr/>
        <a:lstStyle/>
        <a:p>
          <a:endParaRPr lang="en-US" sz="22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A7F074B-4BD4-437E-AF77-F84C30D260EC}">
      <dgm:prSet custT="1"/>
      <dgm:spPr/>
      <dgm:t>
        <a:bodyPr/>
        <a:lstStyle/>
        <a:p>
          <a:r>
            <a:rPr lang="en-US" sz="2200" dirty="0">
              <a:latin typeface="Segoe UI" panose="020B0502040204020203" pitchFamily="34" charset="0"/>
              <a:cs typeface="Segoe UI" panose="020B0502040204020203" pitchFamily="34" charset="0"/>
            </a:rPr>
            <a:t>Learning</a:t>
          </a:r>
        </a:p>
      </dgm:t>
    </dgm:pt>
    <dgm:pt modelId="{C47634DB-F102-43C6-91F4-1FE345FDB7A4}" type="parTrans" cxnId="{4FA48E64-FFD3-436E-A15B-C7BCE301CD0B}">
      <dgm:prSet/>
      <dgm:spPr/>
      <dgm:t>
        <a:bodyPr/>
        <a:lstStyle/>
        <a:p>
          <a:endParaRPr lang="en-US"/>
        </a:p>
      </dgm:t>
    </dgm:pt>
    <dgm:pt modelId="{F9DBBC2B-FA76-4190-8D43-9C45E68043CC}" type="sibTrans" cxnId="{4FA48E64-FFD3-436E-A15B-C7BCE301CD0B}">
      <dgm:prSet/>
      <dgm:spPr/>
      <dgm:t>
        <a:bodyPr/>
        <a:lstStyle/>
        <a:p>
          <a:endParaRPr lang="en-US"/>
        </a:p>
      </dgm:t>
    </dgm:pt>
    <dgm:pt modelId="{CC41EC86-4AAC-4B39-9A7B-93B565BB6349}" type="pres">
      <dgm:prSet presAssocID="{2BA973AB-FF6E-4238-B27E-FA769682D70F}" presName="Name0" presStyleCnt="0">
        <dgm:presLayoutVars>
          <dgm:dir/>
          <dgm:animLvl val="lvl"/>
          <dgm:resizeHandles val="exact"/>
        </dgm:presLayoutVars>
      </dgm:prSet>
      <dgm:spPr/>
    </dgm:pt>
    <dgm:pt modelId="{FA146F27-C6C0-47BB-9FB1-E634B583685B}" type="pres">
      <dgm:prSet presAssocID="{4852793E-378D-4836-AE59-388F13C0DF73}" presName="composite" presStyleCnt="0"/>
      <dgm:spPr/>
    </dgm:pt>
    <dgm:pt modelId="{0FC88C06-863D-4446-B6D7-9805F910E745}" type="pres">
      <dgm:prSet presAssocID="{4852793E-378D-4836-AE59-388F13C0DF73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A7B2F79B-627F-4E92-B03C-FC42EC936BCA}" type="pres">
      <dgm:prSet presAssocID="{4852793E-378D-4836-AE59-388F13C0DF73}" presName="desTx" presStyleLbl="alignAccFollowNode1" presStyleIdx="0" presStyleCnt="4">
        <dgm:presLayoutVars>
          <dgm:bulletEnabled val="1"/>
        </dgm:presLayoutVars>
      </dgm:prSet>
      <dgm:spPr/>
    </dgm:pt>
    <dgm:pt modelId="{0AD641C9-9D95-498A-A273-7E41CBEBF670}" type="pres">
      <dgm:prSet presAssocID="{8DB76D4D-8B3E-4EB4-BF82-0D4ACD00EB3E}" presName="space" presStyleCnt="0"/>
      <dgm:spPr/>
    </dgm:pt>
    <dgm:pt modelId="{482664CA-42D2-4A47-A050-190AE7ACA38B}" type="pres">
      <dgm:prSet presAssocID="{8F92A016-42FF-4BCE-A141-E4A1E196BF1B}" presName="composite" presStyleCnt="0"/>
      <dgm:spPr/>
    </dgm:pt>
    <dgm:pt modelId="{6D61C271-BC3A-43B2-82A7-EFEDC5DF80B3}" type="pres">
      <dgm:prSet presAssocID="{8F92A016-42FF-4BCE-A141-E4A1E196BF1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2F61FC64-7E67-4891-B8AB-8E97AB6410A6}" type="pres">
      <dgm:prSet presAssocID="{8F92A016-42FF-4BCE-A141-E4A1E196BF1B}" presName="desTx" presStyleLbl="alignAccFollowNode1" presStyleIdx="1" presStyleCnt="4">
        <dgm:presLayoutVars>
          <dgm:bulletEnabled val="1"/>
        </dgm:presLayoutVars>
      </dgm:prSet>
      <dgm:spPr/>
    </dgm:pt>
    <dgm:pt modelId="{488CD788-88FF-42FD-BC4C-BA6D1F69D462}" type="pres">
      <dgm:prSet presAssocID="{B1E86882-51C5-4A70-AC4B-A4CBEFB7FA77}" presName="space" presStyleCnt="0"/>
      <dgm:spPr/>
    </dgm:pt>
    <dgm:pt modelId="{67B282C5-B935-468B-BC7E-02D520D7CD11}" type="pres">
      <dgm:prSet presAssocID="{9FAA1879-2380-4C2D-BB59-03240964F8AD}" presName="composite" presStyleCnt="0"/>
      <dgm:spPr/>
    </dgm:pt>
    <dgm:pt modelId="{D51D35C1-FFDA-4EC0-87FD-B4BA3667E068}" type="pres">
      <dgm:prSet presAssocID="{9FAA1879-2380-4C2D-BB59-03240964F8A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BB459A71-70B1-421A-B88B-466497F07A7D}" type="pres">
      <dgm:prSet presAssocID="{9FAA1879-2380-4C2D-BB59-03240964F8AD}" presName="desTx" presStyleLbl="alignAccFollowNode1" presStyleIdx="2" presStyleCnt="4">
        <dgm:presLayoutVars>
          <dgm:bulletEnabled val="1"/>
        </dgm:presLayoutVars>
      </dgm:prSet>
      <dgm:spPr/>
    </dgm:pt>
    <dgm:pt modelId="{82890F93-82DE-47E2-8C4D-BF2B6A7C0E9F}" type="pres">
      <dgm:prSet presAssocID="{9442FDC1-D08F-48A6-855A-52EFD121E7DA}" presName="space" presStyleCnt="0"/>
      <dgm:spPr/>
    </dgm:pt>
    <dgm:pt modelId="{CE74DFEC-114E-40BC-A984-F4ADE9476E5B}" type="pres">
      <dgm:prSet presAssocID="{A3EAF487-92DE-4449-9A08-F608F9925060}" presName="composite" presStyleCnt="0"/>
      <dgm:spPr/>
    </dgm:pt>
    <dgm:pt modelId="{F7AA0864-F472-4ABD-B410-465C3BE40A10}" type="pres">
      <dgm:prSet presAssocID="{A3EAF487-92DE-4449-9A08-F608F992506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AE82E515-D927-4338-9E23-1B5F7D69920A}" type="pres">
      <dgm:prSet presAssocID="{A3EAF487-92DE-4449-9A08-F608F9925060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0B7D0005-B8AF-49F2-A2BA-B19072DF1480}" type="presOf" srcId="{2BA973AB-FF6E-4238-B27E-FA769682D70F}" destId="{CC41EC86-4AAC-4B39-9A7B-93B565BB6349}" srcOrd="0" destOrd="0" presId="urn:microsoft.com/office/officeart/2005/8/layout/hList1"/>
    <dgm:cxn modelId="{B0118117-0615-4ACE-A471-D58754FD77F3}" srcId="{9FAA1879-2380-4C2D-BB59-03240964F8AD}" destId="{83748C56-2640-4694-B292-64B295C434D9}" srcOrd="1" destOrd="0" parTransId="{38B4C199-F75F-45A3-A1E2-7568E80E892D}" sibTransId="{871F3F42-54D3-4963-BCAF-04A569ABD02E}"/>
    <dgm:cxn modelId="{58F7561D-0725-452F-84E7-EE734AF11BC0}" type="presOf" srcId="{BA486C1E-835A-4929-9FAB-C4C682C2A021}" destId="{A7B2F79B-627F-4E92-B03C-FC42EC936BCA}" srcOrd="0" destOrd="3" presId="urn:microsoft.com/office/officeart/2005/8/layout/hList1"/>
    <dgm:cxn modelId="{6658C532-47E4-4504-9149-E15D1A951F6E}" srcId="{8F92A016-42FF-4BCE-A141-E4A1E196BF1B}" destId="{619716F5-9668-4EAA-BF9C-B27CBBB17124}" srcOrd="2" destOrd="0" parTransId="{CE6C9657-ECBA-4428-A0F5-EFF8764189D5}" sibTransId="{921A24CA-AD23-4C0B-B1A2-48EC2745CAFF}"/>
    <dgm:cxn modelId="{32889C36-4917-4372-A91A-0EA80118D4A0}" srcId="{9FAA1879-2380-4C2D-BB59-03240964F8AD}" destId="{D06814C4-CF18-4654-85E7-EE6047899AFE}" srcOrd="0" destOrd="0" parTransId="{F70738CC-F76E-4D61-AC31-2F6B45E3C39F}" sibTransId="{3947BED4-4B45-4A94-9731-D00DC961F695}"/>
    <dgm:cxn modelId="{FB272F3A-7520-4F51-91F3-5FA5E3B6A12A}" type="presOf" srcId="{D06814C4-CF18-4654-85E7-EE6047899AFE}" destId="{BB459A71-70B1-421A-B88B-466497F07A7D}" srcOrd="0" destOrd="0" presId="urn:microsoft.com/office/officeart/2005/8/layout/hList1"/>
    <dgm:cxn modelId="{6FB89740-132A-40AD-B638-4376C90B2032}" srcId="{2BA973AB-FF6E-4238-B27E-FA769682D70F}" destId="{4852793E-378D-4836-AE59-388F13C0DF73}" srcOrd="0" destOrd="0" parTransId="{1CD079DF-E782-4398-9F1C-4F69C32D1047}" sibTransId="{8DB76D4D-8B3E-4EB4-BF82-0D4ACD00EB3E}"/>
    <dgm:cxn modelId="{4D27DB62-0DEB-4D9C-AC2D-9750B012A0EC}" type="presOf" srcId="{83748C56-2640-4694-B292-64B295C434D9}" destId="{BB459A71-70B1-421A-B88B-466497F07A7D}" srcOrd="0" destOrd="1" presId="urn:microsoft.com/office/officeart/2005/8/layout/hList1"/>
    <dgm:cxn modelId="{4FA48E64-FFD3-436E-A15B-C7BCE301CD0B}" srcId="{8F92A016-42FF-4BCE-A141-E4A1E196BF1B}" destId="{7A7F074B-4BD4-437E-AF77-F84C30D260EC}" srcOrd="1" destOrd="0" parTransId="{C47634DB-F102-43C6-91F4-1FE345FDB7A4}" sibTransId="{F9DBBC2B-FA76-4190-8D43-9C45E68043CC}"/>
    <dgm:cxn modelId="{383C8E4E-5E3F-489A-98F4-55AEABF4ED18}" srcId="{A3EAF487-92DE-4449-9A08-F608F9925060}" destId="{F0AF942F-4335-474F-B8F3-427C2C335BEA}" srcOrd="0" destOrd="0" parTransId="{3CED29BD-9651-44FA-A04E-B196A50EEAB3}" sibTransId="{607517E8-5BAA-4A85-A85F-E286CBD5DF31}"/>
    <dgm:cxn modelId="{93EBAD6F-68FE-4574-B8D9-9A9BAE68C8D2}" type="presOf" srcId="{8F92A016-42FF-4BCE-A141-E4A1E196BF1B}" destId="{6D61C271-BC3A-43B2-82A7-EFEDC5DF80B3}" srcOrd="0" destOrd="0" presId="urn:microsoft.com/office/officeart/2005/8/layout/hList1"/>
    <dgm:cxn modelId="{66C1D87B-DD40-4BE4-815F-D2EA2FDA8E02}" srcId="{A3EAF487-92DE-4449-9A08-F608F9925060}" destId="{3C912C00-4301-48FE-BD90-6A81203EF35B}" srcOrd="1" destOrd="0" parTransId="{3F6F9EA8-F1CE-4187-92F0-E5F087F9721B}" sibTransId="{272418D6-61AB-4BB7-9552-6D35061449AB}"/>
    <dgm:cxn modelId="{AD5F0A7D-C910-4C26-80B6-745AF9F6254F}" srcId="{4852793E-378D-4836-AE59-388F13C0DF73}" destId="{D978DE7D-AFCF-4E6E-99D5-0CF504DB2595}" srcOrd="0" destOrd="0" parTransId="{237AF632-E844-4566-8C22-85B5F680742C}" sibTransId="{821C98F2-EA47-44D9-B7B0-DC6CCECC939A}"/>
    <dgm:cxn modelId="{3C90B382-22F6-4AE6-A26E-1B3104B39B82}" srcId="{4852793E-378D-4836-AE59-388F13C0DF73}" destId="{B6CF193B-1910-44C2-8930-99364022DAFA}" srcOrd="2" destOrd="0" parTransId="{EECC4CDC-6BA5-4F6E-A812-1A7EC802F16B}" sibTransId="{0D86473A-867C-4A25-A893-4842AA053966}"/>
    <dgm:cxn modelId="{6C160283-326D-4A5C-8756-64B86D1FBA08}" type="presOf" srcId="{9FAA1879-2380-4C2D-BB59-03240964F8AD}" destId="{D51D35C1-FFDA-4EC0-87FD-B4BA3667E068}" srcOrd="0" destOrd="0" presId="urn:microsoft.com/office/officeart/2005/8/layout/hList1"/>
    <dgm:cxn modelId="{1CA68986-D7BB-485E-8328-CBA688ED99BF}" srcId="{4852793E-378D-4836-AE59-388F13C0DF73}" destId="{61BE3511-F6CD-4128-9262-7CC740E8E982}" srcOrd="4" destOrd="0" parTransId="{5A0D974F-9866-4CB2-A663-41BE5D313015}" sibTransId="{BD4708C4-95E5-489E-A69B-82B9ED92273A}"/>
    <dgm:cxn modelId="{2B265B8B-34E8-4BF6-9089-825CE79AA701}" srcId="{8F92A016-42FF-4BCE-A141-E4A1E196BF1B}" destId="{26733B8C-EF0A-4220-9AA0-D491BB5AD303}" srcOrd="3" destOrd="0" parTransId="{6022523A-BF5E-49A9-BEC4-918C5454D288}" sibTransId="{8EB1BEED-D4A7-4766-A64E-FA4A79285EA9}"/>
    <dgm:cxn modelId="{40A83992-9F08-4C1F-912A-CE3B2FF827C8}" type="presOf" srcId="{A3EAF487-92DE-4449-9A08-F608F9925060}" destId="{F7AA0864-F472-4ABD-B410-465C3BE40A10}" srcOrd="0" destOrd="0" presId="urn:microsoft.com/office/officeart/2005/8/layout/hList1"/>
    <dgm:cxn modelId="{662D2393-6FA0-4B16-A8A8-E4F1D54EC1DC}" type="presOf" srcId="{4699C131-83F0-456A-8119-581CD6644A08}" destId="{2F61FC64-7E67-4891-B8AB-8E97AB6410A6}" srcOrd="0" destOrd="0" presId="urn:microsoft.com/office/officeart/2005/8/layout/hList1"/>
    <dgm:cxn modelId="{160C7E95-B2D0-4E75-B2E5-B054A2F1B79B}" srcId="{2BA973AB-FF6E-4238-B27E-FA769682D70F}" destId="{9FAA1879-2380-4C2D-BB59-03240964F8AD}" srcOrd="2" destOrd="0" parTransId="{E23D9D9C-4AB8-4233-A09F-D2B7E6E4CC47}" sibTransId="{9442FDC1-D08F-48A6-855A-52EFD121E7DA}"/>
    <dgm:cxn modelId="{3D8C5198-45FD-45EF-8D00-D1FB79FE7EAD}" type="presOf" srcId="{B6CF193B-1910-44C2-8930-99364022DAFA}" destId="{A7B2F79B-627F-4E92-B03C-FC42EC936BCA}" srcOrd="0" destOrd="2" presId="urn:microsoft.com/office/officeart/2005/8/layout/hList1"/>
    <dgm:cxn modelId="{48C8D79C-9432-4A55-8BB2-9C01F410D2E4}" type="presOf" srcId="{E82B1420-DFA8-4786-BA8C-EC708F94B652}" destId="{AE82E515-D927-4338-9E23-1B5F7D69920A}" srcOrd="0" destOrd="2" presId="urn:microsoft.com/office/officeart/2005/8/layout/hList1"/>
    <dgm:cxn modelId="{4956A2A1-4135-4A9A-B7E0-075BE172DA13}" type="presOf" srcId="{1D7B39FB-993F-459C-9522-342E88D22745}" destId="{A7B2F79B-627F-4E92-B03C-FC42EC936BCA}" srcOrd="0" destOrd="1" presId="urn:microsoft.com/office/officeart/2005/8/layout/hList1"/>
    <dgm:cxn modelId="{3880B1A7-32E7-4E59-A36C-67A178AC3D2A}" srcId="{8F92A016-42FF-4BCE-A141-E4A1E196BF1B}" destId="{4699C131-83F0-456A-8119-581CD6644A08}" srcOrd="0" destOrd="0" parTransId="{B4E458AA-4A7B-4C8E-B1AC-6FADEFD810A4}" sibTransId="{D095F49B-F12B-47D9-AECF-08981FC6BCCF}"/>
    <dgm:cxn modelId="{F82603B6-39C4-49BB-9D18-52AEE78E0A31}" type="presOf" srcId="{3C912C00-4301-48FE-BD90-6A81203EF35B}" destId="{AE82E515-D927-4338-9E23-1B5F7D69920A}" srcOrd="0" destOrd="1" presId="urn:microsoft.com/office/officeart/2005/8/layout/hList1"/>
    <dgm:cxn modelId="{A854F3B8-6D61-4508-988F-5E6B08573B63}" srcId="{4852793E-378D-4836-AE59-388F13C0DF73}" destId="{BA486C1E-835A-4929-9FAB-C4C682C2A021}" srcOrd="3" destOrd="0" parTransId="{CCDB6670-808D-4DE2-AE84-489E67BA26FE}" sibTransId="{94FB606E-49A4-4071-938C-1621EB9BA613}"/>
    <dgm:cxn modelId="{52DAA8C5-5C80-4CCA-A407-2C3BCFDF590C}" srcId="{A3EAF487-92DE-4449-9A08-F608F9925060}" destId="{E82B1420-DFA8-4786-BA8C-EC708F94B652}" srcOrd="2" destOrd="0" parTransId="{69EF181A-7A3F-4A9B-8640-A334F57B544D}" sibTransId="{338E5CC3-CC1E-47D9-B519-02444F096E13}"/>
    <dgm:cxn modelId="{3C8BCAD6-954A-4FB2-8F6F-480CB925F685}" type="presOf" srcId="{4852793E-378D-4836-AE59-388F13C0DF73}" destId="{0FC88C06-863D-4446-B6D7-9805F910E745}" srcOrd="0" destOrd="0" presId="urn:microsoft.com/office/officeart/2005/8/layout/hList1"/>
    <dgm:cxn modelId="{CBA4ADD8-1B75-4E62-8987-7AA7A99FDEEC}" type="presOf" srcId="{D978DE7D-AFCF-4E6E-99D5-0CF504DB2595}" destId="{A7B2F79B-627F-4E92-B03C-FC42EC936BCA}" srcOrd="0" destOrd="0" presId="urn:microsoft.com/office/officeart/2005/8/layout/hList1"/>
    <dgm:cxn modelId="{99A1D3D8-E148-49A0-8FC5-974C58E54686}" type="presOf" srcId="{619716F5-9668-4EAA-BF9C-B27CBBB17124}" destId="{2F61FC64-7E67-4891-B8AB-8E97AB6410A6}" srcOrd="0" destOrd="2" presId="urn:microsoft.com/office/officeart/2005/8/layout/hList1"/>
    <dgm:cxn modelId="{7182FBD8-1773-41EE-A6F3-8D010A5024CD}" type="presOf" srcId="{F0AF942F-4335-474F-B8F3-427C2C335BEA}" destId="{AE82E515-D927-4338-9E23-1B5F7D69920A}" srcOrd="0" destOrd="0" presId="urn:microsoft.com/office/officeart/2005/8/layout/hList1"/>
    <dgm:cxn modelId="{56B0F0DC-BE78-481F-8611-979931A26A66}" srcId="{4852793E-378D-4836-AE59-388F13C0DF73}" destId="{1D7B39FB-993F-459C-9522-342E88D22745}" srcOrd="1" destOrd="0" parTransId="{8CE7BDD4-9C12-4FB6-B374-6BF960A6C095}" sibTransId="{ECAFECEA-909F-4F4B-B926-FD190CE2E7ED}"/>
    <dgm:cxn modelId="{0B9314E8-749F-43A2-8B19-109F3622BB68}" type="presOf" srcId="{7A7F074B-4BD4-437E-AF77-F84C30D260EC}" destId="{2F61FC64-7E67-4891-B8AB-8E97AB6410A6}" srcOrd="0" destOrd="1" presId="urn:microsoft.com/office/officeart/2005/8/layout/hList1"/>
    <dgm:cxn modelId="{E70C94E9-629B-45D2-8DCD-DC2B0ABB4559}" srcId="{2BA973AB-FF6E-4238-B27E-FA769682D70F}" destId="{8F92A016-42FF-4BCE-A141-E4A1E196BF1B}" srcOrd="1" destOrd="0" parTransId="{3DB444F1-9A6A-4C67-B3B8-79C5D70FBF49}" sibTransId="{B1E86882-51C5-4A70-AC4B-A4CBEFB7FA77}"/>
    <dgm:cxn modelId="{53C49CF1-B049-41C5-B4CC-6B0004A868C4}" srcId="{2BA973AB-FF6E-4238-B27E-FA769682D70F}" destId="{A3EAF487-92DE-4449-9A08-F608F9925060}" srcOrd="3" destOrd="0" parTransId="{23E73350-10D7-48E3-9295-DAA3275D4E3F}" sibTransId="{440535F8-338E-470B-968C-2374F4F7AB71}"/>
    <dgm:cxn modelId="{0101A4F6-13ED-4E63-B821-907B3D5CC0FA}" type="presOf" srcId="{26733B8C-EF0A-4220-9AA0-D491BB5AD303}" destId="{2F61FC64-7E67-4891-B8AB-8E97AB6410A6}" srcOrd="0" destOrd="3" presId="urn:microsoft.com/office/officeart/2005/8/layout/hList1"/>
    <dgm:cxn modelId="{9C8F18FF-1496-4355-B315-11A414004672}" type="presOf" srcId="{61BE3511-F6CD-4128-9262-7CC740E8E982}" destId="{A7B2F79B-627F-4E92-B03C-FC42EC936BCA}" srcOrd="0" destOrd="4" presId="urn:microsoft.com/office/officeart/2005/8/layout/hList1"/>
    <dgm:cxn modelId="{E42CDEE3-64FD-425D-AE51-71AC6FF83A88}" type="presParOf" srcId="{CC41EC86-4AAC-4B39-9A7B-93B565BB6349}" destId="{FA146F27-C6C0-47BB-9FB1-E634B583685B}" srcOrd="0" destOrd="0" presId="urn:microsoft.com/office/officeart/2005/8/layout/hList1"/>
    <dgm:cxn modelId="{F5B0A7F0-F44B-4E2D-B4CC-636D55201A4A}" type="presParOf" srcId="{FA146F27-C6C0-47BB-9FB1-E634B583685B}" destId="{0FC88C06-863D-4446-B6D7-9805F910E745}" srcOrd="0" destOrd="0" presId="urn:microsoft.com/office/officeart/2005/8/layout/hList1"/>
    <dgm:cxn modelId="{07847AE0-0175-4887-974D-69732DF2742B}" type="presParOf" srcId="{FA146F27-C6C0-47BB-9FB1-E634B583685B}" destId="{A7B2F79B-627F-4E92-B03C-FC42EC936BCA}" srcOrd="1" destOrd="0" presId="urn:microsoft.com/office/officeart/2005/8/layout/hList1"/>
    <dgm:cxn modelId="{9D34D2FF-B6BE-4A50-8A9B-32B5419CA97F}" type="presParOf" srcId="{CC41EC86-4AAC-4B39-9A7B-93B565BB6349}" destId="{0AD641C9-9D95-498A-A273-7E41CBEBF670}" srcOrd="1" destOrd="0" presId="urn:microsoft.com/office/officeart/2005/8/layout/hList1"/>
    <dgm:cxn modelId="{25746109-823E-4AA2-9537-59CCF392BDD6}" type="presParOf" srcId="{CC41EC86-4AAC-4B39-9A7B-93B565BB6349}" destId="{482664CA-42D2-4A47-A050-190AE7ACA38B}" srcOrd="2" destOrd="0" presId="urn:microsoft.com/office/officeart/2005/8/layout/hList1"/>
    <dgm:cxn modelId="{A4CD3E52-1C31-43BC-B4C6-37871007439D}" type="presParOf" srcId="{482664CA-42D2-4A47-A050-190AE7ACA38B}" destId="{6D61C271-BC3A-43B2-82A7-EFEDC5DF80B3}" srcOrd="0" destOrd="0" presId="urn:microsoft.com/office/officeart/2005/8/layout/hList1"/>
    <dgm:cxn modelId="{C59C2859-2804-4981-B230-0B187B70D792}" type="presParOf" srcId="{482664CA-42D2-4A47-A050-190AE7ACA38B}" destId="{2F61FC64-7E67-4891-B8AB-8E97AB6410A6}" srcOrd="1" destOrd="0" presId="urn:microsoft.com/office/officeart/2005/8/layout/hList1"/>
    <dgm:cxn modelId="{DF59B3AD-641A-4CFE-B7A6-B39BF893CC23}" type="presParOf" srcId="{CC41EC86-4AAC-4B39-9A7B-93B565BB6349}" destId="{488CD788-88FF-42FD-BC4C-BA6D1F69D462}" srcOrd="3" destOrd="0" presId="urn:microsoft.com/office/officeart/2005/8/layout/hList1"/>
    <dgm:cxn modelId="{558DB745-9F41-42A7-B851-94DA9978FDF4}" type="presParOf" srcId="{CC41EC86-4AAC-4B39-9A7B-93B565BB6349}" destId="{67B282C5-B935-468B-BC7E-02D520D7CD11}" srcOrd="4" destOrd="0" presId="urn:microsoft.com/office/officeart/2005/8/layout/hList1"/>
    <dgm:cxn modelId="{7AA4B954-F83F-484B-8C20-59C277FE8166}" type="presParOf" srcId="{67B282C5-B935-468B-BC7E-02D520D7CD11}" destId="{D51D35C1-FFDA-4EC0-87FD-B4BA3667E068}" srcOrd="0" destOrd="0" presId="urn:microsoft.com/office/officeart/2005/8/layout/hList1"/>
    <dgm:cxn modelId="{91C84BE2-08C5-4AF7-972E-C153B6B4DFBD}" type="presParOf" srcId="{67B282C5-B935-468B-BC7E-02D520D7CD11}" destId="{BB459A71-70B1-421A-B88B-466497F07A7D}" srcOrd="1" destOrd="0" presId="urn:microsoft.com/office/officeart/2005/8/layout/hList1"/>
    <dgm:cxn modelId="{B328527B-767F-4F15-941F-8AFBC59C0D70}" type="presParOf" srcId="{CC41EC86-4AAC-4B39-9A7B-93B565BB6349}" destId="{82890F93-82DE-47E2-8C4D-BF2B6A7C0E9F}" srcOrd="5" destOrd="0" presId="urn:microsoft.com/office/officeart/2005/8/layout/hList1"/>
    <dgm:cxn modelId="{E60DAF44-D8F2-4EA3-84C7-23F0A5BBDD29}" type="presParOf" srcId="{CC41EC86-4AAC-4B39-9A7B-93B565BB6349}" destId="{CE74DFEC-114E-40BC-A984-F4ADE9476E5B}" srcOrd="6" destOrd="0" presId="urn:microsoft.com/office/officeart/2005/8/layout/hList1"/>
    <dgm:cxn modelId="{81CC3A51-42E8-494A-AF58-39F1863C20EE}" type="presParOf" srcId="{CE74DFEC-114E-40BC-A984-F4ADE9476E5B}" destId="{F7AA0864-F472-4ABD-B410-465C3BE40A10}" srcOrd="0" destOrd="0" presId="urn:microsoft.com/office/officeart/2005/8/layout/hList1"/>
    <dgm:cxn modelId="{47A32AA0-5B5D-4EA9-8C61-00276CE68DA0}" type="presParOf" srcId="{CE74DFEC-114E-40BC-A984-F4ADE9476E5B}" destId="{AE82E515-D927-4338-9E23-1B5F7D69920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C88C06-863D-4446-B6D7-9805F910E745}">
      <dsp:nvSpPr>
        <dsp:cNvPr id="0" name=""/>
        <dsp:cNvSpPr/>
      </dsp:nvSpPr>
      <dsp:spPr>
        <a:xfrm>
          <a:off x="3953" y="336257"/>
          <a:ext cx="2377306" cy="950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Segoe UI" panose="020B0502040204020203" pitchFamily="34" charset="0"/>
              <a:cs typeface="Segoe UI" panose="020B0502040204020203" pitchFamily="34" charset="0"/>
            </a:rPr>
            <a:t>Model Innovation</a:t>
          </a:r>
        </a:p>
      </dsp:txBody>
      <dsp:txXfrm>
        <a:off x="3953" y="336257"/>
        <a:ext cx="2377306" cy="950922"/>
      </dsp:txXfrm>
    </dsp:sp>
    <dsp:sp modelId="{A7B2F79B-627F-4E92-B03C-FC42EC936BCA}">
      <dsp:nvSpPr>
        <dsp:cNvPr id="0" name=""/>
        <dsp:cNvSpPr/>
      </dsp:nvSpPr>
      <dsp:spPr>
        <a:xfrm>
          <a:off x="3953" y="1287179"/>
          <a:ext cx="2377306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Segoe UI" panose="020B0502040204020203" pitchFamily="34" charset="0"/>
              <a:cs typeface="Segoe UI" panose="020B0502040204020203" pitchFamily="34" charset="0"/>
            </a:rPr>
            <a:t>Task Modeling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Segoe UI" panose="020B0502040204020203" pitchFamily="34" charset="0"/>
              <a:cs typeface="Segoe UI" panose="020B0502040204020203" pitchFamily="34" charset="0"/>
            </a:rPr>
            <a:t>Alignment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Segoe UI" panose="020B0502040204020203" pitchFamily="34" charset="0"/>
              <a:cs typeface="Segoe UI" panose="020B0502040204020203" pitchFamily="34" charset="0"/>
            </a:rPr>
            <a:t>Augmentation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Segoe UI" panose="020B0502040204020203" pitchFamily="34" charset="0"/>
              <a:cs typeface="Segoe UI" panose="020B0502040204020203" pitchFamily="34" charset="0"/>
            </a:rPr>
            <a:t>Grounding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Segoe UI" panose="020B0502040204020203" pitchFamily="34" charset="0"/>
              <a:cs typeface="Segoe UI" panose="020B0502040204020203" pitchFamily="34" charset="0"/>
            </a:rPr>
            <a:t>Personalization</a:t>
          </a:r>
        </a:p>
      </dsp:txBody>
      <dsp:txXfrm>
        <a:off x="3953" y="1287179"/>
        <a:ext cx="2377306" cy="2854800"/>
      </dsp:txXfrm>
    </dsp:sp>
    <dsp:sp modelId="{6D61C271-BC3A-43B2-82A7-EFEDC5DF80B3}">
      <dsp:nvSpPr>
        <dsp:cNvPr id="0" name=""/>
        <dsp:cNvSpPr/>
      </dsp:nvSpPr>
      <dsp:spPr>
        <a:xfrm>
          <a:off x="2714082" y="336257"/>
          <a:ext cx="2377306" cy="950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Segoe UI" panose="020B0502040204020203" pitchFamily="34" charset="0"/>
              <a:cs typeface="Segoe UI" panose="020B0502040204020203" pitchFamily="34" charset="0"/>
            </a:rPr>
            <a:t>Next-Generation Experiences</a:t>
          </a:r>
        </a:p>
      </dsp:txBody>
      <dsp:txXfrm>
        <a:off x="2714082" y="336257"/>
        <a:ext cx="2377306" cy="950922"/>
      </dsp:txXfrm>
    </dsp:sp>
    <dsp:sp modelId="{2F61FC64-7E67-4891-B8AB-8E97AB6410A6}">
      <dsp:nvSpPr>
        <dsp:cNvPr id="0" name=""/>
        <dsp:cNvSpPr/>
      </dsp:nvSpPr>
      <dsp:spPr>
        <a:xfrm>
          <a:off x="2714082" y="1287179"/>
          <a:ext cx="2377306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Segoe UI" panose="020B0502040204020203" pitchFamily="34" charset="0"/>
              <a:cs typeface="Segoe UI" panose="020B0502040204020203" pitchFamily="34" charset="0"/>
            </a:rPr>
            <a:t>Search + Chat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Segoe UI" panose="020B0502040204020203" pitchFamily="34" charset="0"/>
              <a:cs typeface="Segoe UI" panose="020B0502040204020203" pitchFamily="34" charset="0"/>
            </a:rPr>
            <a:t>Learning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Segoe UI" panose="020B0502040204020203" pitchFamily="34" charset="0"/>
              <a:cs typeface="Segoe UI" panose="020B0502040204020203" pitchFamily="34" charset="0"/>
            </a:rPr>
            <a:t>Control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Segoe UI" panose="020B0502040204020203" pitchFamily="34" charset="0"/>
              <a:cs typeface="Segoe UI" panose="020B0502040204020203" pitchFamily="34" charset="0"/>
            </a:rPr>
            <a:t>Completion</a:t>
          </a:r>
        </a:p>
      </dsp:txBody>
      <dsp:txXfrm>
        <a:off x="2714082" y="1287179"/>
        <a:ext cx="2377306" cy="2854800"/>
      </dsp:txXfrm>
    </dsp:sp>
    <dsp:sp modelId="{D51D35C1-FFDA-4EC0-87FD-B4BA3667E068}">
      <dsp:nvSpPr>
        <dsp:cNvPr id="0" name=""/>
        <dsp:cNvSpPr/>
      </dsp:nvSpPr>
      <dsp:spPr>
        <a:xfrm>
          <a:off x="5424211" y="336257"/>
          <a:ext cx="2377306" cy="950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Segoe UI" panose="020B0502040204020203" pitchFamily="34" charset="0"/>
              <a:cs typeface="Segoe UI" panose="020B0502040204020203" pitchFamily="34" charset="0"/>
            </a:rPr>
            <a:t>Measurement</a:t>
          </a:r>
        </a:p>
      </dsp:txBody>
      <dsp:txXfrm>
        <a:off x="5424211" y="336257"/>
        <a:ext cx="2377306" cy="950922"/>
      </dsp:txXfrm>
    </dsp:sp>
    <dsp:sp modelId="{BB459A71-70B1-421A-B88B-466497F07A7D}">
      <dsp:nvSpPr>
        <dsp:cNvPr id="0" name=""/>
        <dsp:cNvSpPr/>
      </dsp:nvSpPr>
      <dsp:spPr>
        <a:xfrm>
          <a:off x="5424211" y="1287179"/>
          <a:ext cx="2377306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Segoe UI" panose="020B0502040204020203" pitchFamily="34" charset="0"/>
              <a:cs typeface="Segoe UI" panose="020B0502040204020203" pitchFamily="34" charset="0"/>
            </a:rPr>
            <a:t>Understanding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Segoe UI" panose="020B0502040204020203" pitchFamily="34" charset="0"/>
              <a:cs typeface="Segoe UI" panose="020B0502040204020203" pitchFamily="34" charset="0"/>
            </a:rPr>
            <a:t>Evaluation</a:t>
          </a:r>
        </a:p>
      </dsp:txBody>
      <dsp:txXfrm>
        <a:off x="5424211" y="1287179"/>
        <a:ext cx="2377306" cy="2854800"/>
      </dsp:txXfrm>
    </dsp:sp>
    <dsp:sp modelId="{F7AA0864-F472-4ABD-B410-465C3BE40A10}">
      <dsp:nvSpPr>
        <dsp:cNvPr id="0" name=""/>
        <dsp:cNvSpPr/>
      </dsp:nvSpPr>
      <dsp:spPr>
        <a:xfrm>
          <a:off x="8134340" y="336257"/>
          <a:ext cx="2377306" cy="950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Segoe UI" panose="020B0502040204020203" pitchFamily="34" charset="0"/>
              <a:cs typeface="Segoe UI" panose="020B0502040204020203" pitchFamily="34" charset="0"/>
            </a:rPr>
            <a:t>Broader Implications</a:t>
          </a:r>
        </a:p>
      </dsp:txBody>
      <dsp:txXfrm>
        <a:off x="8134340" y="336257"/>
        <a:ext cx="2377306" cy="950922"/>
      </dsp:txXfrm>
    </dsp:sp>
    <dsp:sp modelId="{AE82E515-D927-4338-9E23-1B5F7D69920A}">
      <dsp:nvSpPr>
        <dsp:cNvPr id="0" name=""/>
        <dsp:cNvSpPr/>
      </dsp:nvSpPr>
      <dsp:spPr>
        <a:xfrm>
          <a:off x="8134340" y="1287179"/>
          <a:ext cx="2377306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Segoe UI" panose="020B0502040204020203" pitchFamily="34" charset="0"/>
              <a:cs typeface="Segoe UI" panose="020B0502040204020203" pitchFamily="34" charset="0"/>
            </a:rPr>
            <a:t>Responsibility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Segoe UI" panose="020B0502040204020203" pitchFamily="34" charset="0"/>
              <a:cs typeface="Segoe UI" panose="020B0502040204020203" pitchFamily="34" charset="0"/>
            </a:rPr>
            <a:t>Economics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Segoe UI" panose="020B0502040204020203" pitchFamily="34" charset="0"/>
              <a:cs typeface="Segoe UI" panose="020B0502040204020203" pitchFamily="34" charset="0"/>
            </a:rPr>
            <a:t>Ubiquity</a:t>
          </a:r>
        </a:p>
      </dsp:txBody>
      <dsp:txXfrm>
        <a:off x="8134340" y="1287179"/>
        <a:ext cx="2377306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03880" cy="474081"/>
          </a:xfrm>
          <a:prstGeom prst="rect">
            <a:avLst/>
          </a:prstGeom>
        </p:spPr>
        <p:txBody>
          <a:bodyPr vert="horz" lIns="94908" tIns="47454" rIns="94908" bIns="474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57264" y="1"/>
            <a:ext cx="3103880" cy="474081"/>
          </a:xfrm>
          <a:prstGeom prst="rect">
            <a:avLst/>
          </a:prstGeom>
        </p:spPr>
        <p:txBody>
          <a:bodyPr vert="horz" lIns="94908" tIns="47454" rIns="94908" bIns="47454" rtlCol="0"/>
          <a:lstStyle>
            <a:lvl1pPr algn="r">
              <a:defRPr sz="1200"/>
            </a:lvl1pPr>
          </a:lstStyle>
          <a:p>
            <a:fld id="{9AF3A09F-E3B6-48FB-B529-9312B1D18009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7713" y="1181100"/>
            <a:ext cx="5667375" cy="3187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8" tIns="47454" rIns="94908" bIns="474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6280" y="4547235"/>
            <a:ext cx="5730240" cy="3720464"/>
          </a:xfrm>
          <a:prstGeom prst="rect">
            <a:avLst/>
          </a:prstGeom>
        </p:spPr>
        <p:txBody>
          <a:bodyPr vert="horz" lIns="94908" tIns="47454" rIns="94908" bIns="4745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74722"/>
            <a:ext cx="3103880" cy="474080"/>
          </a:xfrm>
          <a:prstGeom prst="rect">
            <a:avLst/>
          </a:prstGeom>
        </p:spPr>
        <p:txBody>
          <a:bodyPr vert="horz" lIns="94908" tIns="47454" rIns="94908" bIns="474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57264" y="8974722"/>
            <a:ext cx="3103880" cy="474080"/>
          </a:xfrm>
          <a:prstGeom prst="rect">
            <a:avLst/>
          </a:prstGeom>
        </p:spPr>
        <p:txBody>
          <a:bodyPr vert="horz" lIns="94908" tIns="47454" rIns="94908" bIns="47454" rtlCol="0" anchor="b"/>
          <a:lstStyle>
            <a:lvl1pPr algn="r">
              <a:defRPr sz="1200"/>
            </a:lvl1pPr>
          </a:lstStyle>
          <a:p>
            <a:fld id="{7942A1D7-9E59-48D2-9A22-2888D070B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41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65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51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4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06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18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13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51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40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27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40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7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22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88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54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37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81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144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337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67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33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30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02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40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617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32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68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193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51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329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192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53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408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d15d6ac1b4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299200" cy="354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d15d6ac1b4_0_1538:notes"/>
          <p:cNvSpPr txBox="1">
            <a:spLocks noGrp="1"/>
          </p:cNvSpPr>
          <p:nvPr>
            <p:ph type="body" idx="1"/>
          </p:nvPr>
        </p:nvSpPr>
        <p:spPr>
          <a:xfrm>
            <a:off x="716280" y="4488181"/>
            <a:ext cx="5730240" cy="4251960"/>
          </a:xfrm>
          <a:prstGeom prst="rect">
            <a:avLst/>
          </a:prstGeom>
        </p:spPr>
        <p:txBody>
          <a:bodyPr spcFirstLastPara="1" wrap="square" lIns="94892" tIns="94892" rIns="94892" bIns="9489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91142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160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98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23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3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56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2A1D7-9E59-48D2-9A22-2888D070B5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43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074"/>
            <a:fld id="{FFDA0AE8-6CBD-4195-9AEC-79D281A0AA1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074"/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3432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d15d6ac1b4_0_1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299200" cy="354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d15d6ac1b4_0_1395:notes"/>
          <p:cNvSpPr txBox="1">
            <a:spLocks noGrp="1"/>
          </p:cNvSpPr>
          <p:nvPr>
            <p:ph type="body" idx="1"/>
          </p:nvPr>
        </p:nvSpPr>
        <p:spPr>
          <a:xfrm>
            <a:off x="716280" y="4488181"/>
            <a:ext cx="5730240" cy="4251960"/>
          </a:xfrm>
          <a:prstGeom prst="rect">
            <a:avLst/>
          </a:prstGeom>
        </p:spPr>
        <p:txBody>
          <a:bodyPr spcFirstLastPara="1" wrap="square" lIns="94892" tIns="94892" rIns="94892" bIns="9489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5DFF6-9F8D-438D-EAD4-94D4CD97E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E7787C-19E4-4A54-9522-163F9DABF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BCCE9-9915-2925-3BAF-8DB6FD2AA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9BA2-A7B3-4727-AF08-EE78E4DD91E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6ED34-49CE-240C-DF02-652868D6C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058B2-D3D0-EBD4-9C4F-7D3836FB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9910-889E-439D-9FE9-EC2CD7C5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15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90E64-96D6-4725-CDB7-74399F239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E5E4E6-AF3C-A173-F256-2A62F349A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E8B06-6D0A-0338-21E2-B727F5EB9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9BA2-A7B3-4727-AF08-EE78E4DD91E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7FE87-FA9F-853D-DC15-27BD788F8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F53FF-8810-FFF0-DE6C-657390642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9910-889E-439D-9FE9-EC2CD7C5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27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E79142-68BE-ECF4-B107-4A6A49904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78E857-267F-2292-D40F-F16CECB6E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89316-D85D-EE28-EEA1-287D67C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9BA2-A7B3-4727-AF08-EE78E4DD91E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578AD-FC8D-8CDB-6C95-53EBA4E43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564FD-7068-70BA-5608-449BBDF4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9910-889E-439D-9FE9-EC2CD7C5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1D1E-17A6-8F64-9677-1D163534B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BE166-B2B0-73F6-1A25-7AB3B40AA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100DE-B072-9132-9F8F-8C88C778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9BA2-A7B3-4727-AF08-EE78E4DD91E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64660-C358-64EE-314B-C717550C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F964B-FEB2-D606-5E4E-AB1A12E69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9910-889E-439D-9FE9-EC2CD7C5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8EBBD-5CBF-5B33-8DBD-B8E75C145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C6B2C-5646-E3B4-B8CE-AA2A3321F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196D2-6FAA-BA67-B5DE-29EB3FB6F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9BA2-A7B3-4727-AF08-EE78E4DD91E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EAA22-9B7C-2DC0-2FEA-5DE26416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2C701-27BA-A6E0-9FF9-AF5BBDE44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9910-889E-439D-9FE9-EC2CD7C5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8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DCD64-F1AB-25D4-2D22-B40FEE21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A0941-FCE8-0796-CFE2-870ABAA4BE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A3658-8FF9-BB63-289D-3E0CA5279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7D263-2888-49C6-81F4-42745CA2F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9BA2-A7B3-4727-AF08-EE78E4DD91E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B88DF-0302-AEDD-0408-90708765E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58B7E-89A7-B89C-25F2-0CBC1BD05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9910-889E-439D-9FE9-EC2CD7C5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31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0154C-364F-80AB-7839-D926B6257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27296-E583-D09D-37DD-80C68EAF5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236B5-BFE6-D6CD-8635-843CD560F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476FA9-C148-36EB-E209-683724AE0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370AAB-EBD4-19A7-ECDE-7A4475166F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05991F-54E7-DA01-899C-121E51A06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9BA2-A7B3-4727-AF08-EE78E4DD91E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DFC576-788B-AEE9-EAF2-312E17C3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8A2F15-D4CE-0894-AF54-17559AF6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9910-889E-439D-9FE9-EC2CD7C5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03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08E24-8DD3-CF4C-300F-C43896D9E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2555AA-737C-F214-408B-E431581E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9BA2-A7B3-4727-AF08-EE78E4DD91E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E24910-64B3-1E29-F6A5-FFBD4A38A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71885-FF23-7F4E-79F9-3AEF8D824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9910-889E-439D-9FE9-EC2CD7C5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4B8FA4-909D-F48D-25F8-C20B855A4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9BA2-A7B3-4727-AF08-EE78E4DD91E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149881-6276-F91E-5101-CAFE55D09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82CC2-16C1-2271-3945-0514DC05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9910-889E-439D-9FE9-EC2CD7C5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0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33F9-82FA-CF17-27FA-2C457991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BF58D-BC9F-4744-2566-04F30D3F8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5B6C2-0C8C-32BF-68BD-DA1626FBF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B0579C-28AB-6FDE-37FC-FB2C1034A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9BA2-A7B3-4727-AF08-EE78E4DD91E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A78F7-9FBA-DF61-DE1D-0882105E2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E82B3-9678-9379-01C8-B103346F8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9910-889E-439D-9FE9-EC2CD7C5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71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1E25B-D79B-544A-7241-F4E3A96D8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8FB035-1053-D3F5-91C4-1BD51738CA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1687B-790E-DFA4-F76D-AD0B47E29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C8462-304B-4BFC-26B9-F70DE8CB9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9BA2-A7B3-4727-AF08-EE78E4DD91E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0794C-6FA8-70CB-ABEA-19E22CA1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AE3A3-BD27-FFD0-33F9-D6FC7CFB3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9910-889E-439D-9FE9-EC2CD7C5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74D19A-9BFA-CB0D-F4E2-69B400A2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6D1E8-75CD-C8C8-7603-75123B430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FC541-9AC8-57BC-DFE5-7C4ABBFAF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39BA2-A7B3-4727-AF08-EE78E4DD91EB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BB541-EE81-8861-629D-556ADBEA1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45720-1474-3386-9DDB-5609FFA67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89910-889E-439D-9FE9-EC2CD7C5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0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azure.microsoft.com/en-us/blog/build-next-generation-ai-powered-applications-on-microsoft-azure/" TargetMode="External"/><Relationship Id="rId2" Type="http://schemas.openxmlformats.org/officeDocument/2006/relationships/hyperlink" Target="https://news.microsoft.com/source/features/ai/microsoft-outlines-framework-for-building-ai-apps-and-copilots-expands-ai-plugin-ecosystem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06.02707.pdf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s.microsoft.com/blog/2023/02/07/reinventing-search-with-a-new-ai-powered-microsoft-bing-and-edge-your-copilot-for-the-web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8544-7693-7D38-0E25-74EA58788C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Tasks, Copilots, and the Future of 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1D3A5F-BCB4-AD36-0F73-4B6141FDC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2528"/>
            <a:ext cx="9144000" cy="2585928"/>
          </a:xfrm>
        </p:spPr>
        <p:txBody>
          <a:bodyPr>
            <a:normAutofit/>
          </a:bodyPr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Ryen W. White</a:t>
            </a:r>
            <a:b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General Manager and Deputy Lab Director</a:t>
            </a:r>
          </a:p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Microsoft Research Redmond</a:t>
            </a:r>
          </a:p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ryenw@microsoft.com</a:t>
            </a:r>
          </a:p>
        </p:txBody>
      </p:sp>
    </p:spTree>
    <p:extLst>
      <p:ext uri="{BB962C8B-B14F-4D97-AF65-F5344CB8AC3E}">
        <p14:creationId xmlns:p14="http://schemas.microsoft.com/office/powerpoint/2010/main" val="3548929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52312-0F72-224A-7065-CCE8B2DF7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Tackling Complex Search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117B2-9FA5-92FF-74C5-E1D794AEF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Existing support – 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Humans (e.g., librarians, subject matter experts)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Search systems, including search engines and domain-specific search systems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Main technology progress so far: contextual search, query suggestions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New experiences: multi-device, cross-device/session, conversational search</a:t>
            </a: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Emerging support: generative AI,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AI copilots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– a focus in this keynote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402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9606-7C2E-2AA6-9EB5-3A11637A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Supporting Complex Search Tasks</a:t>
            </a:r>
          </a:p>
        </p:txBody>
      </p:sp>
    </p:spTree>
    <p:extLst>
      <p:ext uri="{BB962C8B-B14F-4D97-AF65-F5344CB8AC3E}">
        <p14:creationId xmlns:p14="http://schemas.microsoft.com/office/powerpoint/2010/main" val="1499150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58834-83F7-D3E4-1F8E-00148EB77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4532" cy="1325563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Examples of Complex Search Task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CD0A7-231D-1D0B-2822-F90FAEADB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7680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Query suggestion and trail suggestion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Contextual search and personal search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Multi-device search experiences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Task decomposition support (task planning assistance)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Task continuation support (task resumption assistance)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Conversational agents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AI copilots (powered by foundation models such as GPT-4)</a:t>
            </a:r>
          </a:p>
          <a:p>
            <a:pPr marL="0" indent="0">
              <a:buNone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… and many more (recommendations, etc.)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75312-9CF8-075C-6757-C80D76960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344" y="5485575"/>
            <a:ext cx="806948" cy="50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18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D612-D02A-F2A7-77DD-A0D0E1C4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75" y="365125"/>
            <a:ext cx="10515600" cy="1325563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Query Suggestion and Trail Suggestion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3AFD7-AB13-48A5-4E52-31AE0348B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547" y="1825625"/>
            <a:ext cx="10515600" cy="4351338"/>
          </a:xfrm>
        </p:spPr>
        <p:txBody>
          <a:bodyPr/>
          <a:lstStyle/>
          <a:p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Mining task facets from query logs</a:t>
            </a:r>
            <a:r>
              <a:rPr lang="en-US" sz="26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b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Mining trails from browse logs</a:t>
            </a:r>
            <a:r>
              <a:rPr lang="en-US" sz="26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2,3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– suggest</a:t>
            </a:r>
            <a:b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full trails and/or popular trail destinations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6EE09-DA85-986A-EB68-737A52B8A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5"/>
          <a:stretch/>
        </p:blipFill>
        <p:spPr>
          <a:xfrm>
            <a:off x="7338447" y="1430874"/>
            <a:ext cx="4760563" cy="3093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F88B86-6FCD-9E31-D7E9-D79850C40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784" y="4570956"/>
            <a:ext cx="7459116" cy="11812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DF9197-B64C-87A7-14F8-7164B8153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77" y="3657007"/>
            <a:ext cx="3710026" cy="28517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FACFB0-2620-2E96-6F5B-FCA7808199E4}"/>
              </a:ext>
            </a:extLst>
          </p:cNvPr>
          <p:cNvSpPr txBox="1"/>
          <p:nvPr/>
        </p:nvSpPr>
        <p:spPr>
          <a:xfrm>
            <a:off x="2102605" y="6119356"/>
            <a:ext cx="100893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0" i="0" baseline="300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14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Awadallah, White,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et al</a:t>
            </a:r>
            <a:r>
              <a:rPr lang="en-US" sz="14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 (2014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en-US" sz="14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Supporting Complex Search Tasks. </a:t>
            </a:r>
            <a:r>
              <a:rPr lang="en-US" sz="1400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CIKM</a:t>
            </a:r>
            <a:r>
              <a:rPr lang="en-US" sz="14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Singla, White, et al. (2010) Studying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Trailfinding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Algorithms for Enhanced Web Search.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SIGIR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r"/>
            <a:r>
              <a:rPr lang="en-US" sz="1400" b="0" i="0" baseline="3000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3.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White</a:t>
            </a:r>
            <a:r>
              <a:rPr lang="en-US" sz="140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et al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 (2007) Studying the Use of Popular </a:t>
            </a:r>
            <a:r>
              <a:rPr lang="en-US" sz="140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estinations to Enhance Web Search </a:t>
            </a:r>
            <a:r>
              <a:rPr lang="en-US" sz="140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nteraction. 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SIGIR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28213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EED-6186-DAF7-2A2A-6AAD236F6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02" y="0"/>
            <a:ext cx="11185187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Contextual Search and Personalized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4326F-DD50-75A3-5890-ED00FB732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251" y="1088513"/>
            <a:ext cx="11323359" cy="5686052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Contextual re-ranking via session data, location, reading level, etc.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  <a:p>
            <a:pPr lvl="1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Shipped in Bing over 10 years ago, covering most query traffic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“Groupization” (cohorts)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and personalization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  <a:p>
            <a:pPr marL="463550" indent="-238125">
              <a:spcBef>
                <a:spcPts val="600"/>
              </a:spcBef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Identify and model tasks</a:t>
            </a:r>
          </a:p>
          <a:p>
            <a:pPr marL="463550" indent="-238125">
              <a:spcBef>
                <a:spcPts val="600"/>
              </a:spcBef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Find related tasks</a:t>
            </a:r>
          </a:p>
          <a:p>
            <a:pPr marL="463550" indent="-238125">
              <a:spcBef>
                <a:spcPts val="600"/>
              </a:spcBef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Use on-task information</a:t>
            </a:r>
          </a:p>
          <a:p>
            <a:pPr marL="463550" indent="-238125">
              <a:spcBef>
                <a:spcPts val="600"/>
              </a:spcBef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(Re-)rank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313734-9F76-1A0C-90D4-62E0DA661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49" y="2321970"/>
            <a:ext cx="3591128" cy="1707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FFFF7B-6E4A-53AF-5FB3-8BBB34BA1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622" y="1894757"/>
            <a:ext cx="6891764" cy="43357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87E25D-33AA-F884-8DD4-6C5ECD11C8B1}"/>
              </a:ext>
            </a:extLst>
          </p:cNvPr>
          <p:cNvSpPr txBox="1"/>
          <p:nvPr/>
        </p:nvSpPr>
        <p:spPr>
          <a:xfrm>
            <a:off x="752273" y="2010685"/>
            <a:ext cx="35278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Personalized search performance</a:t>
            </a:r>
            <a:endParaRPr lang="en-US" sz="16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E221E-2BAC-73A9-E465-E73307DD4923}"/>
              </a:ext>
            </a:extLst>
          </p:cNvPr>
          <p:cNvSpPr txBox="1"/>
          <p:nvPr/>
        </p:nvSpPr>
        <p:spPr>
          <a:xfrm>
            <a:off x="2382254" y="6333713"/>
            <a:ext cx="9810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Bennett, White, et al. (2012)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Modeling the Impact of Short- and Long-Term Behavior on Search Personalization.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SIGIR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r"/>
            <a:r>
              <a:rPr lang="en-US" sz="1400" i="0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sz="1400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White et al. (2013</a:t>
            </a: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en-US" sz="1400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Enhancing Personalized Search by Mining and Modeling Task Behavior. </a:t>
            </a:r>
            <a:r>
              <a:rPr lang="en-US" sz="14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WWW</a:t>
            </a:r>
            <a:r>
              <a:rPr lang="en-US" sz="1400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2760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E1D2E-012F-E87B-D659-CED6FA285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Multi-Device Experiences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F10E9-A513-5369-E70E-9F93A310B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06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Experiences spanning devices to better support complex tasks </a:t>
            </a:r>
          </a:p>
        </p:txBody>
      </p:sp>
      <p:pic>
        <p:nvPicPr>
          <p:cNvPr id="4" name="Picture 2" descr="Image result for echo png">
            <a:extLst>
              <a:ext uri="{FF2B5EF4-FFF2-40B4-BE49-F238E27FC236}">
                <a16:creationId xmlns:a16="http://schemas.microsoft.com/office/drawing/2014/main" id="{BD5BE681-4AE2-6CA0-10EB-E92E7F039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42" y="2748694"/>
            <a:ext cx="1233966" cy="87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9D07EA-DDFC-82B9-35C9-E7A09FA669B2}"/>
              </a:ext>
            </a:extLst>
          </p:cNvPr>
          <p:cNvSpPr/>
          <p:nvPr/>
        </p:nvSpPr>
        <p:spPr>
          <a:xfrm>
            <a:off x="2041949" y="2879914"/>
            <a:ext cx="399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4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+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Image result for iphone ipad mac">
            <a:extLst>
              <a:ext uri="{FF2B5EF4-FFF2-40B4-BE49-F238E27FC236}">
                <a16:creationId xmlns:a16="http://schemas.microsoft.com/office/drawing/2014/main" id="{C08638A2-B713-DE5B-1CE6-8CF6BAD37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25" y="2665877"/>
            <a:ext cx="2257308" cy="95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check mark">
            <a:extLst>
              <a:ext uri="{FF2B5EF4-FFF2-40B4-BE49-F238E27FC236}">
                <a16:creationId xmlns:a16="http://schemas.microsoft.com/office/drawing/2014/main" id="{FC04035A-8E56-7BDD-A0BE-DB14459D8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30" y="4374138"/>
            <a:ext cx="245831" cy="24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 result for check mark">
            <a:extLst>
              <a:ext uri="{FF2B5EF4-FFF2-40B4-BE49-F238E27FC236}">
                <a16:creationId xmlns:a16="http://schemas.microsoft.com/office/drawing/2014/main" id="{068A9B1E-9C62-46E7-CE62-40442A9D6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30" y="4862083"/>
            <a:ext cx="245831" cy="24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check mark">
            <a:extLst>
              <a:ext uri="{FF2B5EF4-FFF2-40B4-BE49-F238E27FC236}">
                <a16:creationId xmlns:a16="http://schemas.microsoft.com/office/drawing/2014/main" id="{587B8680-9DA9-2659-959A-AC9CC1901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30" y="5350028"/>
            <a:ext cx="245831" cy="24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4DA25A-75C0-33F3-8DC5-37723A0FAE40}"/>
              </a:ext>
            </a:extLst>
          </p:cNvPr>
          <p:cNvSpPr/>
          <p:nvPr/>
        </p:nvSpPr>
        <p:spPr>
          <a:xfrm>
            <a:off x="2286820" y="4266222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Multi-modal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7E981D-5276-12DD-2790-99DAA22906CC}"/>
              </a:ext>
            </a:extLst>
          </p:cNvPr>
          <p:cNvSpPr/>
          <p:nvPr/>
        </p:nvSpPr>
        <p:spPr>
          <a:xfrm>
            <a:off x="2286820" y="4754167"/>
            <a:ext cx="1844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Cross-device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71A43C-37F3-FC4B-E412-6D60FAB51CBF}"/>
              </a:ext>
            </a:extLst>
          </p:cNvPr>
          <p:cNvSpPr/>
          <p:nvPr/>
        </p:nvSpPr>
        <p:spPr>
          <a:xfrm>
            <a:off x="2286820" y="5242112"/>
            <a:ext cx="1653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Hands-free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A86CA2-9EA0-5A81-8864-8DE6D8557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023" y="2822189"/>
            <a:ext cx="5267019" cy="35241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87BAD4-EB7C-41A9-F9BE-1A497AB60D42}"/>
              </a:ext>
            </a:extLst>
          </p:cNvPr>
          <p:cNvSpPr txBox="1"/>
          <p:nvPr/>
        </p:nvSpPr>
        <p:spPr>
          <a:xfrm>
            <a:off x="6096000" y="65502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White et al. (2019) Multi-Device Digital Assistance.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CACM.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81BD75-DC62-3133-791B-00D863D42B2C}"/>
              </a:ext>
            </a:extLst>
          </p:cNvPr>
          <p:cNvSpPr/>
          <p:nvPr/>
        </p:nvSpPr>
        <p:spPr>
          <a:xfrm>
            <a:off x="640376" y="6005849"/>
            <a:ext cx="5400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E.g., Cooking, home improvement, etc.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21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31CDA-6E15-A295-0279-DB109B961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6" y="-103845"/>
            <a:ext cx="10515600" cy="1325563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MDX Azure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1F079-B2D4-5C10-E226-2C305CECE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869896"/>
            <a:ext cx="10515600" cy="175787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9600" dirty="0">
                <a:latin typeface="Segoe UI" panose="020B0502040204020203" pitchFamily="34" charset="0"/>
                <a:cs typeface="Segoe UI" panose="020B0502040204020203" pitchFamily="34" charset="0"/>
              </a:rPr>
              <a:t>Stepwise engagement with </a:t>
            </a:r>
            <a:br>
              <a:rPr lang="en-US" sz="9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9600" dirty="0">
                <a:latin typeface="Segoe UI" panose="020B0502040204020203" pitchFamily="34" charset="0"/>
                <a:cs typeface="Segoe UI" panose="020B0502040204020203" pitchFamily="34" charset="0"/>
              </a:rPr>
              <a:t>websites via multiple devices</a:t>
            </a: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9600" dirty="0">
                <a:latin typeface="Segoe UI" panose="020B0502040204020203" pitchFamily="34" charset="0"/>
                <a:cs typeface="Segoe UI" panose="020B0502040204020203" pitchFamily="34" charset="0"/>
              </a:rPr>
              <a:t>Core functionality:</a:t>
            </a:r>
          </a:p>
          <a:p>
            <a:pPr lvl="1">
              <a:lnSpc>
                <a:spcPct val="120000"/>
              </a:lnSpc>
            </a:pPr>
            <a:r>
              <a:rPr lang="en-US" sz="6400" dirty="0">
                <a:latin typeface="Segoe UI" panose="020B0502040204020203" pitchFamily="34" charset="0"/>
                <a:cs typeface="Segoe UI" panose="020B0502040204020203" pitchFamily="34" charset="0"/>
              </a:rPr>
              <a:t>State reflection across devices</a:t>
            </a:r>
          </a:p>
          <a:p>
            <a:pPr lvl="1">
              <a:lnSpc>
                <a:spcPct val="120000"/>
              </a:lnSpc>
            </a:pPr>
            <a:r>
              <a:rPr lang="en-US" sz="6400" dirty="0">
                <a:latin typeface="Segoe UI" panose="020B0502040204020203" pitchFamily="34" charset="0"/>
                <a:cs typeface="Segoe UI" panose="020B0502040204020203" pitchFamily="34" charset="0"/>
              </a:rPr>
              <a:t>Simultaneous readout across devices</a:t>
            </a:r>
          </a:p>
          <a:p>
            <a:pPr lvl="1">
              <a:lnSpc>
                <a:spcPct val="120000"/>
              </a:lnSpc>
            </a:pPr>
            <a:r>
              <a:rPr lang="en-US" sz="6400" dirty="0">
                <a:latin typeface="Segoe UI" panose="020B0502040204020203" pitchFamily="34" charset="0"/>
                <a:cs typeface="Segoe UI" panose="020B0502040204020203" pitchFamily="34" charset="0"/>
              </a:rPr>
              <a:t>Website mining and step extraction</a:t>
            </a:r>
          </a:p>
          <a:p>
            <a:pPr lvl="1">
              <a:lnSpc>
                <a:spcPct val="120000"/>
              </a:lnSpc>
            </a:pPr>
            <a:r>
              <a:rPr lang="en-US" sz="6400" dirty="0">
                <a:latin typeface="Segoe UI" panose="020B0502040204020203" pitchFamily="34" charset="0"/>
                <a:cs typeface="Segoe UI" panose="020B0502040204020203" pitchFamily="34" charset="0"/>
              </a:rPr>
              <a:t>Intent understanding</a:t>
            </a:r>
          </a:p>
          <a:p>
            <a:pPr lvl="1">
              <a:lnSpc>
                <a:spcPct val="120000"/>
              </a:lnSpc>
            </a:pPr>
            <a:r>
              <a:rPr lang="en-US" sz="6400" dirty="0">
                <a:latin typeface="Segoe UI" panose="020B0502040204020203" pitchFamily="34" charset="0"/>
                <a:cs typeface="Segoe UI" panose="020B0502040204020203" pitchFamily="34" charset="0"/>
              </a:rPr>
              <a:t>Stepwise navigation</a:t>
            </a:r>
          </a:p>
          <a:p>
            <a:pPr lvl="1">
              <a:lnSpc>
                <a:spcPct val="120000"/>
              </a:lnSpc>
            </a:pPr>
            <a:r>
              <a:rPr lang="en-US" sz="6400" dirty="0">
                <a:latin typeface="Segoe UI" panose="020B0502040204020203" pitchFamily="34" charset="0"/>
                <a:cs typeface="Segoe UI" panose="020B0502040204020203" pitchFamily="34" charset="0"/>
              </a:rPr>
              <a:t>Contextual Q&amp;A</a:t>
            </a:r>
          </a:p>
          <a:p>
            <a:pPr lvl="1">
              <a:lnSpc>
                <a:spcPct val="120000"/>
              </a:lnSpc>
            </a:pPr>
            <a:r>
              <a:rPr lang="en-US" sz="6400" dirty="0">
                <a:latin typeface="Segoe UI" panose="020B0502040204020203" pitchFamily="34" charset="0"/>
                <a:cs typeface="Segoe UI" panose="020B0502040204020203" pitchFamily="34" charset="0"/>
              </a:rPr>
              <a:t>Proactive recommendations</a:t>
            </a: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9600" dirty="0">
                <a:latin typeface="Segoe UI" panose="020B0502040204020203" pitchFamily="34" charset="0"/>
                <a:cs typeface="Segoe UI" panose="020B0502040204020203" pitchFamily="34" charset="0"/>
              </a:rPr>
              <a:t>Basic flow:</a:t>
            </a:r>
          </a:p>
          <a:p>
            <a:pPr marL="687388" lvl="1" indent="-230188">
              <a:lnSpc>
                <a:spcPct val="120000"/>
              </a:lnSpc>
              <a:buFont typeface="+mj-lt"/>
              <a:buAutoNum type="arabicPeriod"/>
            </a:pPr>
            <a:r>
              <a:rPr lang="en-US" sz="6400" dirty="0">
                <a:latin typeface="Segoe UI" panose="020B0502040204020203" pitchFamily="34" charset="0"/>
                <a:cs typeface="Segoe UI" panose="020B0502040204020203" pitchFamily="34" charset="0"/>
              </a:rPr>
              <a:t>User visits MDX-enabled website</a:t>
            </a:r>
          </a:p>
          <a:p>
            <a:pPr marL="687388" lvl="1" indent="-230188">
              <a:lnSpc>
                <a:spcPct val="120000"/>
              </a:lnSpc>
              <a:buFont typeface="+mj-lt"/>
              <a:buAutoNum type="arabicPeriod"/>
            </a:pPr>
            <a:r>
              <a:rPr lang="en-US" sz="6400" dirty="0">
                <a:latin typeface="Segoe UI" panose="020B0502040204020203" pitchFamily="34" charset="0"/>
                <a:cs typeface="Segoe UI" panose="020B0502040204020203" pitchFamily="34" charset="0"/>
              </a:rPr>
              <a:t>Task steps are passed to service (flagged by author in HTML or auto-extracted)</a:t>
            </a:r>
          </a:p>
          <a:p>
            <a:pPr marL="687388" lvl="1" indent="-230188">
              <a:lnSpc>
                <a:spcPct val="120000"/>
              </a:lnSpc>
              <a:buFont typeface="+mj-lt"/>
              <a:buAutoNum type="arabicPeriod"/>
            </a:pPr>
            <a:r>
              <a:rPr lang="en-US" sz="6400" dirty="0">
                <a:latin typeface="Segoe UI" panose="020B0502040204020203" pitchFamily="34" charset="0"/>
                <a:cs typeface="Segoe UI" panose="020B0502040204020203" pitchFamily="34" charset="0"/>
              </a:rPr>
              <a:t>User requests next step or asks question via voice</a:t>
            </a:r>
          </a:p>
          <a:p>
            <a:pPr marL="687388" lvl="1" indent="-230188">
              <a:lnSpc>
                <a:spcPct val="120000"/>
              </a:lnSpc>
              <a:buFont typeface="+mj-lt"/>
              <a:buAutoNum type="arabicPeriod"/>
            </a:pPr>
            <a:r>
              <a:rPr lang="en-US" sz="6400" dirty="0">
                <a:latin typeface="Segoe UI" panose="020B0502040204020203" pitchFamily="34" charset="0"/>
                <a:cs typeface="Segoe UI" panose="020B0502040204020203" pitchFamily="34" charset="0"/>
              </a:rPr>
              <a:t>System responds on the screen and vocalizes through speaker</a:t>
            </a:r>
          </a:p>
          <a:p>
            <a:pPr marL="687388" lvl="1" indent="-230188">
              <a:lnSpc>
                <a:spcPct val="120000"/>
              </a:lnSpc>
              <a:buFont typeface="+mj-lt"/>
              <a:buAutoNum type="arabicPeriod"/>
            </a:pPr>
            <a:r>
              <a:rPr lang="en-US" sz="6400" dirty="0">
                <a:latin typeface="Segoe UI" panose="020B0502040204020203" pitchFamily="34" charset="0"/>
                <a:cs typeface="Segoe UI" panose="020B0502040204020203" pitchFamily="34" charset="0"/>
              </a:rPr>
              <a:t>(optional) System generates additional recommendations for current step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321BF-42AA-8C57-167F-292D408E7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246" y="224925"/>
            <a:ext cx="5884655" cy="51023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692A4-ACE4-BD20-87DD-25DAC17B526F}"/>
              </a:ext>
            </a:extLst>
          </p:cNvPr>
          <p:cNvSpPr txBox="1"/>
          <p:nvPr/>
        </p:nvSpPr>
        <p:spPr>
          <a:xfrm>
            <a:off x="6096000" y="65502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White et al. (2019) Multi-Device Digital Assistance.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CACM.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534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skChef-captions">
            <a:hlinkClick r:id="" action="ppaction://media"/>
            <a:extLst>
              <a:ext uri="{FF2B5EF4-FFF2-40B4-BE49-F238E27FC236}">
                <a16:creationId xmlns:a16="http://schemas.microsoft.com/office/drawing/2014/main" id="{320E8096-15AE-3912-6DAF-EAA7252B23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7420" y="1133554"/>
            <a:ext cx="9563880" cy="5379682"/>
          </a:xfrm>
          <a:prstGeom prst="rect">
            <a:avLst/>
          </a:prstGeom>
        </p:spPr>
      </p:pic>
      <p:sp>
        <p:nvSpPr>
          <p:cNvPr id="5" name="Shape 37">
            <a:extLst>
              <a:ext uri="{FF2B5EF4-FFF2-40B4-BE49-F238E27FC236}">
                <a16:creationId xmlns:a16="http://schemas.microsoft.com/office/drawing/2014/main" id="{66547933-1B4A-831F-5755-6EE560B6DB3F}"/>
              </a:ext>
            </a:extLst>
          </p:cNvPr>
          <p:cNvSpPr/>
          <p:nvPr/>
        </p:nvSpPr>
        <p:spPr>
          <a:xfrm>
            <a:off x="309586" y="433130"/>
            <a:ext cx="11544827" cy="4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25400" rIns="25400" bIns="25400">
            <a:spAutoFit/>
          </a:bodyPr>
          <a:lstStyle>
            <a:lvl1pPr algn="l" defTabSz="457200">
              <a:lnSpc>
                <a:spcPts val="6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800" b="1" spc="-16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defTabSz="228600" hangingPunct="0">
              <a:lnSpc>
                <a:spcPts val="300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</a:pPr>
            <a:r>
              <a:rPr lang="en-US" sz="4400" b="0">
                <a:latin typeface="Segoe UI" panose="020B0502040204020203" pitchFamily="34" charset="0"/>
                <a:cs typeface="Segoe UI" panose="020B0502040204020203" pitchFamily="34" charset="0"/>
              </a:rPr>
              <a:t>MDX - Guided Task Completion </a:t>
            </a:r>
            <a:r>
              <a:rPr lang="en-US" sz="4400" b="0" kern="0" spc="-8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 iPad and Echo</a:t>
            </a:r>
          </a:p>
        </p:txBody>
      </p:sp>
    </p:spTree>
    <p:extLst>
      <p:ext uri="{BB962C8B-B14F-4D97-AF65-F5344CB8AC3E}">
        <p14:creationId xmlns:p14="http://schemas.microsoft.com/office/powerpoint/2010/main" val="121140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5"/>
          <p:cNvSpPr txBox="1"/>
          <p:nvPr/>
        </p:nvSpPr>
        <p:spPr>
          <a:xfrm>
            <a:off x="188882" y="269041"/>
            <a:ext cx="11940235" cy="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Fira Sans Medium"/>
                <a:cs typeface="Segoe UI" panose="020B0502040204020203" pitchFamily="34" charset="0"/>
                <a:sym typeface="Fira Sans Medium"/>
              </a:rPr>
              <a:t>Task Decomposition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Fira Sans Medium"/>
              <a:cs typeface="Segoe UI" panose="020B0502040204020203" pitchFamily="34" charset="0"/>
              <a:sym typeface="Fira Sans Medium"/>
            </a:endParaRPr>
          </a:p>
        </p:txBody>
      </p:sp>
      <p:sp>
        <p:nvSpPr>
          <p:cNvPr id="447" name="Google Shape;447;p25"/>
          <p:cNvSpPr/>
          <p:nvPr/>
        </p:nvSpPr>
        <p:spPr>
          <a:xfrm>
            <a:off x="609599" y="2889811"/>
            <a:ext cx="825920" cy="825920"/>
          </a:xfrm>
          <a:custGeom>
            <a:avLst/>
            <a:gdLst/>
            <a:ahLst/>
            <a:cxnLst/>
            <a:rect l="l" t="t" r="r" b="b"/>
            <a:pathLst>
              <a:path w="20966" h="20966" extrusionOk="0">
                <a:moveTo>
                  <a:pt x="10483" y="0"/>
                </a:moveTo>
                <a:cubicBezTo>
                  <a:pt x="4688" y="0"/>
                  <a:pt x="1" y="4719"/>
                  <a:pt x="1" y="10483"/>
                </a:cubicBezTo>
                <a:cubicBezTo>
                  <a:pt x="1" y="16278"/>
                  <a:pt x="4688" y="20965"/>
                  <a:pt x="10483" y="20965"/>
                </a:cubicBezTo>
                <a:cubicBezTo>
                  <a:pt x="16279" y="20965"/>
                  <a:pt x="20966" y="16278"/>
                  <a:pt x="20966" y="10483"/>
                </a:cubicBezTo>
                <a:cubicBezTo>
                  <a:pt x="20966" y="4719"/>
                  <a:pt x="16279" y="0"/>
                  <a:pt x="1048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8" name="Google Shape;448;p25"/>
          <p:cNvSpPr/>
          <p:nvPr/>
        </p:nvSpPr>
        <p:spPr>
          <a:xfrm>
            <a:off x="895307" y="3080666"/>
            <a:ext cx="321883" cy="301949"/>
          </a:xfrm>
          <a:custGeom>
            <a:avLst/>
            <a:gdLst/>
            <a:ahLst/>
            <a:cxnLst/>
            <a:rect l="l" t="t" r="r" b="b"/>
            <a:pathLst>
              <a:path w="8171" h="7665" extrusionOk="0">
                <a:moveTo>
                  <a:pt x="4275" y="1046"/>
                </a:moveTo>
                <a:cubicBezTo>
                  <a:pt x="3452" y="1046"/>
                  <a:pt x="2692" y="1394"/>
                  <a:pt x="2154" y="2028"/>
                </a:cubicBezTo>
                <a:cubicBezTo>
                  <a:pt x="1172" y="3199"/>
                  <a:pt x="1299" y="4941"/>
                  <a:pt x="2470" y="5955"/>
                </a:cubicBezTo>
                <a:cubicBezTo>
                  <a:pt x="2977" y="6366"/>
                  <a:pt x="3610" y="6620"/>
                  <a:pt x="4275" y="6620"/>
                </a:cubicBezTo>
                <a:cubicBezTo>
                  <a:pt x="5099" y="6620"/>
                  <a:pt x="5859" y="6240"/>
                  <a:pt x="6397" y="5638"/>
                </a:cubicBezTo>
                <a:cubicBezTo>
                  <a:pt x="6872" y="5068"/>
                  <a:pt x="7126" y="4339"/>
                  <a:pt x="7062" y="3611"/>
                </a:cubicBezTo>
                <a:cubicBezTo>
                  <a:pt x="6999" y="2851"/>
                  <a:pt x="6651" y="2186"/>
                  <a:pt x="6081" y="1711"/>
                </a:cubicBezTo>
                <a:cubicBezTo>
                  <a:pt x="5574" y="1268"/>
                  <a:pt x="4940" y="1046"/>
                  <a:pt x="4275" y="1046"/>
                </a:cubicBezTo>
                <a:close/>
                <a:moveTo>
                  <a:pt x="4275" y="7665"/>
                </a:moveTo>
                <a:cubicBezTo>
                  <a:pt x="3389" y="7665"/>
                  <a:pt x="2502" y="7348"/>
                  <a:pt x="1805" y="6746"/>
                </a:cubicBezTo>
                <a:cubicBezTo>
                  <a:pt x="190" y="5385"/>
                  <a:pt x="0" y="2946"/>
                  <a:pt x="1362" y="1331"/>
                </a:cubicBezTo>
                <a:cubicBezTo>
                  <a:pt x="2090" y="476"/>
                  <a:pt x="3167" y="1"/>
                  <a:pt x="4275" y="1"/>
                </a:cubicBezTo>
                <a:cubicBezTo>
                  <a:pt x="5194" y="1"/>
                  <a:pt x="6081" y="317"/>
                  <a:pt x="6777" y="919"/>
                </a:cubicBezTo>
                <a:cubicBezTo>
                  <a:pt x="7537" y="1553"/>
                  <a:pt x="8012" y="2503"/>
                  <a:pt x="8107" y="3516"/>
                </a:cubicBezTo>
                <a:cubicBezTo>
                  <a:pt x="8171" y="4529"/>
                  <a:pt x="7854" y="5511"/>
                  <a:pt x="7189" y="6303"/>
                </a:cubicBezTo>
                <a:cubicBezTo>
                  <a:pt x="6461" y="7158"/>
                  <a:pt x="5416" y="7665"/>
                  <a:pt x="4275" y="76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9" name="Google Shape;449;p25"/>
          <p:cNvSpPr/>
          <p:nvPr/>
        </p:nvSpPr>
        <p:spPr>
          <a:xfrm>
            <a:off x="868963" y="3355182"/>
            <a:ext cx="81445" cy="85559"/>
          </a:xfrm>
          <a:custGeom>
            <a:avLst/>
            <a:gdLst/>
            <a:ahLst/>
            <a:cxnLst/>
            <a:rect l="l" t="t" r="r" b="b"/>
            <a:pathLst>
              <a:path w="1901" h="1997" extrusionOk="0">
                <a:moveTo>
                  <a:pt x="792" y="1996"/>
                </a:moveTo>
                <a:lnTo>
                  <a:pt x="0" y="1299"/>
                </a:lnTo>
                <a:lnTo>
                  <a:pt x="1109" y="1"/>
                </a:lnTo>
                <a:lnTo>
                  <a:pt x="1901" y="6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0" name="Google Shape;450;p25"/>
          <p:cNvSpPr/>
          <p:nvPr/>
        </p:nvSpPr>
        <p:spPr>
          <a:xfrm>
            <a:off x="825427" y="3361372"/>
            <a:ext cx="134764" cy="144731"/>
          </a:xfrm>
          <a:custGeom>
            <a:avLst/>
            <a:gdLst/>
            <a:ahLst/>
            <a:cxnLst/>
            <a:rect l="l" t="t" r="r" b="b"/>
            <a:pathLst>
              <a:path w="3421" h="3674" extrusionOk="0">
                <a:moveTo>
                  <a:pt x="1521" y="3421"/>
                </a:moveTo>
                <a:cubicBezTo>
                  <a:pt x="1331" y="3642"/>
                  <a:pt x="982" y="3674"/>
                  <a:pt x="761" y="3484"/>
                </a:cubicBezTo>
                <a:lnTo>
                  <a:pt x="222" y="3009"/>
                </a:lnTo>
                <a:cubicBezTo>
                  <a:pt x="1" y="2819"/>
                  <a:pt x="1" y="2502"/>
                  <a:pt x="191" y="2280"/>
                </a:cubicBezTo>
                <a:lnTo>
                  <a:pt x="1901" y="222"/>
                </a:lnTo>
                <a:cubicBezTo>
                  <a:pt x="2091" y="0"/>
                  <a:pt x="2439" y="0"/>
                  <a:pt x="2661" y="190"/>
                </a:cubicBezTo>
                <a:lnTo>
                  <a:pt x="3199" y="634"/>
                </a:lnTo>
                <a:cubicBezTo>
                  <a:pt x="3421" y="824"/>
                  <a:pt x="3421" y="1140"/>
                  <a:pt x="3231" y="136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1" name="Google Shape;451;p25"/>
          <p:cNvSpPr/>
          <p:nvPr/>
        </p:nvSpPr>
        <p:spPr>
          <a:xfrm>
            <a:off x="948995" y="3157117"/>
            <a:ext cx="112677" cy="63793"/>
          </a:xfrm>
          <a:custGeom>
            <a:avLst/>
            <a:gdLst/>
            <a:ahLst/>
            <a:cxnLst/>
            <a:rect l="l" t="t" r="r" b="b"/>
            <a:pathLst>
              <a:path w="2630" h="1489" extrusionOk="0">
                <a:moveTo>
                  <a:pt x="2534" y="539"/>
                </a:moveTo>
                <a:cubicBezTo>
                  <a:pt x="2630" y="919"/>
                  <a:pt x="1996" y="539"/>
                  <a:pt x="1331" y="697"/>
                </a:cubicBezTo>
                <a:cubicBezTo>
                  <a:pt x="666" y="855"/>
                  <a:pt x="191" y="1489"/>
                  <a:pt x="96" y="1109"/>
                </a:cubicBezTo>
                <a:cubicBezTo>
                  <a:pt x="1" y="729"/>
                  <a:pt x="761" y="222"/>
                  <a:pt x="1141" y="127"/>
                </a:cubicBezTo>
                <a:cubicBezTo>
                  <a:pt x="1616" y="0"/>
                  <a:pt x="2439" y="159"/>
                  <a:pt x="2534" y="5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2" name="Google Shape;452;p25"/>
          <p:cNvSpPr/>
          <p:nvPr/>
        </p:nvSpPr>
        <p:spPr>
          <a:xfrm>
            <a:off x="1063000" y="3173398"/>
            <a:ext cx="29861" cy="27163"/>
          </a:xfrm>
          <a:custGeom>
            <a:avLst/>
            <a:gdLst/>
            <a:ahLst/>
            <a:cxnLst/>
            <a:rect l="l" t="t" r="r" b="b"/>
            <a:pathLst>
              <a:path w="697" h="634" extrusionOk="0">
                <a:moveTo>
                  <a:pt x="634" y="444"/>
                </a:moveTo>
                <a:cubicBezTo>
                  <a:pt x="570" y="634"/>
                  <a:pt x="380" y="570"/>
                  <a:pt x="222" y="507"/>
                </a:cubicBezTo>
                <a:cubicBezTo>
                  <a:pt x="64" y="444"/>
                  <a:pt x="0" y="412"/>
                  <a:pt x="32" y="254"/>
                </a:cubicBezTo>
                <a:cubicBezTo>
                  <a:pt x="95" y="95"/>
                  <a:pt x="127" y="0"/>
                  <a:pt x="285" y="64"/>
                </a:cubicBezTo>
                <a:cubicBezTo>
                  <a:pt x="475" y="127"/>
                  <a:pt x="697" y="285"/>
                  <a:pt x="634" y="4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3" name="Google Shape;453;p25"/>
          <p:cNvSpPr/>
          <p:nvPr/>
        </p:nvSpPr>
        <p:spPr>
          <a:xfrm>
            <a:off x="4437334" y="1995244"/>
            <a:ext cx="3824585" cy="922691"/>
          </a:xfrm>
          <a:custGeom>
            <a:avLst/>
            <a:gdLst/>
            <a:ahLst/>
            <a:cxnLst/>
            <a:rect l="l" t="t" r="r" b="b"/>
            <a:pathLst>
              <a:path w="137856" h="41519" extrusionOk="0">
                <a:moveTo>
                  <a:pt x="129115" y="1"/>
                </a:moveTo>
                <a:lnTo>
                  <a:pt x="98745" y="39143"/>
                </a:lnTo>
                <a:lnTo>
                  <a:pt x="0" y="39143"/>
                </a:lnTo>
                <a:lnTo>
                  <a:pt x="0" y="41519"/>
                </a:lnTo>
                <a:lnTo>
                  <a:pt x="99916" y="41519"/>
                </a:lnTo>
                <a:lnTo>
                  <a:pt x="130287" y="2376"/>
                </a:lnTo>
                <a:lnTo>
                  <a:pt x="137856" y="2376"/>
                </a:lnTo>
                <a:lnTo>
                  <a:pt x="137856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4" name="Google Shape;454;p25"/>
          <p:cNvSpPr/>
          <p:nvPr/>
        </p:nvSpPr>
        <p:spPr>
          <a:xfrm>
            <a:off x="8163491" y="1914178"/>
            <a:ext cx="308376" cy="243296"/>
          </a:xfrm>
          <a:custGeom>
            <a:avLst/>
            <a:gdLst/>
            <a:ahLst/>
            <a:cxnLst/>
            <a:rect l="l" t="t" r="r" b="b"/>
            <a:pathLst>
              <a:path w="8330" h="7031" extrusionOk="0">
                <a:moveTo>
                  <a:pt x="1" y="0"/>
                </a:moveTo>
                <a:lnTo>
                  <a:pt x="1489" y="3515"/>
                </a:lnTo>
                <a:lnTo>
                  <a:pt x="1" y="7031"/>
                </a:lnTo>
                <a:lnTo>
                  <a:pt x="8330" y="3515"/>
                </a:lnTo>
                <a:lnTo>
                  <a:pt x="1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5" name="Google Shape;455;p25"/>
          <p:cNvSpPr/>
          <p:nvPr/>
        </p:nvSpPr>
        <p:spPr>
          <a:xfrm>
            <a:off x="5554167" y="3447811"/>
            <a:ext cx="4134151" cy="552269"/>
          </a:xfrm>
          <a:custGeom>
            <a:avLst/>
            <a:gdLst/>
            <a:ahLst/>
            <a:cxnLst/>
            <a:rect l="l" t="t" r="r" b="b"/>
            <a:pathLst>
              <a:path w="195684" h="23024" extrusionOk="0">
                <a:moveTo>
                  <a:pt x="128608" y="0"/>
                </a:moveTo>
                <a:lnTo>
                  <a:pt x="112837" y="20648"/>
                </a:lnTo>
                <a:lnTo>
                  <a:pt x="0" y="20648"/>
                </a:lnTo>
                <a:lnTo>
                  <a:pt x="0" y="23023"/>
                </a:lnTo>
                <a:lnTo>
                  <a:pt x="114009" y="23023"/>
                </a:lnTo>
                <a:lnTo>
                  <a:pt x="129780" y="2375"/>
                </a:lnTo>
                <a:lnTo>
                  <a:pt x="195683" y="2375"/>
                </a:lnTo>
                <a:lnTo>
                  <a:pt x="195683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6" name="Google Shape;456;p25"/>
          <p:cNvSpPr/>
          <p:nvPr/>
        </p:nvSpPr>
        <p:spPr>
          <a:xfrm>
            <a:off x="9604095" y="3347965"/>
            <a:ext cx="288245" cy="244404"/>
          </a:xfrm>
          <a:custGeom>
            <a:avLst/>
            <a:gdLst/>
            <a:ahLst/>
            <a:cxnLst/>
            <a:rect l="l" t="t" r="r" b="b"/>
            <a:pathLst>
              <a:path w="8330" h="7063" extrusionOk="0">
                <a:moveTo>
                  <a:pt x="0" y="1"/>
                </a:moveTo>
                <a:lnTo>
                  <a:pt x="1489" y="3516"/>
                </a:lnTo>
                <a:lnTo>
                  <a:pt x="0" y="7063"/>
                </a:lnTo>
                <a:lnTo>
                  <a:pt x="0" y="7063"/>
                </a:lnTo>
                <a:lnTo>
                  <a:pt x="8329" y="3516"/>
                </a:lnTo>
                <a:lnTo>
                  <a:pt x="0" y="1"/>
                </a:lnTo>
                <a:close/>
              </a:path>
            </a:pathLst>
          </a:custGeom>
          <a:solidFill>
            <a:srgbClr val="22283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7" name="Google Shape;457;p25"/>
          <p:cNvSpPr/>
          <p:nvPr/>
        </p:nvSpPr>
        <p:spPr>
          <a:xfrm>
            <a:off x="5102667" y="4471996"/>
            <a:ext cx="4941021" cy="491332"/>
          </a:xfrm>
          <a:custGeom>
            <a:avLst/>
            <a:gdLst/>
            <a:ahLst/>
            <a:cxnLst/>
            <a:rect l="l" t="t" r="r" b="b"/>
            <a:pathLst>
              <a:path w="195684" h="23024" extrusionOk="0">
                <a:moveTo>
                  <a:pt x="0" y="0"/>
                </a:moveTo>
                <a:lnTo>
                  <a:pt x="0" y="2375"/>
                </a:lnTo>
                <a:lnTo>
                  <a:pt x="112837" y="2375"/>
                </a:lnTo>
                <a:lnTo>
                  <a:pt x="128609" y="23023"/>
                </a:lnTo>
                <a:lnTo>
                  <a:pt x="195684" y="23023"/>
                </a:lnTo>
                <a:lnTo>
                  <a:pt x="195684" y="20648"/>
                </a:lnTo>
                <a:lnTo>
                  <a:pt x="129780" y="20648"/>
                </a:lnTo>
                <a:lnTo>
                  <a:pt x="114041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8" name="Google Shape;458;p25"/>
          <p:cNvSpPr/>
          <p:nvPr/>
        </p:nvSpPr>
        <p:spPr>
          <a:xfrm>
            <a:off x="9995869" y="4809773"/>
            <a:ext cx="316651" cy="244404"/>
          </a:xfrm>
          <a:custGeom>
            <a:avLst/>
            <a:gdLst/>
            <a:ahLst/>
            <a:cxnLst/>
            <a:rect l="l" t="t" r="r" b="b"/>
            <a:pathLst>
              <a:path w="8330" h="7063" extrusionOk="0">
                <a:moveTo>
                  <a:pt x="0" y="1"/>
                </a:moveTo>
                <a:lnTo>
                  <a:pt x="1489" y="3516"/>
                </a:lnTo>
                <a:lnTo>
                  <a:pt x="0" y="7063"/>
                </a:lnTo>
                <a:lnTo>
                  <a:pt x="8329" y="3516"/>
                </a:lnTo>
                <a:lnTo>
                  <a:pt x="0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9" name="Google Shape;459;p25"/>
          <p:cNvSpPr/>
          <p:nvPr/>
        </p:nvSpPr>
        <p:spPr>
          <a:xfrm>
            <a:off x="4513167" y="4963312"/>
            <a:ext cx="3509355" cy="1047663"/>
          </a:xfrm>
          <a:custGeom>
            <a:avLst/>
            <a:gdLst/>
            <a:ahLst/>
            <a:cxnLst/>
            <a:rect l="l" t="t" r="r" b="b"/>
            <a:pathLst>
              <a:path w="137856" h="41519" extrusionOk="0">
                <a:moveTo>
                  <a:pt x="0" y="1"/>
                </a:moveTo>
                <a:lnTo>
                  <a:pt x="0" y="2376"/>
                </a:lnTo>
                <a:lnTo>
                  <a:pt x="98745" y="2376"/>
                </a:lnTo>
                <a:lnTo>
                  <a:pt x="128767" y="41075"/>
                </a:lnTo>
                <a:lnTo>
                  <a:pt x="129115" y="41518"/>
                </a:lnTo>
                <a:lnTo>
                  <a:pt x="137856" y="41518"/>
                </a:lnTo>
                <a:lnTo>
                  <a:pt x="137856" y="39143"/>
                </a:lnTo>
                <a:lnTo>
                  <a:pt x="130287" y="39143"/>
                </a:lnTo>
                <a:lnTo>
                  <a:pt x="100265" y="476"/>
                </a:lnTo>
                <a:lnTo>
                  <a:pt x="99916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0" name="Google Shape;460;p25"/>
          <p:cNvSpPr/>
          <p:nvPr/>
        </p:nvSpPr>
        <p:spPr>
          <a:xfrm>
            <a:off x="7946684" y="5853504"/>
            <a:ext cx="288245" cy="283303"/>
          </a:xfrm>
          <a:custGeom>
            <a:avLst/>
            <a:gdLst/>
            <a:ahLst/>
            <a:cxnLst/>
            <a:rect l="l" t="t" r="r" b="b"/>
            <a:pathLst>
              <a:path w="8330" h="7031" extrusionOk="0">
                <a:moveTo>
                  <a:pt x="1" y="0"/>
                </a:moveTo>
                <a:lnTo>
                  <a:pt x="1489" y="3516"/>
                </a:lnTo>
                <a:lnTo>
                  <a:pt x="1" y="7031"/>
                </a:lnTo>
                <a:lnTo>
                  <a:pt x="8330" y="3516"/>
                </a:lnTo>
                <a:lnTo>
                  <a:pt x="1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1" name="Google Shape;461;p25"/>
          <p:cNvSpPr/>
          <p:nvPr/>
        </p:nvSpPr>
        <p:spPr>
          <a:xfrm>
            <a:off x="8239000" y="5471344"/>
            <a:ext cx="464688" cy="1047584"/>
          </a:xfrm>
          <a:custGeom>
            <a:avLst/>
            <a:gdLst/>
            <a:ahLst/>
            <a:cxnLst/>
            <a:rect l="l" t="t" r="r" b="b"/>
            <a:pathLst>
              <a:path w="13429" h="30277" extrusionOk="0">
                <a:moveTo>
                  <a:pt x="4751" y="1"/>
                </a:moveTo>
                <a:cubicBezTo>
                  <a:pt x="2154" y="1"/>
                  <a:pt x="1" y="2154"/>
                  <a:pt x="1" y="4751"/>
                </a:cubicBezTo>
                <a:lnTo>
                  <a:pt x="1" y="25526"/>
                </a:lnTo>
                <a:cubicBezTo>
                  <a:pt x="1" y="28123"/>
                  <a:pt x="2154" y="30276"/>
                  <a:pt x="4751" y="30276"/>
                </a:cubicBezTo>
                <a:lnTo>
                  <a:pt x="13428" y="30276"/>
                </a:lnTo>
                <a:lnTo>
                  <a:pt x="13428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SemiBold"/>
                <a:ea typeface="Fira Sans SemiBold"/>
                <a:cs typeface="Fira Sans SemiBold"/>
                <a:sym typeface="Fira Sans SemiBold"/>
              </a:rPr>
              <a:t>3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462" name="Google Shape;462;p25"/>
          <p:cNvSpPr/>
          <p:nvPr/>
        </p:nvSpPr>
        <p:spPr>
          <a:xfrm>
            <a:off x="8471867" y="1550945"/>
            <a:ext cx="464688" cy="922743"/>
          </a:xfrm>
          <a:custGeom>
            <a:avLst/>
            <a:gdLst/>
            <a:ahLst/>
            <a:cxnLst/>
            <a:rect l="l" t="t" r="r" b="b"/>
            <a:pathLst>
              <a:path w="13429" h="30277" extrusionOk="0">
                <a:moveTo>
                  <a:pt x="4751" y="1"/>
                </a:moveTo>
                <a:cubicBezTo>
                  <a:pt x="2154" y="1"/>
                  <a:pt x="1" y="2123"/>
                  <a:pt x="1" y="4751"/>
                </a:cubicBezTo>
                <a:lnTo>
                  <a:pt x="1" y="25526"/>
                </a:lnTo>
                <a:cubicBezTo>
                  <a:pt x="1" y="28123"/>
                  <a:pt x="2154" y="30276"/>
                  <a:pt x="4751" y="30276"/>
                </a:cubicBezTo>
                <a:lnTo>
                  <a:pt x="13428" y="30276"/>
                </a:lnTo>
                <a:lnTo>
                  <a:pt x="13428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SemiBold"/>
                <a:ea typeface="Fira Sans SemiBold"/>
                <a:cs typeface="Fira Sans SemiBold"/>
                <a:sym typeface="Fira Sans SemiBold"/>
              </a:rPr>
              <a:t>1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463" name="Google Shape;463;p25"/>
          <p:cNvSpPr/>
          <p:nvPr/>
        </p:nvSpPr>
        <p:spPr>
          <a:xfrm>
            <a:off x="9899300" y="3014880"/>
            <a:ext cx="464688" cy="922743"/>
          </a:xfrm>
          <a:custGeom>
            <a:avLst/>
            <a:gdLst/>
            <a:ahLst/>
            <a:cxnLst/>
            <a:rect l="l" t="t" r="r" b="b"/>
            <a:pathLst>
              <a:path w="13429" h="30277" extrusionOk="0">
                <a:moveTo>
                  <a:pt x="4751" y="1"/>
                </a:moveTo>
                <a:cubicBezTo>
                  <a:pt x="2123" y="1"/>
                  <a:pt x="1" y="2154"/>
                  <a:pt x="1" y="4751"/>
                </a:cubicBezTo>
                <a:lnTo>
                  <a:pt x="1" y="25526"/>
                </a:lnTo>
                <a:cubicBezTo>
                  <a:pt x="1" y="28154"/>
                  <a:pt x="2123" y="30276"/>
                  <a:pt x="4751" y="30276"/>
                </a:cubicBezTo>
                <a:lnTo>
                  <a:pt x="13429" y="30276"/>
                </a:lnTo>
                <a:lnTo>
                  <a:pt x="13429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SemiBold"/>
                <a:ea typeface="Fira Sans SemiBold"/>
                <a:cs typeface="Fira Sans SemiBold"/>
                <a:sym typeface="Fira Sans SemiBold"/>
              </a:rPr>
              <a:t>4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464" name="Google Shape;464;p25"/>
          <p:cNvSpPr/>
          <p:nvPr/>
        </p:nvSpPr>
        <p:spPr>
          <a:xfrm>
            <a:off x="10323617" y="4460844"/>
            <a:ext cx="464688" cy="922712"/>
          </a:xfrm>
          <a:custGeom>
            <a:avLst/>
            <a:gdLst/>
            <a:ahLst/>
            <a:cxnLst/>
            <a:rect l="l" t="t" r="r" b="b"/>
            <a:pathLst>
              <a:path w="13429" h="30276" extrusionOk="0">
                <a:moveTo>
                  <a:pt x="4751" y="0"/>
                </a:moveTo>
                <a:cubicBezTo>
                  <a:pt x="2123" y="0"/>
                  <a:pt x="1" y="2122"/>
                  <a:pt x="1" y="4750"/>
                </a:cubicBezTo>
                <a:lnTo>
                  <a:pt x="1" y="25525"/>
                </a:lnTo>
                <a:cubicBezTo>
                  <a:pt x="1" y="28122"/>
                  <a:pt x="2123" y="30276"/>
                  <a:pt x="4751" y="30276"/>
                </a:cubicBezTo>
                <a:lnTo>
                  <a:pt x="13429" y="30276"/>
                </a:lnTo>
                <a:lnTo>
                  <a:pt x="13429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SemiBold"/>
                <a:ea typeface="Fira Sans SemiBold"/>
                <a:cs typeface="Fira Sans SemiBold"/>
                <a:sym typeface="Fira Sans SemiBold"/>
              </a:rPr>
              <a:t>2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465" name="Google Shape;465;p25"/>
          <p:cNvSpPr txBox="1"/>
          <p:nvPr/>
        </p:nvSpPr>
        <p:spPr>
          <a:xfrm>
            <a:off x="8936567" y="1488511"/>
            <a:ext cx="1340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Fira Sans"/>
                <a:cs typeface="Segoe UI" panose="020B0502040204020203" pitchFamily="34" charset="0"/>
                <a:sym typeface="Fira Sans"/>
              </a:rPr>
              <a:t>Set up the time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Fira Sans"/>
              <a:cs typeface="Segoe UI" panose="020B0502040204020203" pitchFamily="34" charset="0"/>
              <a:sym typeface="Fira Sans"/>
            </a:endParaRPr>
          </a:p>
        </p:txBody>
      </p:sp>
      <p:sp>
        <p:nvSpPr>
          <p:cNvPr id="466" name="Google Shape;466;p25"/>
          <p:cNvSpPr txBox="1"/>
          <p:nvPr/>
        </p:nvSpPr>
        <p:spPr>
          <a:xfrm>
            <a:off x="8703700" y="5371706"/>
            <a:ext cx="1340000" cy="12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Fira Sans"/>
                <a:cs typeface="Segoe UI" panose="020B0502040204020203" pitchFamily="34" charset="0"/>
                <a:sym typeface="Fira Sans"/>
              </a:rPr>
              <a:t>Send out invitations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Fira Sans"/>
              <a:cs typeface="Segoe UI" panose="020B0502040204020203" pitchFamily="34" charset="0"/>
              <a:sym typeface="Fira Sans"/>
            </a:endParaRPr>
          </a:p>
        </p:txBody>
      </p:sp>
      <p:sp>
        <p:nvSpPr>
          <p:cNvPr id="467" name="Google Shape;467;p25"/>
          <p:cNvSpPr txBox="1"/>
          <p:nvPr/>
        </p:nvSpPr>
        <p:spPr>
          <a:xfrm>
            <a:off x="10788305" y="4398395"/>
            <a:ext cx="1340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Fira Sans"/>
                <a:cs typeface="Segoe UI" panose="020B0502040204020203" pitchFamily="34" charset="0"/>
                <a:sym typeface="Fira Sans"/>
              </a:rPr>
              <a:t>Create a guest list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Fira Sans"/>
              <a:cs typeface="Segoe UI" panose="020B0502040204020203" pitchFamily="34" charset="0"/>
              <a:sym typeface="Fira Sans"/>
            </a:endParaRPr>
          </a:p>
        </p:txBody>
      </p:sp>
      <p:sp>
        <p:nvSpPr>
          <p:cNvPr id="468" name="Google Shape;468;p25"/>
          <p:cNvSpPr txBox="1"/>
          <p:nvPr/>
        </p:nvSpPr>
        <p:spPr>
          <a:xfrm>
            <a:off x="10364000" y="2952444"/>
            <a:ext cx="1828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Fira Sans"/>
                <a:cs typeface="Segoe UI" panose="020B0502040204020203" pitchFamily="34" charset="0"/>
                <a:sym typeface="Fira Sans"/>
              </a:rPr>
              <a:t>Buy food and beverages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Fira Sans"/>
              <a:cs typeface="Segoe UI" panose="020B0502040204020203" pitchFamily="34" charset="0"/>
              <a:sym typeface="Fira Sans"/>
            </a:endParaRPr>
          </a:p>
        </p:txBody>
      </p:sp>
      <p:pic>
        <p:nvPicPr>
          <p:cNvPr id="469" name="Google Shape;4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3517" y="2084380"/>
            <a:ext cx="3298033" cy="2283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501" y="3381278"/>
            <a:ext cx="4134132" cy="200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0367" y="4097060"/>
            <a:ext cx="3298035" cy="2385987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5"/>
          <p:cNvSpPr/>
          <p:nvPr/>
        </p:nvSpPr>
        <p:spPr>
          <a:xfrm>
            <a:off x="5271567" y="2381711"/>
            <a:ext cx="196800" cy="172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3" name="Google Shape;473;p25"/>
          <p:cNvSpPr txBox="1"/>
          <p:nvPr/>
        </p:nvSpPr>
        <p:spPr>
          <a:xfrm>
            <a:off x="5468400" y="2642278"/>
            <a:ext cx="1381200" cy="264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Fira Sans Medium"/>
                <a:cs typeface="Segoe UI" panose="020B0502040204020203" pitchFamily="34" charset="0"/>
                <a:sym typeface="Fira Sans Medium"/>
              </a:rPr>
              <a:t>Extract 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Fira Sans Medium"/>
              <a:cs typeface="Segoe UI" panose="020B0502040204020203" pitchFamily="34" charset="0"/>
              <a:sym typeface="Fira Sans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Fira Sans Medium"/>
                <a:cs typeface="Segoe UI" panose="020B0502040204020203" pitchFamily="34" charset="0"/>
                <a:sym typeface="Fira Sans Medium"/>
              </a:rPr>
              <a:t>or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Fira Sans Medium"/>
              <a:cs typeface="Segoe UI" panose="020B0502040204020203" pitchFamily="34" charset="0"/>
              <a:sym typeface="Fira Sans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Fira Sans Medium"/>
                <a:cs typeface="Segoe UI" panose="020B0502040204020203" pitchFamily="34" charset="0"/>
                <a:sym typeface="Fira Sans Medium"/>
              </a:rPr>
              <a:t>Summarize the content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Fira Sans Medium"/>
              <a:cs typeface="Segoe UI" panose="020B0502040204020203" pitchFamily="34" charset="0"/>
              <a:sym typeface="Fira Sans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C8DE79-A778-FC19-0695-E08E5F6530C4}"/>
              </a:ext>
            </a:extLst>
          </p:cNvPr>
          <p:cNvSpPr txBox="1"/>
          <p:nvPr/>
        </p:nvSpPr>
        <p:spPr>
          <a:xfrm>
            <a:off x="221774" y="902789"/>
            <a:ext cx="9303226" cy="577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Fira Sans Medium"/>
                <a:cs typeface="Segoe UI" panose="020B0502040204020203" pitchFamily="34" charset="0"/>
                <a:sym typeface="Fira Sans Medium"/>
              </a:rPr>
              <a:t>From complex to-do tasks to actionable steps and dependencies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DDE628-B380-D874-D93A-FCD6943F1491}"/>
              </a:ext>
            </a:extLst>
          </p:cNvPr>
          <p:cNvSpPr txBox="1"/>
          <p:nvPr/>
        </p:nvSpPr>
        <p:spPr>
          <a:xfrm>
            <a:off x="3669632" y="6556039"/>
            <a:ext cx="85211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Zhang, White, et al. (2021). Learning to Decompose and Organize Complex Tasks.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NAACL.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755DCF-0112-03E0-1A08-B49F576CE88A}"/>
              </a:ext>
            </a:extLst>
          </p:cNvPr>
          <p:cNvSpPr txBox="1"/>
          <p:nvPr/>
        </p:nvSpPr>
        <p:spPr>
          <a:xfrm>
            <a:off x="563503" y="1603370"/>
            <a:ext cx="6925339" cy="463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Fira Sans Medium"/>
              </a:rPr>
              <a:t>Mine related queries and instructional articles from search logs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589C0-E972-F271-66B3-863EBE06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0" y="8041"/>
            <a:ext cx="10515600" cy="1325563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Task Continuation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53D1A-E654-716A-DCED-FD9390352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20" y="1253331"/>
            <a:ext cx="10515600" cy="4351338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Tasks persist over time and span sessions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Predicting task continuation across devices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2,3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A7DC2-5E53-1613-212D-4439A77BE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783" y="3279514"/>
            <a:ext cx="4011125" cy="25476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7AD6E92-2D82-03F2-E046-075AD23A90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9"/>
          <a:stretch/>
        </p:blipFill>
        <p:spPr>
          <a:xfrm>
            <a:off x="7984958" y="435978"/>
            <a:ext cx="4126392" cy="275346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2E34A6E-645A-0C8E-97FB-066079E8F74D}"/>
              </a:ext>
            </a:extLst>
          </p:cNvPr>
          <p:cNvSpPr txBox="1"/>
          <p:nvPr/>
        </p:nvSpPr>
        <p:spPr>
          <a:xfrm>
            <a:off x="725905" y="6119336"/>
            <a:ext cx="114660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Agichtein, White, et al. (2012) Search, Interrupted: Understanding and Predicting Search Task Continuation.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SIGIR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Wang, White, et al. (2013) Characterizing and Supporting Cross-Device Search Tasks.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WSDM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3.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Montanez, White, et al. (2014) Cross-Device Search.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CIKM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1C51AFF-D48C-960B-B436-0680BE63E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90" y="2462865"/>
            <a:ext cx="6619180" cy="355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28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578E4-6D60-91EE-A3DE-EB42EFE6D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Tasks are Everywhere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BCD55-E4E9-0A47-C358-3CCD0D530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Tasks are primary unit of personal and professional productivity</a:t>
            </a:r>
          </a:p>
          <a:p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Large expected growth in global </a:t>
            </a:r>
            <a:b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task management software market</a:t>
            </a:r>
          </a:p>
        </p:txBody>
      </p:sp>
      <p:pic>
        <p:nvPicPr>
          <p:cNvPr id="5" name="Picture 2" descr="Task Management Software Market Size, Share, Opportunities &amp; Forecast">
            <a:extLst>
              <a:ext uri="{FF2B5EF4-FFF2-40B4-BE49-F238E27FC236}">
                <a16:creationId xmlns:a16="http://schemas.microsoft.com/office/drawing/2014/main" id="{9E0F3D5C-3113-50B6-07D0-469E3DB13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24" y="3605067"/>
            <a:ext cx="4925568" cy="27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chieve More, Every Day: Todoist's New Logo &amp; Brand">
            <a:extLst>
              <a:ext uri="{FF2B5EF4-FFF2-40B4-BE49-F238E27FC236}">
                <a16:creationId xmlns:a16="http://schemas.microsoft.com/office/drawing/2014/main" id="{7EE14BDD-A4BD-9304-8828-36121D730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77394" y="4250376"/>
            <a:ext cx="1285927" cy="34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D0A3C47-5657-7CC8-456E-C4BF663A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391" y="4038849"/>
            <a:ext cx="1414703" cy="77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oogle-tasks">
            <a:extLst>
              <a:ext uri="{FF2B5EF4-FFF2-40B4-BE49-F238E27FC236}">
                <a16:creationId xmlns:a16="http://schemas.microsoft.com/office/drawing/2014/main" id="{DF4D2CD3-CED5-592D-4C8E-F65D7B1C8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820" y="4073051"/>
            <a:ext cx="1553847" cy="70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3E41C3-6D00-D132-D7C3-BA4074BA9500}"/>
              </a:ext>
            </a:extLst>
          </p:cNvPr>
          <p:cNvSpPr txBox="1"/>
          <p:nvPr/>
        </p:nvSpPr>
        <p:spPr>
          <a:xfrm>
            <a:off x="6275710" y="2727153"/>
            <a:ext cx="6095358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Many task management applications</a:t>
            </a:r>
          </a:p>
          <a:p>
            <a:endParaRPr lang="en-US" sz="2400" b="1" i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400" b="1" i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Individual</a:t>
            </a:r>
            <a:r>
              <a:rPr lang="en-US" sz="2400" b="0" i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task app examples:</a:t>
            </a:r>
          </a:p>
          <a:p>
            <a:pPr algn="l"/>
            <a:endParaRPr lang="en-US" b="0" i="0">
              <a:effectLst/>
              <a:latin typeface="var(--zds-typography-base, &quot;Inter&quot;, Helvetica, arial, sans-serif)"/>
            </a:endParaRPr>
          </a:p>
          <a:p>
            <a:pPr algn="l"/>
            <a:endParaRPr lang="en-US">
              <a:latin typeface="var(--zds-typography-base, &quot;Inter&quot;, Helvetica, arial, sans-serif)"/>
            </a:endParaRPr>
          </a:p>
          <a:p>
            <a:pPr algn="l"/>
            <a:r>
              <a:rPr lang="en-US" b="0" i="0">
                <a:effectLst/>
                <a:latin typeface="var(--zds-typography-base, &quot;Inter&quot;, Helvetica, arial, sans-serif)"/>
              </a:rPr>
              <a:t> </a:t>
            </a:r>
          </a:p>
          <a:p>
            <a:pPr algn="l"/>
            <a:endParaRPr lang="en-US" b="0" i="0">
              <a:effectLst/>
              <a:latin typeface="var(--zds-typography-base, &quot;Inter&quot;, Helvetica, arial, sans-serif)"/>
            </a:endParaRPr>
          </a:p>
          <a:p>
            <a:pPr algn="l"/>
            <a:endParaRPr lang="en-US" b="0" i="0">
              <a:effectLst/>
              <a:latin typeface="var(--zds-typography-base, &quot;Inter&quot;, Helvetica, arial, sans-serif)"/>
            </a:endParaRPr>
          </a:p>
          <a:p>
            <a:pPr marL="230188" indent="-230188" algn="l">
              <a:buFont typeface="Arial" panose="020B0604020202020204" pitchFamily="34" charset="0"/>
              <a:buChar char="•"/>
            </a:pPr>
            <a:r>
              <a:rPr lang="en-US" sz="2400" b="1" i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Team</a:t>
            </a:r>
            <a:r>
              <a:rPr lang="en-US" sz="2400" b="0" i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task app examples: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F7FC18B-6D65-0708-3C5E-F87730B6D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624" y="5979115"/>
            <a:ext cx="1212236" cy="24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569BFBF-A0EA-F83D-B59E-622F873A5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344" y="5955193"/>
            <a:ext cx="1403323" cy="28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ownload monday.com Logo in SVG Vector or PNG File Format - Logo.wine">
            <a:extLst>
              <a:ext uri="{FF2B5EF4-FFF2-40B4-BE49-F238E27FC236}">
                <a16:creationId xmlns:a16="http://schemas.microsoft.com/office/drawing/2014/main" id="{C6AC0009-ABBD-5EF1-6FDA-79242C23E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38543" r="10921" b="39022"/>
          <a:stretch/>
        </p:blipFill>
        <p:spPr bwMode="auto">
          <a:xfrm>
            <a:off x="10255955" y="5945443"/>
            <a:ext cx="1607914" cy="30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521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A4DE8-AC78-FF50-5883-C78B515BD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Conversational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DAAE0-A881-9F7C-B093-FB7384F02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Conversational search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Multi-turn dialogs with AI agents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Google Assistant, Alexa, Siri, Cortana</a:t>
            </a: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Emerging opportunities for task support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via large-scale foundation models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Conversational task assistance (ChatGPT)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Document-centered assistance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  <a:p>
            <a:pPr lvl="1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AI copilots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 search (more on this now)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5929AB-4741-A64C-2D9A-FA9AED2B1860}"/>
              </a:ext>
            </a:extLst>
          </p:cNvPr>
          <p:cNvSpPr txBox="1"/>
          <p:nvPr/>
        </p:nvSpPr>
        <p:spPr>
          <a:xfrm>
            <a:off x="2450926" y="6550057"/>
            <a:ext cx="97312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Ter Hoeve, White, et al. (2020) Conversations with Documents: An Exploration of Document-Centered Assistance.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CHIIR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65E5A-B84E-BD2F-9004-C81C49006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690" y="4560268"/>
            <a:ext cx="4313462" cy="1806991"/>
          </a:xfrm>
          <a:prstGeom prst="rect">
            <a:avLst/>
          </a:prstGeom>
        </p:spPr>
      </p:pic>
      <p:pic>
        <p:nvPicPr>
          <p:cNvPr id="7" name="Picture 4" descr="Screenshot-chatGPT-1 - Global Playboy">
            <a:extLst>
              <a:ext uri="{FF2B5EF4-FFF2-40B4-BE49-F238E27FC236}">
                <a16:creationId xmlns:a16="http://schemas.microsoft.com/office/drawing/2014/main" id="{1BDCC340-9E07-AB59-6A5F-20A2CC114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2794" b="-2622"/>
          <a:stretch/>
        </p:blipFill>
        <p:spPr bwMode="auto">
          <a:xfrm>
            <a:off x="7693298" y="2115556"/>
            <a:ext cx="4127074" cy="22907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Best Daily Planner App for Google Assistant | Any.do">
            <a:extLst>
              <a:ext uri="{FF2B5EF4-FFF2-40B4-BE49-F238E27FC236}">
                <a16:creationId xmlns:a16="http://schemas.microsoft.com/office/drawing/2014/main" id="{4B76B6B2-4653-92D9-1409-7A3782119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85143" y="437012"/>
            <a:ext cx="4427213" cy="142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025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9606-7C2E-2AA6-9EB5-3A11637A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AI Copilots</a:t>
            </a:r>
          </a:p>
        </p:txBody>
      </p:sp>
    </p:spTree>
    <p:extLst>
      <p:ext uri="{BB962C8B-B14F-4D97-AF65-F5344CB8AC3E}">
        <p14:creationId xmlns:p14="http://schemas.microsoft.com/office/powerpoint/2010/main" val="2855637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E812-E094-93D5-A7F5-E2BDB8ADF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AI Copilots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9CDD5-91FC-3555-54EA-062655B4B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81852" cy="4822825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Microsoft Copilot definition: </a:t>
            </a:r>
          </a:p>
          <a:p>
            <a:pPr marL="457200" lvl="1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lvl="1" indent="0">
              <a:buNone/>
            </a:pPr>
            <a:endParaRPr lang="en-US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Many examples:</a:t>
            </a:r>
          </a:p>
          <a:p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GitHub Copilot – Your AI pair programmer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lvl="1" indent="0">
              <a:buNone/>
            </a:pPr>
            <a:endParaRPr lang="en-US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lvl="1" indent="0">
              <a:buNone/>
            </a:pP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Bing Chat – AI-powered answer engine</a:t>
            </a:r>
          </a:p>
        </p:txBody>
      </p:sp>
      <p:pic>
        <p:nvPicPr>
          <p:cNvPr id="4" name="Picture 2" descr="What is GitHub Copilot? An AI Pair Programmer for Everyone — SitePoint">
            <a:extLst>
              <a:ext uri="{FF2B5EF4-FFF2-40B4-BE49-F238E27FC236}">
                <a16:creationId xmlns:a16="http://schemas.microsoft.com/office/drawing/2014/main" id="{75331492-B879-E5F5-1C59-E28155C24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8266" y="4085205"/>
            <a:ext cx="4943757" cy="10835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66863EC-C7C3-03F1-A633-4FE061864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8265" y="5340691"/>
            <a:ext cx="4943757" cy="13077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C55D25-7980-B1B1-9BF8-1D9680D3AC70}"/>
              </a:ext>
            </a:extLst>
          </p:cNvPr>
          <p:cNvSpPr/>
          <p:nvPr/>
        </p:nvSpPr>
        <p:spPr>
          <a:xfrm>
            <a:off x="1173271" y="2597063"/>
            <a:ext cx="10313096" cy="546970"/>
          </a:xfrm>
          <a:prstGeom prst="roundRect">
            <a:avLst>
              <a:gd name="adj" fmla="val 0"/>
            </a:avLst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An application using modern AI to assist you with complex cognitive tasks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9469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E8A3A-E944-6338-12B0-0C4D609EA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AI Copilots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5D31-29C0-2EC0-2EE3-5B96C4E1B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76819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Four primary characteristics of copilots: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Conversational user interfaces – interact via natural language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Powered by foundation models (LLMs/LMMs such as GPT-4)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Extensible with skills/tools/plugins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Scoped to specialized domains or applications (incl. search – Bing Chat)</a:t>
            </a:r>
          </a:p>
        </p:txBody>
      </p:sp>
    </p:spTree>
    <p:extLst>
      <p:ext uri="{BB962C8B-B14F-4D97-AF65-F5344CB8AC3E}">
        <p14:creationId xmlns:p14="http://schemas.microsoft.com/office/powerpoint/2010/main" val="320409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AF774-2270-BD5C-51BB-4A5CE0713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80" y="47977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Copilot Stack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BBD988-48BE-1C51-2EF3-FD67186A2D5C}"/>
              </a:ext>
            </a:extLst>
          </p:cNvPr>
          <p:cNvSpPr/>
          <p:nvPr/>
        </p:nvSpPr>
        <p:spPr>
          <a:xfrm>
            <a:off x="1333584" y="1547140"/>
            <a:ext cx="8717537" cy="298174"/>
          </a:xfrm>
          <a:prstGeom prst="roundRect">
            <a:avLst>
              <a:gd name="adj" fmla="val 50000"/>
            </a:avLst>
          </a:prstGeom>
          <a:gradFill>
            <a:gsLst>
              <a:gs pos="67000">
                <a:srgbClr val="88BCD7"/>
              </a:gs>
              <a:gs pos="100000">
                <a:srgbClr val="C698C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162A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Plugin extensibility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DA913A-4DE3-646F-86C6-887BFB36EA2A}"/>
              </a:ext>
            </a:extLst>
          </p:cNvPr>
          <p:cNvSpPr/>
          <p:nvPr/>
        </p:nvSpPr>
        <p:spPr>
          <a:xfrm>
            <a:off x="1326037" y="1907278"/>
            <a:ext cx="8717537" cy="298174"/>
          </a:xfrm>
          <a:prstGeom prst="roundRect">
            <a:avLst>
              <a:gd name="adj" fmla="val 50000"/>
            </a:avLst>
          </a:prstGeom>
          <a:gradFill>
            <a:gsLst>
              <a:gs pos="67000">
                <a:srgbClr val="88BCD7"/>
              </a:gs>
              <a:gs pos="100000">
                <a:srgbClr val="C698C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162A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UX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899902-DF64-894C-DFF3-938FC36E335F}"/>
              </a:ext>
            </a:extLst>
          </p:cNvPr>
          <p:cNvSpPr/>
          <p:nvPr/>
        </p:nvSpPr>
        <p:spPr>
          <a:xfrm>
            <a:off x="1101672" y="1314005"/>
            <a:ext cx="9167191" cy="980661"/>
          </a:xfrm>
          <a:prstGeom prst="roundRect">
            <a:avLst/>
          </a:prstGeom>
          <a:noFill/>
          <a:ln w="19050">
            <a:gradFill>
              <a:gsLst>
                <a:gs pos="67000">
                  <a:srgbClr val="88BCD7"/>
                </a:gs>
                <a:gs pos="100000">
                  <a:srgbClr val="C698C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3DD3E-BA6F-040E-E606-DBFA1AAF949F}"/>
              </a:ext>
            </a:extLst>
          </p:cNvPr>
          <p:cNvSpPr txBox="1"/>
          <p:nvPr/>
        </p:nvSpPr>
        <p:spPr>
          <a:xfrm>
            <a:off x="4696950" y="1140015"/>
            <a:ext cx="1806082" cy="369332"/>
          </a:xfrm>
          <a:prstGeom prst="rect">
            <a:avLst/>
          </a:prstGeom>
          <a:solidFill>
            <a:srgbClr val="162A33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Copilot frontend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101B16-42B5-8606-A969-EDF6F83EEDDC}"/>
              </a:ext>
            </a:extLst>
          </p:cNvPr>
          <p:cNvSpPr/>
          <p:nvPr/>
        </p:nvSpPr>
        <p:spPr>
          <a:xfrm>
            <a:off x="1095043" y="2723499"/>
            <a:ext cx="9173820" cy="2050568"/>
          </a:xfrm>
          <a:prstGeom prst="roundRect">
            <a:avLst>
              <a:gd name="adj" fmla="val 6825"/>
            </a:avLst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01D343-F472-A383-9EB8-2C75064999C1}"/>
              </a:ext>
            </a:extLst>
          </p:cNvPr>
          <p:cNvSpPr txBox="1"/>
          <p:nvPr/>
        </p:nvSpPr>
        <p:spPr>
          <a:xfrm>
            <a:off x="4954175" y="2538711"/>
            <a:ext cx="1491013" cy="369332"/>
          </a:xfrm>
          <a:prstGeom prst="rect">
            <a:avLst/>
          </a:prstGeom>
          <a:solidFill>
            <a:srgbClr val="162A33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Orchestration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27FEC4-7959-59FB-B125-3573CFAAE347}"/>
              </a:ext>
            </a:extLst>
          </p:cNvPr>
          <p:cNvSpPr/>
          <p:nvPr/>
        </p:nvSpPr>
        <p:spPr>
          <a:xfrm>
            <a:off x="1307079" y="2915509"/>
            <a:ext cx="8736495" cy="298174"/>
          </a:xfrm>
          <a:prstGeom prst="roundRect">
            <a:avLst>
              <a:gd name="adj" fmla="val 50000"/>
            </a:avLst>
          </a:prstGeom>
          <a:solidFill>
            <a:srgbClr val="424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Prompt &amp; response filtering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63B70C-4EC6-3C65-6AD1-AFEBCA1F43D9}"/>
              </a:ext>
            </a:extLst>
          </p:cNvPr>
          <p:cNvSpPr/>
          <p:nvPr/>
        </p:nvSpPr>
        <p:spPr>
          <a:xfrm>
            <a:off x="1307079" y="3272630"/>
            <a:ext cx="8736496" cy="298174"/>
          </a:xfrm>
          <a:prstGeom prst="roundRect">
            <a:avLst>
              <a:gd name="adj" fmla="val 50000"/>
            </a:avLst>
          </a:prstGeom>
          <a:solidFill>
            <a:srgbClr val="424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Metaprompt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0EA9F3-4575-0F87-8DF4-C613D4357533}"/>
              </a:ext>
            </a:extLst>
          </p:cNvPr>
          <p:cNvSpPr/>
          <p:nvPr/>
        </p:nvSpPr>
        <p:spPr>
          <a:xfrm>
            <a:off x="1566677" y="3993530"/>
            <a:ext cx="8262730" cy="29817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67000">
                  <a:srgbClr val="88BCD7"/>
                </a:gs>
                <a:gs pos="100000">
                  <a:srgbClr val="C698C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Grounding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6306F3-7FEE-07AE-6BC8-D43E9A11AD0C}"/>
              </a:ext>
            </a:extLst>
          </p:cNvPr>
          <p:cNvSpPr/>
          <p:nvPr/>
        </p:nvSpPr>
        <p:spPr>
          <a:xfrm>
            <a:off x="1547716" y="4351306"/>
            <a:ext cx="8262729" cy="29817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67000">
                  <a:srgbClr val="88BCD7"/>
                </a:gs>
                <a:gs pos="100000">
                  <a:srgbClr val="C698C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Plugin execution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45AFA7-F79D-A384-4FDD-0A2949F9B817}"/>
              </a:ext>
            </a:extLst>
          </p:cNvPr>
          <p:cNvSpPr/>
          <p:nvPr/>
        </p:nvSpPr>
        <p:spPr>
          <a:xfrm>
            <a:off x="1307079" y="5196759"/>
            <a:ext cx="8736497" cy="751400"/>
          </a:xfrm>
          <a:prstGeom prst="roundRect">
            <a:avLst>
              <a:gd name="adj" fmla="val 6825"/>
            </a:avLst>
          </a:prstGeom>
          <a:solidFill>
            <a:srgbClr val="424F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AAE04C-DD97-B5ED-8DA9-50D625C6B95C}"/>
              </a:ext>
            </a:extLst>
          </p:cNvPr>
          <p:cNvSpPr/>
          <p:nvPr/>
        </p:nvSpPr>
        <p:spPr>
          <a:xfrm>
            <a:off x="1395662" y="5562544"/>
            <a:ext cx="2673645" cy="296869"/>
          </a:xfrm>
          <a:prstGeom prst="roundRect">
            <a:avLst>
              <a:gd name="adj" fmla="val 25556"/>
            </a:avLst>
          </a:prstGeom>
          <a:solidFill>
            <a:srgbClr val="162A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Hosted foundation models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E66301F-D55E-F49B-7E65-FB54972E21C1}"/>
              </a:ext>
            </a:extLst>
          </p:cNvPr>
          <p:cNvSpPr/>
          <p:nvPr/>
        </p:nvSpPr>
        <p:spPr>
          <a:xfrm>
            <a:off x="4185354" y="5572180"/>
            <a:ext cx="3027560" cy="275247"/>
          </a:xfrm>
          <a:prstGeom prst="roundRect">
            <a:avLst>
              <a:gd name="adj" fmla="val 25556"/>
            </a:avLst>
          </a:prstGeom>
          <a:solidFill>
            <a:srgbClr val="162A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Hosted fine-tuned foundation models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B23B3D0-FAD9-3380-E044-4FCB1149F2C7}"/>
              </a:ext>
            </a:extLst>
          </p:cNvPr>
          <p:cNvSpPr/>
          <p:nvPr/>
        </p:nvSpPr>
        <p:spPr>
          <a:xfrm>
            <a:off x="7328960" y="5566975"/>
            <a:ext cx="2610105" cy="275247"/>
          </a:xfrm>
          <a:prstGeom prst="roundRect">
            <a:avLst>
              <a:gd name="adj" fmla="val 25556"/>
            </a:avLst>
          </a:prstGeom>
          <a:solidFill>
            <a:srgbClr val="162A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BYO models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8EC628F-42A4-6788-CFA3-6DB5A33239B9}"/>
              </a:ext>
            </a:extLst>
          </p:cNvPr>
          <p:cNvSpPr/>
          <p:nvPr/>
        </p:nvSpPr>
        <p:spPr>
          <a:xfrm>
            <a:off x="1318510" y="6305962"/>
            <a:ext cx="8736495" cy="298174"/>
          </a:xfrm>
          <a:prstGeom prst="roundRect">
            <a:avLst>
              <a:gd name="adj" fmla="val 50000"/>
            </a:avLst>
          </a:prstGeom>
          <a:solidFill>
            <a:srgbClr val="404F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AI infrastructure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7C9AF0-80DD-9224-85A5-419D5D27DC55}"/>
              </a:ext>
            </a:extLst>
          </p:cNvPr>
          <p:cNvSpPr txBox="1"/>
          <p:nvPr/>
        </p:nvSpPr>
        <p:spPr>
          <a:xfrm>
            <a:off x="687375" y="5183678"/>
            <a:ext cx="9998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Foundation models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DFE07AF-3FA5-C1FF-89AA-CC86F5E888B6}"/>
              </a:ext>
            </a:extLst>
          </p:cNvPr>
          <p:cNvCxnSpPr>
            <a:cxnSpLocks/>
          </p:cNvCxnSpPr>
          <p:nvPr/>
        </p:nvCxnSpPr>
        <p:spPr>
          <a:xfrm>
            <a:off x="5800149" y="4844947"/>
            <a:ext cx="0" cy="263544"/>
          </a:xfrm>
          <a:prstGeom prst="straightConnector1">
            <a:avLst/>
          </a:prstGeom>
          <a:ln w="19050">
            <a:solidFill>
              <a:srgbClr val="88BCD7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1193B2D-BD60-2F0D-C2BB-A98048507C0D}"/>
              </a:ext>
            </a:extLst>
          </p:cNvPr>
          <p:cNvCxnSpPr>
            <a:cxnSpLocks/>
          </p:cNvCxnSpPr>
          <p:nvPr/>
        </p:nvCxnSpPr>
        <p:spPr>
          <a:xfrm flipV="1">
            <a:off x="5605218" y="4844947"/>
            <a:ext cx="0" cy="263544"/>
          </a:xfrm>
          <a:prstGeom prst="straightConnector1">
            <a:avLst/>
          </a:prstGeom>
          <a:ln w="19050">
            <a:solidFill>
              <a:srgbClr val="88BCD7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BBBCD0-3A69-F564-247E-061BBEE6C6AD}"/>
              </a:ext>
            </a:extLst>
          </p:cNvPr>
          <p:cNvCxnSpPr>
            <a:cxnSpLocks/>
          </p:cNvCxnSpPr>
          <p:nvPr/>
        </p:nvCxnSpPr>
        <p:spPr>
          <a:xfrm flipV="1">
            <a:off x="5678176" y="5992802"/>
            <a:ext cx="0" cy="263544"/>
          </a:xfrm>
          <a:prstGeom prst="straightConnector1">
            <a:avLst/>
          </a:prstGeom>
          <a:ln w="19050">
            <a:solidFill>
              <a:srgbClr val="88BCD7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B6867E6-262A-1B85-999F-1AF19DD04717}"/>
              </a:ext>
            </a:extLst>
          </p:cNvPr>
          <p:cNvCxnSpPr>
            <a:cxnSpLocks/>
          </p:cNvCxnSpPr>
          <p:nvPr/>
        </p:nvCxnSpPr>
        <p:spPr>
          <a:xfrm>
            <a:off x="5767595" y="2340522"/>
            <a:ext cx="0" cy="263544"/>
          </a:xfrm>
          <a:prstGeom prst="straightConnector1">
            <a:avLst/>
          </a:prstGeom>
          <a:ln w="19050">
            <a:solidFill>
              <a:srgbClr val="88BCD7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A67919D-FC71-F32C-302A-A881EA1D8F41}"/>
              </a:ext>
            </a:extLst>
          </p:cNvPr>
          <p:cNvCxnSpPr>
            <a:cxnSpLocks/>
          </p:cNvCxnSpPr>
          <p:nvPr/>
        </p:nvCxnSpPr>
        <p:spPr>
          <a:xfrm flipV="1">
            <a:off x="5572664" y="2340522"/>
            <a:ext cx="0" cy="263544"/>
          </a:xfrm>
          <a:prstGeom prst="straightConnector1">
            <a:avLst/>
          </a:prstGeom>
          <a:ln w="19050">
            <a:solidFill>
              <a:srgbClr val="88BCD7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5F62641-FC7A-38A6-70F9-2988091D61C7}"/>
              </a:ext>
            </a:extLst>
          </p:cNvPr>
          <p:cNvCxnSpPr>
            <a:cxnSpLocks/>
          </p:cNvCxnSpPr>
          <p:nvPr/>
        </p:nvCxnSpPr>
        <p:spPr>
          <a:xfrm>
            <a:off x="5781768" y="3638275"/>
            <a:ext cx="0" cy="263544"/>
          </a:xfrm>
          <a:prstGeom prst="straightConnector1">
            <a:avLst/>
          </a:prstGeom>
          <a:ln w="19050">
            <a:solidFill>
              <a:srgbClr val="88BCD7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43C6FDA-18C6-0FCD-5F1B-31C90DEE6CC7}"/>
              </a:ext>
            </a:extLst>
          </p:cNvPr>
          <p:cNvCxnSpPr>
            <a:cxnSpLocks/>
          </p:cNvCxnSpPr>
          <p:nvPr/>
        </p:nvCxnSpPr>
        <p:spPr>
          <a:xfrm flipV="1">
            <a:off x="5586837" y="3638275"/>
            <a:ext cx="0" cy="263544"/>
          </a:xfrm>
          <a:prstGeom prst="straightConnector1">
            <a:avLst/>
          </a:prstGeom>
          <a:ln w="19050">
            <a:solidFill>
              <a:srgbClr val="88BCD7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Brace 32">
            <a:extLst>
              <a:ext uri="{FF2B5EF4-FFF2-40B4-BE49-F238E27FC236}">
                <a16:creationId xmlns:a16="http://schemas.microsoft.com/office/drawing/2014/main" id="{2EF114BE-2752-784B-DABA-A6CE6C3A4255}"/>
              </a:ext>
            </a:extLst>
          </p:cNvPr>
          <p:cNvSpPr/>
          <p:nvPr/>
        </p:nvSpPr>
        <p:spPr>
          <a:xfrm>
            <a:off x="10369412" y="1312780"/>
            <a:ext cx="355030" cy="4635414"/>
          </a:xfrm>
          <a:prstGeom prst="rightBrace">
            <a:avLst>
              <a:gd name="adj1" fmla="val 54254"/>
              <a:gd name="adj2" fmla="val 50000"/>
            </a:avLst>
          </a:prstGeom>
          <a:ln w="19050">
            <a:gradFill>
              <a:gsLst>
                <a:gs pos="67000">
                  <a:srgbClr val="88BCD7"/>
                </a:gs>
                <a:gs pos="100000">
                  <a:srgbClr val="C698C7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2DCA5E-AB5C-8F31-1A68-2E9D3599500F}"/>
              </a:ext>
            </a:extLst>
          </p:cNvPr>
          <p:cNvSpPr txBox="1"/>
          <p:nvPr/>
        </p:nvSpPr>
        <p:spPr>
          <a:xfrm>
            <a:off x="10802374" y="3286096"/>
            <a:ext cx="11177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 </a:t>
            </a:r>
            <a:b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safety</a:t>
            </a: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A34BBD51-2BA1-A751-C284-A8E06FCA9043}"/>
              </a:ext>
            </a:extLst>
          </p:cNvPr>
          <p:cNvSpPr/>
          <p:nvPr/>
        </p:nvSpPr>
        <p:spPr>
          <a:xfrm>
            <a:off x="9605508" y="4103386"/>
            <a:ext cx="413299" cy="413299"/>
          </a:xfrm>
          <a:prstGeom prst="arc">
            <a:avLst>
              <a:gd name="adj1" fmla="val 17793856"/>
              <a:gd name="adj2" fmla="val 3889249"/>
            </a:avLst>
          </a:prstGeom>
          <a:ln w="19050">
            <a:solidFill>
              <a:srgbClr val="C698C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A9038BC7-738D-A7EE-A0DE-5DC978599824}"/>
              </a:ext>
            </a:extLst>
          </p:cNvPr>
          <p:cNvSpPr/>
          <p:nvPr/>
        </p:nvSpPr>
        <p:spPr>
          <a:xfrm flipH="1">
            <a:off x="1366913" y="4103988"/>
            <a:ext cx="413299" cy="413299"/>
          </a:xfrm>
          <a:prstGeom prst="arc">
            <a:avLst>
              <a:gd name="adj1" fmla="val 17793856"/>
              <a:gd name="adj2" fmla="val 3889249"/>
            </a:avLst>
          </a:prstGeom>
          <a:ln w="19050">
            <a:solidFill>
              <a:srgbClr val="88BCD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04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BEB1C-417B-E2A2-93D1-D920F9DEF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Copilots Add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3A072-BF2A-7CEF-1FF9-8C5DFA842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8779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GitHub Copilot – Assists software developers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Studies show reduced effort, more success, 2x faster task completion</a:t>
            </a:r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4B430E0-FA4E-1E59-0ECB-87EA2896D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679" y="3429000"/>
            <a:ext cx="6802554" cy="2931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CF1B5E-6971-4B11-07B5-57D243BD74E3}"/>
              </a:ext>
            </a:extLst>
          </p:cNvPr>
          <p:cNvSpPr txBox="1"/>
          <p:nvPr/>
        </p:nvSpPr>
        <p:spPr>
          <a:xfrm>
            <a:off x="1" y="6550223"/>
            <a:ext cx="1219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Bird et al. (2022) Taking Flight with Copilot: Early Insights and Opportunities of AI-powered Pair-programming Tools. </a:t>
            </a:r>
            <a:r>
              <a:rPr lang="en-US" sz="1400" i="1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ACM Queue.</a:t>
            </a:r>
            <a:endParaRPr lang="en-US" sz="1400" dirty="0">
              <a:solidFill>
                <a:srgbClr val="22222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719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AEA07-37DB-26EB-9D85-A1275CBF9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Copilots in Search</a:t>
            </a:r>
          </a:p>
        </p:txBody>
      </p:sp>
      <p:pic>
        <p:nvPicPr>
          <p:cNvPr id="4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D098A42-2834-16EC-DA2B-809B84C20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42247"/>
            <a:ext cx="10515600" cy="3173506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EF91285-5FEE-48C8-15E0-32C8863F76D7}"/>
              </a:ext>
            </a:extLst>
          </p:cNvPr>
          <p:cNvGrpSpPr/>
          <p:nvPr/>
        </p:nvGrpSpPr>
        <p:grpSpPr>
          <a:xfrm>
            <a:off x="6468914" y="128532"/>
            <a:ext cx="5328478" cy="6606748"/>
            <a:chOff x="6468914" y="128532"/>
            <a:chExt cx="5328478" cy="660674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92C7D59-4B19-7E6E-C35F-3EA380205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8718" y="513853"/>
              <a:ext cx="5238674" cy="62214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6D52A3-B1EA-1B73-BDC4-BB319F971709}"/>
                </a:ext>
              </a:extLst>
            </p:cNvPr>
            <p:cNvSpPr txBox="1"/>
            <p:nvPr/>
          </p:nvSpPr>
          <p:spPr>
            <a:xfrm>
              <a:off x="6468914" y="128532"/>
              <a:ext cx="12879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rgbClr val="266AE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Bing Chat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402A7AE-BDF2-D54C-FBDF-34FA52674AD4}"/>
              </a:ext>
            </a:extLst>
          </p:cNvPr>
          <p:cNvGrpSpPr/>
          <p:nvPr/>
        </p:nvGrpSpPr>
        <p:grpSpPr>
          <a:xfrm>
            <a:off x="1941629" y="2163227"/>
            <a:ext cx="9234177" cy="4588042"/>
            <a:chOff x="2835075" y="5943765"/>
            <a:chExt cx="9234177" cy="4588042"/>
          </a:xfrm>
        </p:grpSpPr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6D597D0-AB3C-97AF-0BCB-B20B786CE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5075" y="5943765"/>
              <a:ext cx="9234177" cy="45880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D2E1F8-B17F-50AA-C97F-7FF30C15A52A}"/>
                </a:ext>
              </a:extLst>
            </p:cNvPr>
            <p:cNvSpPr txBox="1"/>
            <p:nvPr/>
          </p:nvSpPr>
          <p:spPr>
            <a:xfrm>
              <a:off x="3396419" y="6072836"/>
              <a:ext cx="16736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0A673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Google BARD</a:t>
              </a:r>
              <a:endParaRPr lang="en-US" sz="1800" b="1">
                <a:solidFill>
                  <a:srgbClr val="0A6734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83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78572-A43B-2610-F63C-1A3EF2049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58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Copilots Help Us Do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7D8BD-92A7-BFD2-A597-70D8B9228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358" y="1827569"/>
            <a:ext cx="10515600" cy="4811796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Help users be more productive, efficient, and successful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Broader range of tasks than information finding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Higher-order tasks</a:t>
            </a: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More focus on macrotasks, less focus on actions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New capabilities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– e.g., Creative tasks</a:t>
            </a:r>
          </a:p>
          <a:p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Move us closer to all-task completion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Insights (e.g., interview prep)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Productivity (e.g., coding, email composition)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3434656-EAA7-8ADF-950B-DB9DC6408D3A}"/>
              </a:ext>
            </a:extLst>
          </p:cNvPr>
          <p:cNvSpPr/>
          <p:nvPr/>
        </p:nvSpPr>
        <p:spPr>
          <a:xfrm>
            <a:off x="7249913" y="2945241"/>
            <a:ext cx="3700131" cy="370013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task activity</a:t>
            </a: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90D81E1-99E7-1ABB-B955-1F2049062E16}"/>
              </a:ext>
            </a:extLst>
          </p:cNvPr>
          <p:cNvSpPr/>
          <p:nvPr/>
        </p:nvSpPr>
        <p:spPr>
          <a:xfrm>
            <a:off x="7405857" y="3833279"/>
            <a:ext cx="2714847" cy="2714847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Create</a:t>
            </a:r>
            <a:br>
              <a:rPr lang="en-US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CFBFC3-CA70-C3D2-A977-4E7955651417}"/>
              </a:ext>
            </a:extLst>
          </p:cNvPr>
          <p:cNvSpPr/>
          <p:nvPr/>
        </p:nvSpPr>
        <p:spPr>
          <a:xfrm>
            <a:off x="7568907" y="5061195"/>
            <a:ext cx="1194373" cy="119437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25A5EC-D1F6-6BB2-C493-036B6BDA7C90}"/>
              </a:ext>
            </a:extLst>
          </p:cNvPr>
          <p:cNvCxnSpPr>
            <a:cxnSpLocks/>
          </p:cNvCxnSpPr>
          <p:nvPr/>
        </p:nvCxnSpPr>
        <p:spPr>
          <a:xfrm flipH="1">
            <a:off x="9483191" y="5305510"/>
            <a:ext cx="544034" cy="259774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9131BA-2D44-967D-28CA-9D71A1CC7BC6}"/>
              </a:ext>
            </a:extLst>
          </p:cNvPr>
          <p:cNvCxnSpPr>
            <a:cxnSpLocks/>
          </p:cNvCxnSpPr>
          <p:nvPr/>
        </p:nvCxnSpPr>
        <p:spPr>
          <a:xfrm flipH="1">
            <a:off x="9941722" y="4233467"/>
            <a:ext cx="469606" cy="217646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EEEDDA6-B97A-8FEA-3180-76DF0E5D66FE}"/>
              </a:ext>
            </a:extLst>
          </p:cNvPr>
          <p:cNvSpPr txBox="1"/>
          <p:nvPr/>
        </p:nvSpPr>
        <p:spPr>
          <a:xfrm>
            <a:off x="10477780" y="3951164"/>
            <a:ext cx="148324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frontier</a:t>
            </a:r>
            <a:b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 search </a:t>
            </a: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plus</a:t>
            </a:r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copilots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DC7D6F-FDDC-D4FD-6EFD-06C440F90905}"/>
              </a:ext>
            </a:extLst>
          </p:cNvPr>
          <p:cNvSpPr txBox="1"/>
          <p:nvPr/>
        </p:nvSpPr>
        <p:spPr>
          <a:xfrm>
            <a:off x="9777357" y="5234659"/>
            <a:ext cx="135211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Old frontier</a:t>
            </a:r>
            <a:b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 search only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0C211B-383F-3D46-A6E6-7D99D24AA069}"/>
              </a:ext>
            </a:extLst>
          </p:cNvPr>
          <p:cNvSpPr/>
          <p:nvPr/>
        </p:nvSpPr>
        <p:spPr>
          <a:xfrm>
            <a:off x="7487374" y="4412608"/>
            <a:ext cx="2002465" cy="200246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Learn and</a:t>
            </a:r>
            <a:b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Investigate</a:t>
            </a:r>
          </a:p>
          <a:p>
            <a:pPr algn="ctr"/>
            <a:endParaRPr lang="en-US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B1BBB0-D5BE-FA24-5E5E-FA5D88266D9B}"/>
              </a:ext>
            </a:extLst>
          </p:cNvPr>
          <p:cNvSpPr txBox="1"/>
          <p:nvPr/>
        </p:nvSpPr>
        <p:spPr>
          <a:xfrm>
            <a:off x="10715202" y="6331588"/>
            <a:ext cx="1295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 Not to scale</a:t>
            </a:r>
          </a:p>
        </p:txBody>
      </p:sp>
    </p:spTree>
    <p:extLst>
      <p:ext uri="{BB962C8B-B14F-4D97-AF65-F5344CB8AC3E}">
        <p14:creationId xmlns:p14="http://schemas.microsoft.com/office/powerpoint/2010/main" val="3891928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0B575-6C50-B609-4BDF-0FAC8F92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Copilot Interaction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BC567-CE2E-7C48-7AD6-6A4C4E7EE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7195" cy="4807786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Primarily natural language queries and dialog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Also, recently, multi-modal input and output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Generate/synthesize direct answers to user questions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Can include source attribution to improve trust and accountability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Broaden the scope of scenarios possible with search engines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Complement not a replacement to traditional search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C81FBE-A86D-D1A7-B33E-02821E5865F5}"/>
              </a:ext>
            </a:extLst>
          </p:cNvPr>
          <p:cNvGrpSpPr/>
          <p:nvPr/>
        </p:nvGrpSpPr>
        <p:grpSpPr>
          <a:xfrm>
            <a:off x="4867275" y="468868"/>
            <a:ext cx="7110412" cy="5586652"/>
            <a:chOff x="4867275" y="468868"/>
            <a:chExt cx="7110412" cy="5586652"/>
          </a:xfrm>
        </p:grpSpPr>
        <p:pic>
          <p:nvPicPr>
            <p:cNvPr id="2050" name="Picture 2" descr="Image">
              <a:extLst>
                <a:ext uri="{FF2B5EF4-FFF2-40B4-BE49-F238E27FC236}">
                  <a16:creationId xmlns:a16="http://schemas.microsoft.com/office/drawing/2014/main" id="{A6AF3BB7-ADC6-058B-4159-7DB43CBEA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376" y="838200"/>
              <a:ext cx="7000874" cy="490216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DFA221-E7B3-F62B-5710-3DF40535C662}"/>
                </a:ext>
              </a:extLst>
            </p:cNvPr>
            <p:cNvSpPr txBox="1"/>
            <p:nvPr/>
          </p:nvSpPr>
          <p:spPr>
            <a:xfrm>
              <a:off x="4867275" y="468868"/>
              <a:ext cx="61483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</a:rPr>
                <a:t>Recent addition to search copilots (Bing Chat): Image input</a:t>
              </a:r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FE0538-98E5-2191-7533-BC2D45B2E6AF}"/>
                </a:ext>
              </a:extLst>
            </p:cNvPr>
            <p:cNvSpPr txBox="1"/>
            <p:nvPr/>
          </p:nvSpPr>
          <p:spPr>
            <a:xfrm>
              <a:off x="5881687" y="5747743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Credit: Ethan </a:t>
              </a:r>
              <a:r>
                <a:rPr lang="en-US" sz="14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Mollick</a:t>
              </a: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 (@emollick)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4203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6251D-FD34-76F0-4F32-4663CAE6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24" y="3793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Search and Copilot (Bing Chat) Interaction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3FA57C-C447-E6E5-6E6A-985408E1B920}"/>
              </a:ext>
            </a:extLst>
          </p:cNvPr>
          <p:cNvSpPr/>
          <p:nvPr/>
        </p:nvSpPr>
        <p:spPr>
          <a:xfrm>
            <a:off x="630382" y="1850747"/>
            <a:ext cx="2294892" cy="1167788"/>
          </a:xfrm>
          <a:prstGeom prst="roundRect">
            <a:avLst/>
          </a:prstGeom>
          <a:solidFill>
            <a:srgbClr val="9BBEBD"/>
          </a:solidFill>
          <a:ln>
            <a:solidFill>
              <a:srgbClr val="74A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Goal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Choose a restaurant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Plan a wedding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Build software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36780E-C971-9E77-CE85-752EC79FEA37}"/>
              </a:ext>
            </a:extLst>
          </p:cNvPr>
          <p:cNvSpPr txBox="1"/>
          <p:nvPr/>
        </p:nvSpPr>
        <p:spPr>
          <a:xfrm>
            <a:off x="683580" y="1481502"/>
            <a:ext cx="738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9BBEB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DB1F12-0B80-C7EA-ACE8-33E570B23F3E}"/>
              </a:ext>
            </a:extLst>
          </p:cNvPr>
          <p:cNvSpPr txBox="1"/>
          <p:nvPr/>
        </p:nvSpPr>
        <p:spPr>
          <a:xfrm rot="16200000">
            <a:off x="-526580" y="2229352"/>
            <a:ext cx="16679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Segoe UI" panose="020B0502040204020203" pitchFamily="34" charset="0"/>
                <a:cs typeface="Segoe UI" panose="020B0502040204020203" pitchFamily="34" charset="0"/>
              </a:rPr>
              <a:t>Bing Search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2876B2-DBA2-2D2C-282B-B89AC6AD2D8C}"/>
              </a:ext>
            </a:extLst>
          </p:cNvPr>
          <p:cNvSpPr txBox="1">
            <a:spLocks/>
          </p:cNvSpPr>
          <p:nvPr/>
        </p:nvSpPr>
        <p:spPr>
          <a:xfrm>
            <a:off x="307416" y="5238341"/>
            <a:ext cx="10515600" cy="1254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Bing Chat does several steps that users had to do themselves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Decompose goal into sub-goals or sub-queries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Examine SERPs, select and read pages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Aggregate and synthesize relevant knowledge from retrieved information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0B73D04-E725-EF98-9E79-9B0720E95E54}"/>
              </a:ext>
            </a:extLst>
          </p:cNvPr>
          <p:cNvSpPr/>
          <p:nvPr/>
        </p:nvSpPr>
        <p:spPr>
          <a:xfrm>
            <a:off x="3187675" y="1850747"/>
            <a:ext cx="3292495" cy="1167788"/>
          </a:xfrm>
          <a:prstGeom prst="roundRect">
            <a:avLst/>
          </a:prstGeom>
          <a:solidFill>
            <a:srgbClr val="9BBEBD"/>
          </a:solidFill>
          <a:ln>
            <a:solidFill>
              <a:srgbClr val="74A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>
                <a:latin typeface="Segoe UI" panose="020B0502040204020203" pitchFamily="34" charset="0"/>
                <a:cs typeface="Segoe UI" panose="020B0502040204020203" pitchFamily="34" charset="0"/>
              </a:rPr>
              <a:t>Decompose goal into queries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latin typeface="Segoe UI" panose="020B0502040204020203" pitchFamily="34" charset="0"/>
                <a:cs typeface="Segoe UI" panose="020B0502040204020203" pitchFamily="34" charset="0"/>
              </a:rPr>
              <a:t>Find restaurant reviews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latin typeface="Segoe UI" panose="020B0502040204020203" pitchFamily="34" charset="0"/>
                <a:cs typeface="Segoe UI" panose="020B0502040204020203" pitchFamily="34" charset="0"/>
              </a:rPr>
              <a:t>Search available venues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latin typeface="Segoe UI" panose="020B0502040204020203" pitchFamily="34" charset="0"/>
                <a:cs typeface="Segoe UI" panose="020B0502040204020203" pitchFamily="34" charset="0"/>
              </a:rPr>
              <a:t>Research software libraries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B99E724-DF6B-762D-C6A4-68355ED7C41E}"/>
              </a:ext>
            </a:extLst>
          </p:cNvPr>
          <p:cNvSpPr/>
          <p:nvPr/>
        </p:nvSpPr>
        <p:spPr>
          <a:xfrm>
            <a:off x="6742571" y="1850747"/>
            <a:ext cx="2004143" cy="1167788"/>
          </a:xfrm>
          <a:prstGeom prst="roundRect">
            <a:avLst/>
          </a:prstGeom>
          <a:solidFill>
            <a:srgbClr val="B1A189"/>
          </a:solidFill>
          <a:ln>
            <a:solidFill>
              <a:srgbClr val="A794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latin typeface="Segoe UI" panose="020B0502040204020203" pitchFamily="34" charset="0"/>
                <a:cs typeface="Segoe UI" panose="020B0502040204020203" pitchFamily="34" charset="0"/>
              </a:rPr>
              <a:t>Retrieve relevant pages using keywords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411F38-753C-6226-B8BD-89D4EC58B838}"/>
              </a:ext>
            </a:extLst>
          </p:cNvPr>
          <p:cNvSpPr/>
          <p:nvPr/>
        </p:nvSpPr>
        <p:spPr>
          <a:xfrm>
            <a:off x="9009115" y="1850745"/>
            <a:ext cx="1361072" cy="1167788"/>
          </a:xfrm>
          <a:prstGeom prst="roundRect">
            <a:avLst/>
          </a:prstGeom>
          <a:solidFill>
            <a:srgbClr val="9BBEBD"/>
          </a:solidFill>
          <a:ln>
            <a:solidFill>
              <a:srgbClr val="74A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latin typeface="Segoe UI" panose="020B0502040204020203" pitchFamily="34" charset="0"/>
                <a:cs typeface="Segoe UI" panose="020B0502040204020203" pitchFamily="34" charset="0"/>
              </a:rPr>
              <a:t>Examine SERPs, select and read pages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83602B4-FF7C-EA39-72BF-CEA95EA2074E}"/>
              </a:ext>
            </a:extLst>
          </p:cNvPr>
          <p:cNvSpPr/>
          <p:nvPr/>
        </p:nvSpPr>
        <p:spPr>
          <a:xfrm>
            <a:off x="10632588" y="1850834"/>
            <a:ext cx="1300774" cy="1167788"/>
          </a:xfrm>
          <a:prstGeom prst="roundRect">
            <a:avLst/>
          </a:prstGeom>
          <a:solidFill>
            <a:srgbClr val="9BBEBD"/>
          </a:solidFill>
          <a:ln>
            <a:solidFill>
              <a:srgbClr val="74A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latin typeface="Segoe UI" panose="020B0502040204020203" pitchFamily="34" charset="0"/>
                <a:cs typeface="Segoe UI" panose="020B0502040204020203" pitchFamily="34" charset="0"/>
              </a:rPr>
              <a:t>Aggregate</a:t>
            </a:r>
          </a:p>
          <a:p>
            <a:pPr algn="ctr"/>
            <a:r>
              <a:rPr lang="en-US" sz="1500">
                <a:latin typeface="Segoe UI" panose="020B0502040204020203" pitchFamily="34" charset="0"/>
                <a:cs typeface="Segoe UI" panose="020B0502040204020203" pitchFamily="34" charset="0"/>
              </a:rPr>
              <a:t>results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B6CC83-319E-539F-16DC-E4D493A7CFB8}"/>
              </a:ext>
            </a:extLst>
          </p:cNvPr>
          <p:cNvSpPr txBox="1"/>
          <p:nvPr/>
        </p:nvSpPr>
        <p:spPr>
          <a:xfrm>
            <a:off x="3225848" y="1481502"/>
            <a:ext cx="738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9BBEB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107109-2BD0-6A45-CFDA-62A5ACF02F69}"/>
              </a:ext>
            </a:extLst>
          </p:cNvPr>
          <p:cNvSpPr txBox="1"/>
          <p:nvPr/>
        </p:nvSpPr>
        <p:spPr>
          <a:xfrm>
            <a:off x="6816220" y="1466709"/>
            <a:ext cx="1300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B1A18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Bing 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0D82E7-A599-572C-99B9-FA37AC47AADC}"/>
              </a:ext>
            </a:extLst>
          </p:cNvPr>
          <p:cNvSpPr txBox="1"/>
          <p:nvPr/>
        </p:nvSpPr>
        <p:spPr>
          <a:xfrm>
            <a:off x="9090135" y="1469769"/>
            <a:ext cx="1300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9BBEB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8FFFCE-2406-245C-7748-E5A51EAEA248}"/>
              </a:ext>
            </a:extLst>
          </p:cNvPr>
          <p:cNvSpPr txBox="1"/>
          <p:nvPr/>
        </p:nvSpPr>
        <p:spPr>
          <a:xfrm>
            <a:off x="10711229" y="1469769"/>
            <a:ext cx="1300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9BBEB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</a:t>
            </a:r>
          </a:p>
        </p:txBody>
      </p:sp>
      <p:cxnSp>
        <p:nvCxnSpPr>
          <p:cNvPr id="76" name="Connector: Curved 75">
            <a:extLst>
              <a:ext uri="{FF2B5EF4-FFF2-40B4-BE49-F238E27FC236}">
                <a16:creationId xmlns:a16="http://schemas.microsoft.com/office/drawing/2014/main" id="{70FB39DD-BDC9-29B0-C420-A481091E454A}"/>
              </a:ext>
            </a:extLst>
          </p:cNvPr>
          <p:cNvCxnSpPr>
            <a:cxnSpLocks/>
          </p:cNvCxnSpPr>
          <p:nvPr/>
        </p:nvCxnSpPr>
        <p:spPr>
          <a:xfrm rot="5400000" flipH="1">
            <a:off x="8058408" y="-205947"/>
            <a:ext cx="87" cy="6449052"/>
          </a:xfrm>
          <a:prstGeom prst="curvedConnector3">
            <a:avLst>
              <a:gd name="adj1" fmla="val -26275862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E329874-ABDC-65A2-4C80-AD79CD13651A}"/>
              </a:ext>
            </a:extLst>
          </p:cNvPr>
          <p:cNvCxnSpPr>
            <a:stCxn id="3" idx="3"/>
            <a:endCxn id="12" idx="1"/>
          </p:cNvCxnSpPr>
          <p:nvPr/>
        </p:nvCxnSpPr>
        <p:spPr>
          <a:xfrm>
            <a:off x="2925274" y="2434641"/>
            <a:ext cx="2624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5AA0BFF-0C32-7E7A-04D6-556E8D6CE821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6480170" y="2434641"/>
            <a:ext cx="2624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CA474D4-58A5-6DFB-9FA5-188E4F53AB62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8746714" y="2434639"/>
            <a:ext cx="262401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43486EB6-05EF-4CB6-B59F-AE69CE570E86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>
            <a:off x="10370187" y="2434639"/>
            <a:ext cx="262401" cy="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or: Curved 101">
            <a:extLst>
              <a:ext uri="{FF2B5EF4-FFF2-40B4-BE49-F238E27FC236}">
                <a16:creationId xmlns:a16="http://schemas.microsoft.com/office/drawing/2014/main" id="{1A3F1132-EF3C-3CE9-D17D-711111032DAB}"/>
              </a:ext>
            </a:extLst>
          </p:cNvPr>
          <p:cNvCxnSpPr>
            <a:cxnSpLocks/>
          </p:cNvCxnSpPr>
          <p:nvPr/>
        </p:nvCxnSpPr>
        <p:spPr>
          <a:xfrm rot="5400000" flipH="1">
            <a:off x="8058409" y="-205947"/>
            <a:ext cx="87" cy="6449052"/>
          </a:xfrm>
          <a:prstGeom prst="curvedConnector3">
            <a:avLst>
              <a:gd name="adj1" fmla="val -26275862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F936F40F-9683-0FD2-E9A5-1BEB49801009}"/>
              </a:ext>
            </a:extLst>
          </p:cNvPr>
          <p:cNvCxnSpPr/>
          <p:nvPr/>
        </p:nvCxnSpPr>
        <p:spPr>
          <a:xfrm>
            <a:off x="2925275" y="2434641"/>
            <a:ext cx="2624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1673B6C9-2FCC-DD30-EA6A-4AF828D6CC7D}"/>
              </a:ext>
            </a:extLst>
          </p:cNvPr>
          <p:cNvCxnSpPr/>
          <p:nvPr/>
        </p:nvCxnSpPr>
        <p:spPr>
          <a:xfrm>
            <a:off x="6480170" y="2434642"/>
            <a:ext cx="26240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475E8CD1-7E21-4436-2B5C-DD7F61600F78}"/>
              </a:ext>
            </a:extLst>
          </p:cNvPr>
          <p:cNvCxnSpPr/>
          <p:nvPr/>
        </p:nvCxnSpPr>
        <p:spPr>
          <a:xfrm flipV="1">
            <a:off x="8746714" y="2434640"/>
            <a:ext cx="262401" cy="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6DC30037-E329-193D-A108-C80CBD3CE1C3}"/>
              </a:ext>
            </a:extLst>
          </p:cNvPr>
          <p:cNvCxnSpPr/>
          <p:nvPr/>
        </p:nvCxnSpPr>
        <p:spPr>
          <a:xfrm>
            <a:off x="10370187" y="2434640"/>
            <a:ext cx="262401" cy="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DD72AB9-21EA-A5C2-F8C7-3F403D242EDC}"/>
              </a:ext>
            </a:extLst>
          </p:cNvPr>
          <p:cNvGrpSpPr/>
          <p:nvPr/>
        </p:nvGrpSpPr>
        <p:grpSpPr>
          <a:xfrm>
            <a:off x="107361" y="3299293"/>
            <a:ext cx="10283548" cy="1657101"/>
            <a:chOff x="107361" y="3299293"/>
            <a:chExt cx="10283548" cy="165710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7FDD67-4CA3-F129-2E21-3164253502A2}"/>
                </a:ext>
              </a:extLst>
            </p:cNvPr>
            <p:cNvSpPr txBox="1"/>
            <p:nvPr/>
          </p:nvSpPr>
          <p:spPr>
            <a:xfrm>
              <a:off x="683579" y="3319004"/>
              <a:ext cx="7387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9BBEB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User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58786C-C8A1-F867-E325-CD4774FB7E3E}"/>
                </a:ext>
              </a:extLst>
            </p:cNvPr>
            <p:cNvSpPr txBox="1"/>
            <p:nvPr/>
          </p:nvSpPr>
          <p:spPr>
            <a:xfrm>
              <a:off x="3225847" y="3319004"/>
              <a:ext cx="7387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9BBEB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User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D16B39-DE97-8BB8-A755-A475FB2BC95C}"/>
                </a:ext>
              </a:extLst>
            </p:cNvPr>
            <p:cNvSpPr txBox="1"/>
            <p:nvPr/>
          </p:nvSpPr>
          <p:spPr>
            <a:xfrm>
              <a:off x="6816220" y="3299293"/>
              <a:ext cx="13007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B1A18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Bing Chat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9707532-14AD-165E-8301-FF0006F9F272}"/>
                </a:ext>
              </a:extLst>
            </p:cNvPr>
            <p:cNvSpPr txBox="1"/>
            <p:nvPr/>
          </p:nvSpPr>
          <p:spPr>
            <a:xfrm>
              <a:off x="9090135" y="3307438"/>
              <a:ext cx="13007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9BBEB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User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811304-C80F-695B-D36E-F4463446CEBA}"/>
                </a:ext>
              </a:extLst>
            </p:cNvPr>
            <p:cNvGrpSpPr/>
            <p:nvPr/>
          </p:nvGrpSpPr>
          <p:grpSpPr>
            <a:xfrm>
              <a:off x="107361" y="3457158"/>
              <a:ext cx="10262826" cy="1499236"/>
              <a:chOff x="107361" y="3457158"/>
              <a:chExt cx="10262826" cy="149923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47BD5A-1E08-563C-3785-D880B3B22313}"/>
                  </a:ext>
                </a:extLst>
              </p:cNvPr>
              <p:cNvSpPr txBox="1"/>
              <p:nvPr/>
            </p:nvSpPr>
            <p:spPr>
              <a:xfrm rot="16200000">
                <a:off x="-442202" y="4006721"/>
                <a:ext cx="149923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>
                    <a:latin typeface="Segoe UI" panose="020B0502040204020203" pitchFamily="34" charset="0"/>
                    <a:cs typeface="Segoe UI" panose="020B0502040204020203" pitchFamily="34" charset="0"/>
                  </a:rPr>
                  <a:t>Bing Chat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CB17303-26A2-7BDA-F6A5-245C8FD3555F}"/>
                  </a:ext>
                </a:extLst>
              </p:cNvPr>
              <p:cNvSpPr/>
              <p:nvPr/>
            </p:nvSpPr>
            <p:spPr>
              <a:xfrm>
                <a:off x="630379" y="3688336"/>
                <a:ext cx="2294892" cy="1167788"/>
              </a:xfrm>
              <a:prstGeom prst="roundRect">
                <a:avLst/>
              </a:prstGeom>
              <a:solidFill>
                <a:srgbClr val="9BBEBD"/>
              </a:solidFill>
              <a:ln>
                <a:solidFill>
                  <a:srgbClr val="74A4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5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Goal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Choose a restaurant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Plan a wedding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Build software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152E6FE8-9BBA-8EBE-381D-4FE84384B996}"/>
                  </a:ext>
                </a:extLst>
              </p:cNvPr>
              <p:cNvSpPr/>
              <p:nvPr/>
            </p:nvSpPr>
            <p:spPr>
              <a:xfrm>
                <a:off x="3174351" y="3688336"/>
                <a:ext cx="3292495" cy="1167788"/>
              </a:xfrm>
              <a:prstGeom prst="roundRect">
                <a:avLst/>
              </a:prstGeom>
              <a:solidFill>
                <a:srgbClr val="9BBEBD"/>
              </a:solidFill>
              <a:ln>
                <a:solidFill>
                  <a:srgbClr val="74A4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500">
                    <a:latin typeface="Segoe UI" panose="020B0502040204020203" pitchFamily="34" charset="0"/>
                    <a:cs typeface="Segoe UI" panose="020B0502040204020203" pitchFamily="34" charset="0"/>
                  </a:rPr>
                  <a:t>Express goal in natural language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D1DABBDF-FB95-A965-0229-CDFEF6A438D6}"/>
                  </a:ext>
                </a:extLst>
              </p:cNvPr>
              <p:cNvSpPr/>
              <p:nvPr/>
            </p:nvSpPr>
            <p:spPr>
              <a:xfrm>
                <a:off x="6742552" y="3683418"/>
                <a:ext cx="2004161" cy="1167788"/>
              </a:xfrm>
              <a:prstGeom prst="roundRect">
                <a:avLst/>
              </a:prstGeom>
              <a:solidFill>
                <a:srgbClr val="B1A189"/>
              </a:solidFill>
              <a:ln>
                <a:solidFill>
                  <a:srgbClr val="A7947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Retrieve, aggregate, and synthesize relevant knowledge into an answer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D9AFB50E-5540-7985-7272-FBD1807A3FFF}"/>
                  </a:ext>
                </a:extLst>
              </p:cNvPr>
              <p:cNvSpPr/>
              <p:nvPr/>
            </p:nvSpPr>
            <p:spPr>
              <a:xfrm>
                <a:off x="9009115" y="3681877"/>
                <a:ext cx="1361072" cy="1167788"/>
              </a:xfrm>
              <a:prstGeom prst="roundRect">
                <a:avLst/>
              </a:prstGeom>
              <a:solidFill>
                <a:srgbClr val="9BBEBD"/>
              </a:solidFill>
              <a:ln>
                <a:solidFill>
                  <a:srgbClr val="74A4A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>
                    <a:latin typeface="Segoe UI" panose="020B0502040204020203" pitchFamily="34" charset="0"/>
                    <a:cs typeface="Segoe UI" panose="020B0502040204020203" pitchFamily="34" charset="0"/>
                  </a:rPr>
                  <a:t>Read answer</a:t>
                </a:r>
              </a:p>
            </p:txBody>
          </p:sp>
          <p:cxnSp>
            <p:nvCxnSpPr>
              <p:cNvPr id="31" name="Connector: Curved 30">
                <a:extLst>
                  <a:ext uri="{FF2B5EF4-FFF2-40B4-BE49-F238E27FC236}">
                    <a16:creationId xmlns:a16="http://schemas.microsoft.com/office/drawing/2014/main" id="{F2EC1A62-BB0E-D59C-D2A8-C4BBF5819A3A}"/>
                  </a:ext>
                </a:extLst>
              </p:cNvPr>
              <p:cNvCxnSpPr>
                <a:cxnSpLocks/>
                <a:stCxn id="24" idx="2"/>
                <a:endCxn id="20" idx="2"/>
              </p:cNvCxnSpPr>
              <p:nvPr/>
            </p:nvCxnSpPr>
            <p:spPr>
              <a:xfrm rot="5400000">
                <a:off x="7251896" y="2418368"/>
                <a:ext cx="6459" cy="4869052"/>
              </a:xfrm>
              <a:prstGeom prst="curvedConnector3">
                <a:avLst>
                  <a:gd name="adj1" fmla="val 3639248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0C5030E2-4EC6-C3E8-618F-D7FEFA924C20}"/>
                  </a:ext>
                </a:extLst>
              </p:cNvPr>
              <p:cNvCxnSpPr>
                <a:stCxn id="9" idx="3"/>
                <a:endCxn id="20" idx="1"/>
              </p:cNvCxnSpPr>
              <p:nvPr/>
            </p:nvCxnSpPr>
            <p:spPr>
              <a:xfrm>
                <a:off x="2925271" y="4272230"/>
                <a:ext cx="249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27527DEF-AA76-71C0-C869-F749A6843109}"/>
                  </a:ext>
                </a:extLst>
              </p:cNvPr>
              <p:cNvCxnSpPr>
                <a:stCxn id="20" idx="3"/>
                <a:endCxn id="22" idx="1"/>
              </p:cNvCxnSpPr>
              <p:nvPr/>
            </p:nvCxnSpPr>
            <p:spPr>
              <a:xfrm flipV="1">
                <a:off x="6466846" y="4267312"/>
                <a:ext cx="275706" cy="49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E85C359C-0DCF-5DF4-3E7C-109B6C4B2C63}"/>
                  </a:ext>
                </a:extLst>
              </p:cNvPr>
              <p:cNvCxnSpPr>
                <a:stCxn id="22" idx="3"/>
                <a:endCxn id="24" idx="1"/>
              </p:cNvCxnSpPr>
              <p:nvPr/>
            </p:nvCxnSpPr>
            <p:spPr>
              <a:xfrm flipV="1">
                <a:off x="8746713" y="4265771"/>
                <a:ext cx="262402" cy="15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or: Curved 103">
                <a:extLst>
                  <a:ext uri="{FF2B5EF4-FFF2-40B4-BE49-F238E27FC236}">
                    <a16:creationId xmlns:a16="http://schemas.microsoft.com/office/drawing/2014/main" id="{F0D0906F-C3C1-7F68-D63C-5C8D3C3CE9A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51896" y="2418369"/>
                <a:ext cx="6459" cy="4869052"/>
              </a:xfrm>
              <a:prstGeom prst="curvedConnector3">
                <a:avLst>
                  <a:gd name="adj1" fmla="val 3639248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477EA220-4750-5BA8-BE18-EF97FA9C32C2}"/>
                  </a:ext>
                </a:extLst>
              </p:cNvPr>
              <p:cNvCxnSpPr/>
              <p:nvPr/>
            </p:nvCxnSpPr>
            <p:spPr>
              <a:xfrm flipV="1">
                <a:off x="8746713" y="4265772"/>
                <a:ext cx="262402" cy="15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9" name="Connector: Curved 108">
            <a:extLst>
              <a:ext uri="{FF2B5EF4-FFF2-40B4-BE49-F238E27FC236}">
                <a16:creationId xmlns:a16="http://schemas.microsoft.com/office/drawing/2014/main" id="{52363103-AF78-D3CC-CBAE-B92052EDB4CA}"/>
              </a:ext>
            </a:extLst>
          </p:cNvPr>
          <p:cNvCxnSpPr>
            <a:cxnSpLocks/>
          </p:cNvCxnSpPr>
          <p:nvPr/>
        </p:nvCxnSpPr>
        <p:spPr>
          <a:xfrm rot="5400000" flipH="1">
            <a:off x="8058409" y="-205946"/>
            <a:ext cx="87" cy="6449052"/>
          </a:xfrm>
          <a:prstGeom prst="curvedConnector3">
            <a:avLst>
              <a:gd name="adj1" fmla="val -26275862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0E826A7F-1DDA-8591-10B9-DF0B502B2E34}"/>
              </a:ext>
            </a:extLst>
          </p:cNvPr>
          <p:cNvCxnSpPr/>
          <p:nvPr/>
        </p:nvCxnSpPr>
        <p:spPr>
          <a:xfrm>
            <a:off x="2925275" y="2434642"/>
            <a:ext cx="26240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3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EFBAC-222A-9435-CE69-0C89D1D1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72" y="5018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Tasks Motivate Searching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8D2A6-5FF0-C85D-1E3C-AC2430C1B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72" y="1375359"/>
            <a:ext cx="12688014" cy="4351338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Gaps in knowledge, problematic situations, etc.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Many info seeking models consider task - ASK, Sensemaking, etc.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0EBD85C-38FE-7E4F-AAAD-F684C4D5B890}"/>
              </a:ext>
            </a:extLst>
          </p:cNvPr>
          <p:cNvSpPr/>
          <p:nvPr/>
        </p:nvSpPr>
        <p:spPr>
          <a:xfrm rot="10800000">
            <a:off x="8110128" y="3587111"/>
            <a:ext cx="2557296" cy="1448844"/>
          </a:xfrm>
          <a:prstGeom prst="triangle">
            <a:avLst/>
          </a:prstGeom>
          <a:solidFill>
            <a:srgbClr val="88BCD7"/>
          </a:solidFill>
          <a:ln w="28575">
            <a:solidFill>
              <a:srgbClr val="404F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FD5560-9C0F-D2E5-2857-5C9541DC8583}"/>
              </a:ext>
            </a:extLst>
          </p:cNvPr>
          <p:cNvCxnSpPr>
            <a:cxnSpLocks/>
          </p:cNvCxnSpPr>
          <p:nvPr/>
        </p:nvCxnSpPr>
        <p:spPr>
          <a:xfrm>
            <a:off x="7008831" y="3165908"/>
            <a:ext cx="0" cy="2254685"/>
          </a:xfrm>
          <a:prstGeom prst="line">
            <a:avLst/>
          </a:prstGeom>
          <a:ln w="19050">
            <a:solidFill>
              <a:srgbClr val="404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746FA2-5EDE-C44F-9F81-BEA919CB30A9}"/>
              </a:ext>
            </a:extLst>
          </p:cNvPr>
          <p:cNvCxnSpPr>
            <a:cxnSpLocks/>
          </p:cNvCxnSpPr>
          <p:nvPr/>
        </p:nvCxnSpPr>
        <p:spPr>
          <a:xfrm flipH="1">
            <a:off x="7008831" y="5411069"/>
            <a:ext cx="4852740" cy="0"/>
          </a:xfrm>
          <a:prstGeom prst="line">
            <a:avLst/>
          </a:prstGeom>
          <a:ln w="19050">
            <a:solidFill>
              <a:srgbClr val="404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721C6AF-4F58-A55E-2449-7D2D6FDBFC1B}"/>
              </a:ext>
            </a:extLst>
          </p:cNvPr>
          <p:cNvSpPr txBox="1"/>
          <p:nvPr/>
        </p:nvSpPr>
        <p:spPr>
          <a:xfrm>
            <a:off x="8804079" y="2936020"/>
            <a:ext cx="1169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Bridge (Solution)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4A8AB1-D29B-E45A-9DD7-203BEDE19D2D}"/>
              </a:ext>
            </a:extLst>
          </p:cNvPr>
          <p:cNvSpPr txBox="1"/>
          <p:nvPr/>
        </p:nvSpPr>
        <p:spPr>
          <a:xfrm>
            <a:off x="10658493" y="3384055"/>
            <a:ext cx="1184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Outcome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8C448C-78EC-056C-257C-B98465D242A1}"/>
              </a:ext>
            </a:extLst>
          </p:cNvPr>
          <p:cNvSpPr txBox="1"/>
          <p:nvPr/>
        </p:nvSpPr>
        <p:spPr>
          <a:xfrm>
            <a:off x="8799345" y="5002927"/>
            <a:ext cx="1184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Gap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AFCDBC-EF7A-1756-BC38-5B44A1195E7C}"/>
              </a:ext>
            </a:extLst>
          </p:cNvPr>
          <p:cNvSpPr txBox="1"/>
          <p:nvPr/>
        </p:nvSpPr>
        <p:spPr>
          <a:xfrm>
            <a:off x="11290593" y="5418032"/>
            <a:ext cx="713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TIME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3846FD-DE2F-02C7-7FE6-EF3B8F049945}"/>
              </a:ext>
            </a:extLst>
          </p:cNvPr>
          <p:cNvSpPr txBox="1"/>
          <p:nvPr/>
        </p:nvSpPr>
        <p:spPr>
          <a:xfrm>
            <a:off x="6200481" y="3082842"/>
            <a:ext cx="1184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SPACE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DAA310-110E-936E-BBA8-76A8A6764E97}"/>
              </a:ext>
            </a:extLst>
          </p:cNvPr>
          <p:cNvSpPr txBox="1"/>
          <p:nvPr/>
        </p:nvSpPr>
        <p:spPr>
          <a:xfrm>
            <a:off x="7045234" y="3379292"/>
            <a:ext cx="1184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Situation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AFC312-AB5D-C7F2-BC2B-D304BBFF19A1}"/>
              </a:ext>
            </a:extLst>
          </p:cNvPr>
          <p:cNvSpPr txBox="1"/>
          <p:nvPr/>
        </p:nvSpPr>
        <p:spPr>
          <a:xfrm>
            <a:off x="8471793" y="5715113"/>
            <a:ext cx="1742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Sensemaking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baseline="30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6378FC-037B-C4F8-E2D3-5F8EAA192F85}"/>
              </a:ext>
            </a:extLst>
          </p:cNvPr>
          <p:cNvSpPr txBox="1"/>
          <p:nvPr/>
        </p:nvSpPr>
        <p:spPr>
          <a:xfrm>
            <a:off x="234768" y="3400289"/>
            <a:ext cx="1249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Generator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CE14DE-FC1A-8724-5846-E21477514A1F}"/>
              </a:ext>
            </a:extLst>
          </p:cNvPr>
          <p:cNvSpPr txBox="1"/>
          <p:nvPr/>
        </p:nvSpPr>
        <p:spPr>
          <a:xfrm>
            <a:off x="2425964" y="3400289"/>
            <a:ext cx="1387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Information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93AF3E-5AEE-EC14-EAA6-77568F8CEF88}"/>
              </a:ext>
            </a:extLst>
          </p:cNvPr>
          <p:cNvSpPr txBox="1"/>
          <p:nvPr/>
        </p:nvSpPr>
        <p:spPr>
          <a:xfrm>
            <a:off x="4520599" y="3392002"/>
            <a:ext cx="1487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Searcher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3E16E8-E26A-4307-BDE7-3CEAC2817D0B}"/>
              </a:ext>
            </a:extLst>
          </p:cNvPr>
          <p:cNvSpPr txBox="1"/>
          <p:nvPr/>
        </p:nvSpPr>
        <p:spPr>
          <a:xfrm>
            <a:off x="3196849" y="4200320"/>
            <a:ext cx="21536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Requested</a:t>
            </a: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Desired 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(ASK - Gap)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42A7B0-1BBC-C0C3-0280-E08349D1726A}"/>
              </a:ext>
            </a:extLst>
          </p:cNvPr>
          <p:cNvSpPr txBox="1"/>
          <p:nvPr/>
        </p:nvSpPr>
        <p:spPr>
          <a:xfrm>
            <a:off x="1145526" y="4201496"/>
            <a:ext cx="1553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Purposeful</a:t>
            </a: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Meaningful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78A207-252E-966A-B73A-AAF2AD294267}"/>
              </a:ext>
            </a:extLst>
          </p:cNvPr>
          <p:cNvSpPr txBox="1"/>
          <p:nvPr/>
        </p:nvSpPr>
        <p:spPr>
          <a:xfrm>
            <a:off x="1196134" y="5374171"/>
            <a:ext cx="3847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Anomalous States of Knowledge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baseline="30000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24BC52A-C88A-0950-E5EF-E0F69865D4FB}"/>
              </a:ext>
            </a:extLst>
          </p:cNvPr>
          <p:cNvCxnSpPr>
            <a:stCxn id="31" idx="3"/>
            <a:endCxn id="32" idx="1"/>
          </p:cNvCxnSpPr>
          <p:nvPr/>
        </p:nvCxnSpPr>
        <p:spPr>
          <a:xfrm>
            <a:off x="1484603" y="3584955"/>
            <a:ext cx="941361" cy="0"/>
          </a:xfrm>
          <a:prstGeom prst="straightConnector1">
            <a:avLst/>
          </a:prstGeom>
          <a:ln w="19050">
            <a:solidFill>
              <a:srgbClr val="88BCD7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3E2A75B-09CF-4E2B-CD60-4730105F6F8A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3813913" y="3584955"/>
            <a:ext cx="919550" cy="0"/>
          </a:xfrm>
          <a:prstGeom prst="straightConnector1">
            <a:avLst/>
          </a:prstGeom>
          <a:ln w="19050">
            <a:solidFill>
              <a:srgbClr val="88BCD7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F133861-FEF0-30B5-7DC5-83B901CFFA61}"/>
              </a:ext>
            </a:extLst>
          </p:cNvPr>
          <p:cNvCxnSpPr>
            <a:cxnSpLocks/>
          </p:cNvCxnSpPr>
          <p:nvPr/>
        </p:nvCxnSpPr>
        <p:spPr>
          <a:xfrm>
            <a:off x="859686" y="3755241"/>
            <a:ext cx="390383" cy="430699"/>
          </a:xfrm>
          <a:prstGeom prst="straightConnector1">
            <a:avLst/>
          </a:prstGeom>
          <a:ln w="19050">
            <a:solidFill>
              <a:srgbClr val="88BCD7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F6FB5D1-C828-65A8-F9D5-568D3398CB54}"/>
              </a:ext>
            </a:extLst>
          </p:cNvPr>
          <p:cNvCxnSpPr>
            <a:cxnSpLocks/>
          </p:cNvCxnSpPr>
          <p:nvPr/>
        </p:nvCxnSpPr>
        <p:spPr>
          <a:xfrm flipV="1">
            <a:off x="4877770" y="3755241"/>
            <a:ext cx="390383" cy="430699"/>
          </a:xfrm>
          <a:prstGeom prst="straightConnector1">
            <a:avLst/>
          </a:prstGeom>
          <a:ln w="19050">
            <a:solidFill>
              <a:srgbClr val="88BCD7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4823335-7E4D-6FC5-B8AC-FCC98B335181}"/>
              </a:ext>
            </a:extLst>
          </p:cNvPr>
          <p:cNvCxnSpPr>
            <a:cxnSpLocks/>
          </p:cNvCxnSpPr>
          <p:nvPr/>
        </p:nvCxnSpPr>
        <p:spPr>
          <a:xfrm flipV="1">
            <a:off x="2581837" y="3755241"/>
            <a:ext cx="390383" cy="430699"/>
          </a:xfrm>
          <a:prstGeom prst="straightConnector1">
            <a:avLst/>
          </a:prstGeom>
          <a:ln w="19050">
            <a:solidFill>
              <a:srgbClr val="88BCD7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9DBF293-2AA9-549E-3AD2-E4C952758A31}"/>
              </a:ext>
            </a:extLst>
          </p:cNvPr>
          <p:cNvCxnSpPr>
            <a:cxnSpLocks/>
          </p:cNvCxnSpPr>
          <p:nvPr/>
        </p:nvCxnSpPr>
        <p:spPr>
          <a:xfrm>
            <a:off x="3239657" y="3755241"/>
            <a:ext cx="390383" cy="430699"/>
          </a:xfrm>
          <a:prstGeom prst="straightConnector1">
            <a:avLst/>
          </a:prstGeom>
          <a:ln w="19050">
            <a:solidFill>
              <a:srgbClr val="88BCD7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C0FC4EE-7B6F-C212-D63C-436797673CEA}"/>
              </a:ext>
            </a:extLst>
          </p:cNvPr>
          <p:cNvSpPr txBox="1"/>
          <p:nvPr/>
        </p:nvSpPr>
        <p:spPr>
          <a:xfrm>
            <a:off x="2219760" y="6334780"/>
            <a:ext cx="9972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1.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Belkin (1980) Anomalous States of Knowledge as a Basis for Information Retrieval.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Can J Inf Sci</a:t>
            </a:r>
          </a:p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2.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Dervin</a:t>
            </a:r>
            <a:r>
              <a:rPr lang="en-US" sz="140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(1998). Sense‐making Theory and Practice.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J </a:t>
            </a:r>
            <a:r>
              <a:rPr lang="en-US" sz="1400" b="0" i="1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Knowl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0" i="1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Manag</a:t>
            </a:r>
            <a:endParaRPr lang="en-US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664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9606-7C2E-2AA6-9EB5-3A11637A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Challenges With AI Copilots</a:t>
            </a:r>
          </a:p>
        </p:txBody>
      </p:sp>
    </p:spTree>
    <p:extLst>
      <p:ext uri="{BB962C8B-B14F-4D97-AF65-F5344CB8AC3E}">
        <p14:creationId xmlns:p14="http://schemas.microsoft.com/office/powerpoint/2010/main" val="3554825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E192D-21C3-2A93-D980-A482242A5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4" y="365125"/>
            <a:ext cx="10515600" cy="1325563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EADC0-43D0-F25D-CA87-7D6E6A739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294" y="1825624"/>
            <a:ext cx="11642984" cy="4851401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Challenges from using copilots in search include: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Generated answers could be wrong - hallucinations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Synthesis from different information sources may amplify biases in data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New/different opportunities for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learning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, exploration, and adaptation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Different types of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human control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(no SERP interaction, richer task specification)</a:t>
            </a:r>
          </a:p>
        </p:txBody>
      </p:sp>
    </p:spTree>
    <p:extLst>
      <p:ext uri="{BB962C8B-B14F-4D97-AF65-F5344CB8AC3E}">
        <p14:creationId xmlns:p14="http://schemas.microsoft.com/office/powerpoint/2010/main" val="3951354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70BB9-CFBF-B6D4-AFA8-768E80E66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65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Human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0AB2E-983B-CA4E-DB97-E72344A0A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65" y="1825624"/>
            <a:ext cx="11800923" cy="475707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Exploratory search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From finding to understanding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Learning by engaging with information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Searching as a learning process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2,3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Both involve considerable time and effort – but also enhance learning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Copilot users can ask richer questions, receive synthesized answers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Less need for users to formulate their own answers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Creates new/different learning opportunities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BE709C-7E30-207C-D364-1C0C30761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923" y="802382"/>
            <a:ext cx="5466384" cy="3209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37E45B-05A8-5D66-B943-F314735D0F48}"/>
              </a:ext>
            </a:extLst>
          </p:cNvPr>
          <p:cNvSpPr txBox="1"/>
          <p:nvPr/>
        </p:nvSpPr>
        <p:spPr>
          <a:xfrm>
            <a:off x="6096000" y="6119336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Marchionini (2006) Exploratory search.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CACM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Rieh et al. (2016) Toward searching as learning process.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JIS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3.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Vakkari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(2017) Searching as learning.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JIS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5775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F02EC6-5B41-ABE6-87E4-8B7753FD4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091" y="5084168"/>
            <a:ext cx="3787575" cy="962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5E7B68-F1DD-D4E0-4322-C45453D8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05" y="247477"/>
            <a:ext cx="11442583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Human Control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F46231-F5B8-F758-6721-4C56DAE93236}"/>
              </a:ext>
            </a:extLst>
          </p:cNvPr>
          <p:cNvSpPr/>
          <p:nvPr/>
        </p:nvSpPr>
        <p:spPr>
          <a:xfrm>
            <a:off x="9246371" y="2954609"/>
            <a:ext cx="477249" cy="220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B100FF-1EE9-69A1-F511-7BCC7F5F9CE2}"/>
              </a:ext>
            </a:extLst>
          </p:cNvPr>
          <p:cNvSpPr txBox="1"/>
          <p:nvPr/>
        </p:nvSpPr>
        <p:spPr>
          <a:xfrm>
            <a:off x="2502961" y="6330460"/>
            <a:ext cx="9689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0" i="0" baseline="3000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1.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Bates</a:t>
            </a:r>
            <a:r>
              <a:rPr lang="en-US" sz="140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1990) Where should the person stop and the information search interface start? 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IP&amp;M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r"/>
            <a:r>
              <a:rPr lang="en-US" sz="1400" baseline="3000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sz="140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Shneiderman (2022) </a:t>
            </a:r>
            <a:r>
              <a:rPr lang="en-US" sz="1400" i="1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Human-Centered AI</a:t>
            </a:r>
            <a:r>
              <a:rPr lang="en-US" sz="140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400" b="0" i="0" dirty="0">
              <a:solidFill>
                <a:srgbClr val="22222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7F411B-61C1-4605-00D6-CDE933E2BB04}"/>
              </a:ext>
            </a:extLst>
          </p:cNvPr>
          <p:cNvSpPr txBox="1"/>
          <p:nvPr/>
        </p:nvSpPr>
        <p:spPr>
          <a:xfrm flipH="1">
            <a:off x="8043339" y="4373397"/>
            <a:ext cx="3936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More strategic, higher-order actions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96AE1A-68B8-DB8C-0EF6-7684CB9B693C}"/>
              </a:ext>
            </a:extLst>
          </p:cNvPr>
          <p:cNvSpPr txBox="1"/>
          <p:nvPr/>
        </p:nvSpPr>
        <p:spPr>
          <a:xfrm rot="5400000" flipH="1">
            <a:off x="5377440" y="3159595"/>
            <a:ext cx="2183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More automation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728EBA-D9BA-53B7-2FB8-282217D69BB8}"/>
              </a:ext>
            </a:extLst>
          </p:cNvPr>
          <p:cNvSpPr/>
          <p:nvPr/>
        </p:nvSpPr>
        <p:spPr>
          <a:xfrm>
            <a:off x="6646263" y="1328695"/>
            <a:ext cx="5398271" cy="304068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DFDC62-1D93-E240-E62B-34375A9E7640}"/>
              </a:ext>
            </a:extLst>
          </p:cNvPr>
          <p:cNvCxnSpPr>
            <a:cxnSpLocks/>
          </p:cNvCxnSpPr>
          <p:nvPr/>
        </p:nvCxnSpPr>
        <p:spPr>
          <a:xfrm flipV="1">
            <a:off x="8331893" y="1331127"/>
            <a:ext cx="0" cy="3038253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B8B1F4-DC01-2054-2C74-1E85198A0E7C}"/>
              </a:ext>
            </a:extLst>
          </p:cNvPr>
          <p:cNvCxnSpPr>
            <a:cxnSpLocks/>
          </p:cNvCxnSpPr>
          <p:nvPr/>
        </p:nvCxnSpPr>
        <p:spPr>
          <a:xfrm flipV="1">
            <a:off x="9219342" y="1331127"/>
            <a:ext cx="0" cy="3038253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59703E-1203-4CAA-5C8C-9A653CAA3B0B}"/>
              </a:ext>
            </a:extLst>
          </p:cNvPr>
          <p:cNvCxnSpPr>
            <a:cxnSpLocks/>
          </p:cNvCxnSpPr>
          <p:nvPr/>
        </p:nvCxnSpPr>
        <p:spPr>
          <a:xfrm flipV="1">
            <a:off x="10164635" y="1331127"/>
            <a:ext cx="0" cy="3038253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4721AE-E04B-81D5-F3F3-179D5FA8BB0C}"/>
              </a:ext>
            </a:extLst>
          </p:cNvPr>
          <p:cNvCxnSpPr>
            <a:cxnSpLocks/>
          </p:cNvCxnSpPr>
          <p:nvPr/>
        </p:nvCxnSpPr>
        <p:spPr>
          <a:xfrm flipV="1">
            <a:off x="11106327" y="1331127"/>
            <a:ext cx="0" cy="3038253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88D5F4B-CB50-0589-49A8-E1F99DF2820C}"/>
              </a:ext>
            </a:extLst>
          </p:cNvPr>
          <p:cNvCxnSpPr>
            <a:cxnSpLocks/>
          </p:cNvCxnSpPr>
          <p:nvPr/>
        </p:nvCxnSpPr>
        <p:spPr>
          <a:xfrm>
            <a:off x="6645236" y="2120442"/>
            <a:ext cx="5399298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E6C3BB-BFBB-181C-23E5-578908D563C2}"/>
              </a:ext>
            </a:extLst>
          </p:cNvPr>
          <p:cNvCxnSpPr>
            <a:cxnSpLocks/>
          </p:cNvCxnSpPr>
          <p:nvPr/>
        </p:nvCxnSpPr>
        <p:spPr>
          <a:xfrm>
            <a:off x="6646263" y="2570446"/>
            <a:ext cx="5398271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CD2B63A-BEA7-6C7F-5F4A-DECA8EAB3654}"/>
              </a:ext>
            </a:extLst>
          </p:cNvPr>
          <p:cNvCxnSpPr>
            <a:cxnSpLocks/>
          </p:cNvCxnSpPr>
          <p:nvPr/>
        </p:nvCxnSpPr>
        <p:spPr>
          <a:xfrm>
            <a:off x="6647459" y="3019401"/>
            <a:ext cx="539707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43B2E29-B52B-0DB7-B96A-1D11E564751F}"/>
              </a:ext>
            </a:extLst>
          </p:cNvPr>
          <p:cNvCxnSpPr>
            <a:cxnSpLocks/>
          </p:cNvCxnSpPr>
          <p:nvPr/>
        </p:nvCxnSpPr>
        <p:spPr>
          <a:xfrm>
            <a:off x="6648655" y="3468356"/>
            <a:ext cx="5395879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917E7E2-D4C4-FA54-78BC-B6F94429A99D}"/>
              </a:ext>
            </a:extLst>
          </p:cNvPr>
          <p:cNvCxnSpPr>
            <a:cxnSpLocks/>
          </p:cNvCxnSpPr>
          <p:nvPr/>
        </p:nvCxnSpPr>
        <p:spPr>
          <a:xfrm>
            <a:off x="6649851" y="3917311"/>
            <a:ext cx="5394683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43B8D05-A6E4-6988-6126-3A7FC0D1CA99}"/>
              </a:ext>
            </a:extLst>
          </p:cNvPr>
          <p:cNvCxnSpPr>
            <a:cxnSpLocks/>
          </p:cNvCxnSpPr>
          <p:nvPr/>
        </p:nvCxnSpPr>
        <p:spPr>
          <a:xfrm flipH="1" flipV="1">
            <a:off x="6646263" y="1335144"/>
            <a:ext cx="1686708" cy="785298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54A88FC-4351-BAAC-79B4-8508D012D678}"/>
              </a:ext>
            </a:extLst>
          </p:cNvPr>
          <p:cNvSpPr txBox="1"/>
          <p:nvPr/>
        </p:nvSpPr>
        <p:spPr>
          <a:xfrm>
            <a:off x="6686582" y="1271571"/>
            <a:ext cx="17015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Search Activity </a:t>
            </a:r>
            <a:b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Level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CC2713-ADAF-C4C5-A262-94FFF434548E}"/>
              </a:ext>
            </a:extLst>
          </p:cNvPr>
          <p:cNvSpPr txBox="1"/>
          <p:nvPr/>
        </p:nvSpPr>
        <p:spPr>
          <a:xfrm>
            <a:off x="6592770" y="1693841"/>
            <a:ext cx="17015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System </a:t>
            </a:r>
            <a:b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Involvement Level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309EC5-CFE5-898B-B4B0-53FFC5E2C38E}"/>
              </a:ext>
            </a:extLst>
          </p:cNvPr>
          <p:cNvSpPr txBox="1"/>
          <p:nvPr/>
        </p:nvSpPr>
        <p:spPr>
          <a:xfrm>
            <a:off x="8416631" y="1577472"/>
            <a:ext cx="72118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Moves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ABB088-2F97-0A9C-8CAB-2F8ADC89FEE5}"/>
              </a:ext>
            </a:extLst>
          </p:cNvPr>
          <p:cNvSpPr txBox="1"/>
          <p:nvPr/>
        </p:nvSpPr>
        <p:spPr>
          <a:xfrm>
            <a:off x="9330253" y="1577472"/>
            <a:ext cx="72118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Tactics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BCDC8B5-0159-40AE-C0A0-49CEFDDAF051}"/>
              </a:ext>
            </a:extLst>
          </p:cNvPr>
          <p:cNvSpPr txBox="1"/>
          <p:nvPr/>
        </p:nvSpPr>
        <p:spPr>
          <a:xfrm>
            <a:off x="10128087" y="1577472"/>
            <a:ext cx="100821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latin typeface="Segoe UI" panose="020B0502040204020203" pitchFamily="34" charset="0"/>
                <a:cs typeface="Segoe UI" panose="020B0502040204020203" pitchFamily="34" charset="0"/>
              </a:rPr>
              <a:t>Strategems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87BD9F0-B571-8B48-38C3-FD8914D851F4}"/>
              </a:ext>
            </a:extLst>
          </p:cNvPr>
          <p:cNvSpPr txBox="1"/>
          <p:nvPr/>
        </p:nvSpPr>
        <p:spPr>
          <a:xfrm>
            <a:off x="11079685" y="1577472"/>
            <a:ext cx="100821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Strategies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C140BF-A31E-E1F5-97A2-7CF43CA9CD7B}"/>
              </a:ext>
            </a:extLst>
          </p:cNvPr>
          <p:cNvSpPr txBox="1"/>
          <p:nvPr/>
        </p:nvSpPr>
        <p:spPr>
          <a:xfrm>
            <a:off x="6656105" y="2102827"/>
            <a:ext cx="139945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No system involvement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F7E13-CB93-07C8-2FD4-3FBE437FA670}"/>
              </a:ext>
            </a:extLst>
          </p:cNvPr>
          <p:cNvSpPr txBox="1"/>
          <p:nvPr/>
        </p:nvSpPr>
        <p:spPr>
          <a:xfrm>
            <a:off x="6651490" y="2551580"/>
            <a:ext cx="139945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Display possible activities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AD1198-6E4C-B939-14D7-43D1E83337EA}"/>
              </a:ext>
            </a:extLst>
          </p:cNvPr>
          <p:cNvSpPr txBox="1"/>
          <p:nvPr/>
        </p:nvSpPr>
        <p:spPr>
          <a:xfrm>
            <a:off x="6650949" y="2995426"/>
            <a:ext cx="139945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Executes actions on command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57008C-3A2C-C983-12CA-FD00B8290FE1}"/>
              </a:ext>
            </a:extLst>
          </p:cNvPr>
          <p:cNvSpPr txBox="1"/>
          <p:nvPr/>
        </p:nvSpPr>
        <p:spPr>
          <a:xfrm>
            <a:off x="6645236" y="3447599"/>
            <a:ext cx="14665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Monitors search and recommends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EC8410-F8B7-A8C4-4C3D-A679636A79D2}"/>
              </a:ext>
            </a:extLst>
          </p:cNvPr>
          <p:cNvSpPr txBox="1"/>
          <p:nvPr/>
        </p:nvSpPr>
        <p:spPr>
          <a:xfrm>
            <a:off x="6652003" y="3903444"/>
            <a:ext cx="14665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Executes automatically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D675F7-1FF0-68B2-D4C9-8E99619B9D0D}"/>
              </a:ext>
            </a:extLst>
          </p:cNvPr>
          <p:cNvSpPr/>
          <p:nvPr/>
        </p:nvSpPr>
        <p:spPr>
          <a:xfrm>
            <a:off x="9246371" y="2605096"/>
            <a:ext cx="2751433" cy="1028304"/>
          </a:xfrm>
          <a:prstGeom prst="roundRect">
            <a:avLst>
              <a:gd name="adj" fmla="val 5359"/>
            </a:avLst>
          </a:prstGeom>
          <a:gradFill>
            <a:gsLst>
              <a:gs pos="67000">
                <a:srgbClr val="88BCD7"/>
              </a:gs>
              <a:gs pos="100000">
                <a:srgbClr val="C698C7"/>
              </a:gs>
            </a:gsLst>
            <a:lin ang="0" scaled="0"/>
          </a:gra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424F5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Copilots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4D65B0B-A263-A0F5-B0AE-E906DDB03AA0}"/>
              </a:ext>
            </a:extLst>
          </p:cNvPr>
          <p:cNvSpPr/>
          <p:nvPr/>
        </p:nvSpPr>
        <p:spPr>
          <a:xfrm>
            <a:off x="8367325" y="2603826"/>
            <a:ext cx="812800" cy="1026347"/>
          </a:xfrm>
          <a:prstGeom prst="roundRect">
            <a:avLst>
              <a:gd name="adj" fmla="val 8877"/>
            </a:avLst>
          </a:prstGeom>
          <a:solidFill>
            <a:srgbClr val="88BCD7"/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424F5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Search Engines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8EC869-F531-2696-2C41-5D599B8F8DA6}"/>
              </a:ext>
            </a:extLst>
          </p:cNvPr>
          <p:cNvSpPr/>
          <p:nvPr/>
        </p:nvSpPr>
        <p:spPr>
          <a:xfrm>
            <a:off x="8358919" y="3678215"/>
            <a:ext cx="3638883" cy="203539"/>
          </a:xfrm>
          <a:prstGeom prst="roundRect">
            <a:avLst>
              <a:gd name="adj" fmla="val 34717"/>
            </a:avLst>
          </a:prstGeom>
          <a:solidFill>
            <a:srgbClr val="424F57"/>
          </a:solidFill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Proactive experiences – need careful interaction design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34A66B-9805-AE9C-5136-BBA477AFA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38" y="1462130"/>
            <a:ext cx="11800923" cy="479356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Searchers want control over search process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Know what info is/not being included and why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Important in building trust in system output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Copilot users delegate control of answers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Rest is mixed: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Less control of search mechanics (queries, etc.)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More control of task specifications (NL, dialog)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Automation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versus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control too simplistic - not zero sum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Need to ensure human control while increasing automation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BE83D1D-635E-355E-6A85-51D7ADC14946}"/>
              </a:ext>
            </a:extLst>
          </p:cNvPr>
          <p:cNvSpPr/>
          <p:nvPr/>
        </p:nvSpPr>
        <p:spPr>
          <a:xfrm>
            <a:off x="8358921" y="3946705"/>
            <a:ext cx="3638881" cy="383018"/>
          </a:xfrm>
          <a:prstGeom prst="roundRect">
            <a:avLst/>
          </a:prstGeom>
          <a:solidFill>
            <a:srgbClr val="424F57"/>
          </a:solidFill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Total automation – unlikely (need human control)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66FEC89-62AF-F539-94CA-395A38018CE7}"/>
              </a:ext>
            </a:extLst>
          </p:cNvPr>
          <p:cNvCxnSpPr>
            <a:cxnSpLocks/>
          </p:cNvCxnSpPr>
          <p:nvPr/>
        </p:nvCxnSpPr>
        <p:spPr>
          <a:xfrm>
            <a:off x="11692447" y="4542674"/>
            <a:ext cx="2571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F0BD4EB-C16D-FCB8-C78C-614A17FE3958}"/>
              </a:ext>
            </a:extLst>
          </p:cNvPr>
          <p:cNvCxnSpPr>
            <a:cxnSpLocks/>
          </p:cNvCxnSpPr>
          <p:nvPr/>
        </p:nvCxnSpPr>
        <p:spPr>
          <a:xfrm rot="5400000">
            <a:off x="6312610" y="4109076"/>
            <a:ext cx="2571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453D43BE-BAB7-0C3B-FFD8-6E8AB630F81C}"/>
              </a:ext>
            </a:extLst>
          </p:cNvPr>
          <p:cNvSpPr/>
          <p:nvPr/>
        </p:nvSpPr>
        <p:spPr>
          <a:xfrm>
            <a:off x="8366412" y="2604790"/>
            <a:ext cx="812800" cy="1026347"/>
          </a:xfrm>
          <a:prstGeom prst="roundRect">
            <a:avLst>
              <a:gd name="adj" fmla="val 8877"/>
            </a:avLst>
          </a:prstGeom>
          <a:solidFill>
            <a:srgbClr val="88BCD7"/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424F5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Search Engines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376C7B-0032-0CD6-BB3D-97E80E7B90D5}"/>
              </a:ext>
            </a:extLst>
          </p:cNvPr>
          <p:cNvSpPr txBox="1"/>
          <p:nvPr/>
        </p:nvSpPr>
        <p:spPr>
          <a:xfrm>
            <a:off x="7238519" y="898445"/>
            <a:ext cx="4169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System Involvement by Search Activity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71189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E7B68-F1DD-D4E0-4322-C45453D8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05" y="247477"/>
            <a:ext cx="11442583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Human Control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CAE56A-9FF4-1993-B5A0-86CDF7201248}"/>
              </a:ext>
            </a:extLst>
          </p:cNvPr>
          <p:cNvSpPr txBox="1"/>
          <p:nvPr/>
        </p:nvSpPr>
        <p:spPr>
          <a:xfrm>
            <a:off x="1760558" y="2380689"/>
            <a:ext cx="3410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Search Engines and AI Copilots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F46231-F5B8-F758-6721-4C56DAE93236}"/>
              </a:ext>
            </a:extLst>
          </p:cNvPr>
          <p:cNvSpPr/>
          <p:nvPr/>
        </p:nvSpPr>
        <p:spPr>
          <a:xfrm>
            <a:off x="3274027" y="4419846"/>
            <a:ext cx="477249" cy="220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B100FF-1EE9-69A1-F511-7BCC7F5F9CE2}"/>
              </a:ext>
            </a:extLst>
          </p:cNvPr>
          <p:cNvSpPr txBox="1"/>
          <p:nvPr/>
        </p:nvSpPr>
        <p:spPr>
          <a:xfrm>
            <a:off x="2502961" y="6550223"/>
            <a:ext cx="96890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Bates (1990) Where should the person stop and the information search interface start? 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IP&amp;M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7F411B-61C1-4605-00D6-CDE933E2BB04}"/>
              </a:ext>
            </a:extLst>
          </p:cNvPr>
          <p:cNvSpPr txBox="1"/>
          <p:nvPr/>
        </p:nvSpPr>
        <p:spPr>
          <a:xfrm flipH="1">
            <a:off x="2070995" y="5838634"/>
            <a:ext cx="3936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More strategic, higher-order actions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96AE1A-68B8-DB8C-0EF6-7684CB9B693C}"/>
              </a:ext>
            </a:extLst>
          </p:cNvPr>
          <p:cNvSpPr txBox="1"/>
          <p:nvPr/>
        </p:nvSpPr>
        <p:spPr>
          <a:xfrm rot="5400000" flipH="1">
            <a:off x="-594904" y="4624832"/>
            <a:ext cx="2183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More automation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728EBA-D9BA-53B7-2FB8-282217D69BB8}"/>
              </a:ext>
            </a:extLst>
          </p:cNvPr>
          <p:cNvSpPr/>
          <p:nvPr/>
        </p:nvSpPr>
        <p:spPr>
          <a:xfrm>
            <a:off x="673919" y="2793932"/>
            <a:ext cx="5398271" cy="304068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DFDC62-1D93-E240-E62B-34375A9E7640}"/>
              </a:ext>
            </a:extLst>
          </p:cNvPr>
          <p:cNvCxnSpPr>
            <a:cxnSpLocks/>
          </p:cNvCxnSpPr>
          <p:nvPr/>
        </p:nvCxnSpPr>
        <p:spPr>
          <a:xfrm flipV="1">
            <a:off x="2359549" y="2796364"/>
            <a:ext cx="0" cy="3038253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B8B1F4-DC01-2054-2C74-1E85198A0E7C}"/>
              </a:ext>
            </a:extLst>
          </p:cNvPr>
          <p:cNvCxnSpPr>
            <a:cxnSpLocks/>
          </p:cNvCxnSpPr>
          <p:nvPr/>
        </p:nvCxnSpPr>
        <p:spPr>
          <a:xfrm flipV="1">
            <a:off x="3246998" y="2796364"/>
            <a:ext cx="0" cy="3038253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59703E-1203-4CAA-5C8C-9A653CAA3B0B}"/>
              </a:ext>
            </a:extLst>
          </p:cNvPr>
          <p:cNvCxnSpPr>
            <a:cxnSpLocks/>
          </p:cNvCxnSpPr>
          <p:nvPr/>
        </p:nvCxnSpPr>
        <p:spPr>
          <a:xfrm flipV="1">
            <a:off x="4192291" y="2796364"/>
            <a:ext cx="0" cy="3038253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4721AE-E04B-81D5-F3F3-179D5FA8BB0C}"/>
              </a:ext>
            </a:extLst>
          </p:cNvPr>
          <p:cNvCxnSpPr>
            <a:cxnSpLocks/>
          </p:cNvCxnSpPr>
          <p:nvPr/>
        </p:nvCxnSpPr>
        <p:spPr>
          <a:xfrm flipV="1">
            <a:off x="5133983" y="2796364"/>
            <a:ext cx="0" cy="3038253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88D5F4B-CB50-0589-49A8-E1F99DF2820C}"/>
              </a:ext>
            </a:extLst>
          </p:cNvPr>
          <p:cNvCxnSpPr>
            <a:cxnSpLocks/>
          </p:cNvCxnSpPr>
          <p:nvPr/>
        </p:nvCxnSpPr>
        <p:spPr>
          <a:xfrm>
            <a:off x="672892" y="3585679"/>
            <a:ext cx="5399298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E6C3BB-BFBB-181C-23E5-578908D563C2}"/>
              </a:ext>
            </a:extLst>
          </p:cNvPr>
          <p:cNvCxnSpPr>
            <a:cxnSpLocks/>
          </p:cNvCxnSpPr>
          <p:nvPr/>
        </p:nvCxnSpPr>
        <p:spPr>
          <a:xfrm>
            <a:off x="673919" y="4035683"/>
            <a:ext cx="5398271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CD2B63A-BEA7-6C7F-5F4A-DECA8EAB3654}"/>
              </a:ext>
            </a:extLst>
          </p:cNvPr>
          <p:cNvCxnSpPr>
            <a:cxnSpLocks/>
          </p:cNvCxnSpPr>
          <p:nvPr/>
        </p:nvCxnSpPr>
        <p:spPr>
          <a:xfrm>
            <a:off x="675115" y="4484638"/>
            <a:ext cx="539707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43B2E29-B52B-0DB7-B96A-1D11E564751F}"/>
              </a:ext>
            </a:extLst>
          </p:cNvPr>
          <p:cNvCxnSpPr>
            <a:cxnSpLocks/>
          </p:cNvCxnSpPr>
          <p:nvPr/>
        </p:nvCxnSpPr>
        <p:spPr>
          <a:xfrm>
            <a:off x="676311" y="4933593"/>
            <a:ext cx="5395879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917E7E2-D4C4-FA54-78BC-B6F94429A99D}"/>
              </a:ext>
            </a:extLst>
          </p:cNvPr>
          <p:cNvCxnSpPr>
            <a:cxnSpLocks/>
          </p:cNvCxnSpPr>
          <p:nvPr/>
        </p:nvCxnSpPr>
        <p:spPr>
          <a:xfrm>
            <a:off x="677507" y="5382548"/>
            <a:ext cx="5394683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43B8D05-A6E4-6988-6126-3A7FC0D1CA99}"/>
              </a:ext>
            </a:extLst>
          </p:cNvPr>
          <p:cNvCxnSpPr>
            <a:cxnSpLocks/>
          </p:cNvCxnSpPr>
          <p:nvPr/>
        </p:nvCxnSpPr>
        <p:spPr>
          <a:xfrm flipH="1" flipV="1">
            <a:off x="673919" y="2800381"/>
            <a:ext cx="1686708" cy="785298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54A88FC-4351-BAAC-79B4-8508D012D678}"/>
              </a:ext>
            </a:extLst>
          </p:cNvPr>
          <p:cNvSpPr txBox="1"/>
          <p:nvPr/>
        </p:nvSpPr>
        <p:spPr>
          <a:xfrm>
            <a:off x="714238" y="2736808"/>
            <a:ext cx="17015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Search Activity </a:t>
            </a:r>
            <a:b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Level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CC2713-ADAF-C4C5-A262-94FFF434548E}"/>
              </a:ext>
            </a:extLst>
          </p:cNvPr>
          <p:cNvSpPr txBox="1"/>
          <p:nvPr/>
        </p:nvSpPr>
        <p:spPr>
          <a:xfrm>
            <a:off x="620426" y="3159078"/>
            <a:ext cx="17015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System </a:t>
            </a:r>
            <a:b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Involvement Level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309EC5-CFE5-898B-B4B0-53FFC5E2C38E}"/>
              </a:ext>
            </a:extLst>
          </p:cNvPr>
          <p:cNvSpPr txBox="1"/>
          <p:nvPr/>
        </p:nvSpPr>
        <p:spPr>
          <a:xfrm>
            <a:off x="2444287" y="3042709"/>
            <a:ext cx="72118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Moves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ABB088-2F97-0A9C-8CAB-2F8ADC89FEE5}"/>
              </a:ext>
            </a:extLst>
          </p:cNvPr>
          <p:cNvSpPr txBox="1"/>
          <p:nvPr/>
        </p:nvSpPr>
        <p:spPr>
          <a:xfrm>
            <a:off x="3357909" y="3042709"/>
            <a:ext cx="72118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Tactics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BCDC8B5-0159-40AE-C0A0-49CEFDDAF051}"/>
              </a:ext>
            </a:extLst>
          </p:cNvPr>
          <p:cNvSpPr txBox="1"/>
          <p:nvPr/>
        </p:nvSpPr>
        <p:spPr>
          <a:xfrm>
            <a:off x="4155743" y="3042709"/>
            <a:ext cx="100821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latin typeface="Segoe UI" panose="020B0502040204020203" pitchFamily="34" charset="0"/>
                <a:cs typeface="Segoe UI" panose="020B0502040204020203" pitchFamily="34" charset="0"/>
              </a:rPr>
              <a:t>Strategems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87BD9F0-B571-8B48-38C3-FD8914D851F4}"/>
              </a:ext>
            </a:extLst>
          </p:cNvPr>
          <p:cNvSpPr txBox="1"/>
          <p:nvPr/>
        </p:nvSpPr>
        <p:spPr>
          <a:xfrm>
            <a:off x="5107341" y="3042709"/>
            <a:ext cx="100821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Strategies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C140BF-A31E-E1F5-97A2-7CF43CA9CD7B}"/>
              </a:ext>
            </a:extLst>
          </p:cNvPr>
          <p:cNvSpPr txBox="1"/>
          <p:nvPr/>
        </p:nvSpPr>
        <p:spPr>
          <a:xfrm>
            <a:off x="683761" y="3568064"/>
            <a:ext cx="139945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No system involvement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F7E13-CB93-07C8-2FD4-3FBE437FA670}"/>
              </a:ext>
            </a:extLst>
          </p:cNvPr>
          <p:cNvSpPr txBox="1"/>
          <p:nvPr/>
        </p:nvSpPr>
        <p:spPr>
          <a:xfrm>
            <a:off x="679146" y="4016817"/>
            <a:ext cx="139945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Display possible activities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AD1198-6E4C-B939-14D7-43D1E83337EA}"/>
              </a:ext>
            </a:extLst>
          </p:cNvPr>
          <p:cNvSpPr txBox="1"/>
          <p:nvPr/>
        </p:nvSpPr>
        <p:spPr>
          <a:xfrm>
            <a:off x="678605" y="4460663"/>
            <a:ext cx="139945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Executes actions on command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57008C-3A2C-C983-12CA-FD00B8290FE1}"/>
              </a:ext>
            </a:extLst>
          </p:cNvPr>
          <p:cNvSpPr txBox="1"/>
          <p:nvPr/>
        </p:nvSpPr>
        <p:spPr>
          <a:xfrm>
            <a:off x="672892" y="4912836"/>
            <a:ext cx="14665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Monitors search and recommends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EC8410-F8B7-A8C4-4C3D-A679636A79D2}"/>
              </a:ext>
            </a:extLst>
          </p:cNvPr>
          <p:cNvSpPr txBox="1"/>
          <p:nvPr/>
        </p:nvSpPr>
        <p:spPr>
          <a:xfrm>
            <a:off x="679659" y="5368681"/>
            <a:ext cx="14665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Executes automatically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D675F7-1FF0-68B2-D4C9-8E99619B9D0D}"/>
              </a:ext>
            </a:extLst>
          </p:cNvPr>
          <p:cNvSpPr/>
          <p:nvPr/>
        </p:nvSpPr>
        <p:spPr>
          <a:xfrm>
            <a:off x="3274027" y="4070333"/>
            <a:ext cx="2751433" cy="1028304"/>
          </a:xfrm>
          <a:prstGeom prst="roundRect">
            <a:avLst>
              <a:gd name="adj" fmla="val 5359"/>
            </a:avLst>
          </a:prstGeom>
          <a:gradFill>
            <a:gsLst>
              <a:gs pos="67000">
                <a:srgbClr val="88BCD7"/>
              </a:gs>
              <a:gs pos="100000">
                <a:srgbClr val="C698C7"/>
              </a:gs>
            </a:gsLst>
            <a:lin ang="0" scaled="0"/>
          </a:gra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424F5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Copilots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4D65B0B-A263-A0F5-B0AE-E906DDB03AA0}"/>
              </a:ext>
            </a:extLst>
          </p:cNvPr>
          <p:cNvSpPr/>
          <p:nvPr/>
        </p:nvSpPr>
        <p:spPr>
          <a:xfrm>
            <a:off x="2394981" y="4069063"/>
            <a:ext cx="812800" cy="1026347"/>
          </a:xfrm>
          <a:prstGeom prst="roundRect">
            <a:avLst>
              <a:gd name="adj" fmla="val 8877"/>
            </a:avLst>
          </a:prstGeom>
          <a:solidFill>
            <a:srgbClr val="88BCD7"/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424F5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Search Engines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8EC869-F531-2696-2C41-5D599B8F8DA6}"/>
              </a:ext>
            </a:extLst>
          </p:cNvPr>
          <p:cNvSpPr/>
          <p:nvPr/>
        </p:nvSpPr>
        <p:spPr>
          <a:xfrm>
            <a:off x="2386575" y="5143452"/>
            <a:ext cx="3638883" cy="203539"/>
          </a:xfrm>
          <a:prstGeom prst="roundRect">
            <a:avLst>
              <a:gd name="adj" fmla="val 34717"/>
            </a:avLst>
          </a:prstGeom>
          <a:solidFill>
            <a:srgbClr val="424F57"/>
          </a:solidFill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Proactive experiences – need careful interaction design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BE83D1D-635E-355E-6A85-51D7ADC14946}"/>
              </a:ext>
            </a:extLst>
          </p:cNvPr>
          <p:cNvSpPr/>
          <p:nvPr/>
        </p:nvSpPr>
        <p:spPr>
          <a:xfrm>
            <a:off x="2386577" y="5411942"/>
            <a:ext cx="3638881" cy="383018"/>
          </a:xfrm>
          <a:prstGeom prst="roundRect">
            <a:avLst/>
          </a:prstGeom>
          <a:solidFill>
            <a:srgbClr val="424F57"/>
          </a:solidFill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Total automation – unlikely (need human control)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66FEC89-62AF-F539-94CA-395A38018CE7}"/>
              </a:ext>
            </a:extLst>
          </p:cNvPr>
          <p:cNvCxnSpPr>
            <a:cxnSpLocks/>
          </p:cNvCxnSpPr>
          <p:nvPr/>
        </p:nvCxnSpPr>
        <p:spPr>
          <a:xfrm>
            <a:off x="5735635" y="6021781"/>
            <a:ext cx="2571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F0BD4EB-C16D-FCB8-C78C-614A17FE3958}"/>
              </a:ext>
            </a:extLst>
          </p:cNvPr>
          <p:cNvCxnSpPr>
            <a:cxnSpLocks/>
          </p:cNvCxnSpPr>
          <p:nvPr/>
        </p:nvCxnSpPr>
        <p:spPr>
          <a:xfrm rot="5400000">
            <a:off x="340266" y="5574313"/>
            <a:ext cx="2571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453D43BE-BAB7-0C3B-FFD8-6E8AB630F81C}"/>
              </a:ext>
            </a:extLst>
          </p:cNvPr>
          <p:cNvSpPr/>
          <p:nvPr/>
        </p:nvSpPr>
        <p:spPr>
          <a:xfrm>
            <a:off x="2394068" y="4070027"/>
            <a:ext cx="812800" cy="1026347"/>
          </a:xfrm>
          <a:prstGeom prst="roundRect">
            <a:avLst>
              <a:gd name="adj" fmla="val 8877"/>
            </a:avLst>
          </a:prstGeom>
          <a:solidFill>
            <a:srgbClr val="88BCD7"/>
          </a:solidFill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424F5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Search Engines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31BF9C-95A4-D87E-B7DA-7D6F3CB24319}"/>
              </a:ext>
            </a:extLst>
          </p:cNvPr>
          <p:cNvGrpSpPr/>
          <p:nvPr/>
        </p:nvGrpSpPr>
        <p:grpSpPr>
          <a:xfrm>
            <a:off x="6349536" y="2126951"/>
            <a:ext cx="5495133" cy="3730137"/>
            <a:chOff x="6530511" y="1255413"/>
            <a:chExt cx="5495133" cy="373013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B8FA609-8DC6-6993-A1EE-BD38B06DE35D}"/>
                </a:ext>
              </a:extLst>
            </p:cNvPr>
            <p:cNvSpPr/>
            <p:nvPr/>
          </p:nvSpPr>
          <p:spPr>
            <a:xfrm>
              <a:off x="9182639" y="3544496"/>
              <a:ext cx="477249" cy="2205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048F54D-4ED3-E408-B1ED-1CCA198AF6B1}"/>
                </a:ext>
              </a:extLst>
            </p:cNvPr>
            <p:cNvSpPr/>
            <p:nvPr/>
          </p:nvSpPr>
          <p:spPr>
            <a:xfrm>
              <a:off x="6584004" y="1918358"/>
              <a:ext cx="5398271" cy="304068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9932A37-AF2A-A65B-BD2A-05223AB14B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9634" y="1920790"/>
              <a:ext cx="0" cy="303825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3D92C7F-6B51-CE83-CCAB-9916ECFD2A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57083" y="1920790"/>
              <a:ext cx="0" cy="303825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74BD3-0669-C800-9584-4D0F67CC37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02376" y="1920790"/>
              <a:ext cx="0" cy="303825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912C5B4-6E8C-0F49-F67D-06E79A87F1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44068" y="1920790"/>
              <a:ext cx="0" cy="303825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0B13E41-C857-4E42-8C8C-60E4C5B41E38}"/>
                </a:ext>
              </a:extLst>
            </p:cNvPr>
            <p:cNvCxnSpPr>
              <a:cxnSpLocks/>
            </p:cNvCxnSpPr>
            <p:nvPr/>
          </p:nvCxnSpPr>
          <p:spPr>
            <a:xfrm>
              <a:off x="6582977" y="2710105"/>
              <a:ext cx="5399298" cy="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D3A184-BED6-47D2-9830-881D6F6CB818}"/>
                </a:ext>
              </a:extLst>
            </p:cNvPr>
            <p:cNvCxnSpPr>
              <a:cxnSpLocks/>
            </p:cNvCxnSpPr>
            <p:nvPr/>
          </p:nvCxnSpPr>
          <p:spPr>
            <a:xfrm>
              <a:off x="6584004" y="3160109"/>
              <a:ext cx="5398271" cy="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D338F8C-EE49-86B5-61EA-70F74FF29083}"/>
                </a:ext>
              </a:extLst>
            </p:cNvPr>
            <p:cNvCxnSpPr>
              <a:cxnSpLocks/>
            </p:cNvCxnSpPr>
            <p:nvPr/>
          </p:nvCxnSpPr>
          <p:spPr>
            <a:xfrm>
              <a:off x="6585200" y="3609064"/>
              <a:ext cx="5397075" cy="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7469D20-0F97-821C-CFBC-0DA029E8FAF1}"/>
                </a:ext>
              </a:extLst>
            </p:cNvPr>
            <p:cNvCxnSpPr>
              <a:cxnSpLocks/>
            </p:cNvCxnSpPr>
            <p:nvPr/>
          </p:nvCxnSpPr>
          <p:spPr>
            <a:xfrm>
              <a:off x="6586396" y="4058019"/>
              <a:ext cx="5395879" cy="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90EB86F-0415-DD61-DFA6-E19C4558C666}"/>
                </a:ext>
              </a:extLst>
            </p:cNvPr>
            <p:cNvCxnSpPr>
              <a:cxnSpLocks/>
            </p:cNvCxnSpPr>
            <p:nvPr/>
          </p:nvCxnSpPr>
          <p:spPr>
            <a:xfrm>
              <a:off x="6587592" y="4506974"/>
              <a:ext cx="5394683" cy="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F131648-8665-DE27-773D-80D48C77EB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4004" y="1924807"/>
              <a:ext cx="1686708" cy="785298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AE26376-8277-9EB7-308B-4DCB5671BB91}"/>
                </a:ext>
              </a:extLst>
            </p:cNvPr>
            <p:cNvSpPr txBox="1"/>
            <p:nvPr/>
          </p:nvSpPr>
          <p:spPr>
            <a:xfrm>
              <a:off x="6624323" y="1861234"/>
              <a:ext cx="1701560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Search Activity </a:t>
              </a:r>
              <a:b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Level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09BB2D8-D203-A135-2582-7B53DDE71C38}"/>
                </a:ext>
              </a:extLst>
            </p:cNvPr>
            <p:cNvSpPr txBox="1"/>
            <p:nvPr/>
          </p:nvSpPr>
          <p:spPr>
            <a:xfrm>
              <a:off x="6530511" y="2283504"/>
              <a:ext cx="1701560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>
                  <a:latin typeface="Segoe UI" panose="020B0502040204020203" pitchFamily="34" charset="0"/>
                  <a:cs typeface="Segoe UI" panose="020B0502040204020203" pitchFamily="34" charset="0"/>
                </a:rPr>
                <a:t>System </a:t>
              </a:r>
              <a:br>
                <a:rPr lang="en-US" sz="130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300">
                  <a:latin typeface="Segoe UI" panose="020B0502040204020203" pitchFamily="34" charset="0"/>
                  <a:cs typeface="Segoe UI" panose="020B0502040204020203" pitchFamily="34" charset="0"/>
                </a:rPr>
                <a:t>Involvement Level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A5EF699-26AC-3429-8C7B-A5C063B9C40E}"/>
                </a:ext>
              </a:extLst>
            </p:cNvPr>
            <p:cNvSpPr txBox="1"/>
            <p:nvPr/>
          </p:nvSpPr>
          <p:spPr>
            <a:xfrm>
              <a:off x="8354372" y="2167135"/>
              <a:ext cx="721183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">
                  <a:latin typeface="Segoe UI" panose="020B0502040204020203" pitchFamily="34" charset="0"/>
                  <a:cs typeface="Segoe UI" panose="020B0502040204020203" pitchFamily="34" charset="0"/>
                </a:rPr>
                <a:t>Moves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B84D122-B030-B531-B7D8-99DE82903464}"/>
                </a:ext>
              </a:extLst>
            </p:cNvPr>
            <p:cNvSpPr txBox="1"/>
            <p:nvPr/>
          </p:nvSpPr>
          <p:spPr>
            <a:xfrm>
              <a:off x="9267994" y="2167135"/>
              <a:ext cx="721183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">
                  <a:latin typeface="Segoe UI" panose="020B0502040204020203" pitchFamily="34" charset="0"/>
                  <a:cs typeface="Segoe UI" panose="020B0502040204020203" pitchFamily="34" charset="0"/>
                </a:rPr>
                <a:t>Tactics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245BEAB-DF9C-BC0A-6CDA-2A2B90FB9360}"/>
                </a:ext>
              </a:extLst>
            </p:cNvPr>
            <p:cNvSpPr txBox="1"/>
            <p:nvPr/>
          </p:nvSpPr>
          <p:spPr>
            <a:xfrm>
              <a:off x="10065828" y="2167135"/>
              <a:ext cx="1008218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Strategems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906F4A1-B5EC-1993-329B-95A891174A55}"/>
                </a:ext>
              </a:extLst>
            </p:cNvPr>
            <p:cNvSpPr txBox="1"/>
            <p:nvPr/>
          </p:nvSpPr>
          <p:spPr>
            <a:xfrm>
              <a:off x="11017426" y="2167135"/>
              <a:ext cx="1008218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">
                  <a:latin typeface="Segoe UI" panose="020B0502040204020203" pitchFamily="34" charset="0"/>
                  <a:cs typeface="Segoe UI" panose="020B0502040204020203" pitchFamily="34" charset="0"/>
                </a:rPr>
                <a:t>Strategies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26168B5-24E2-1193-229D-03B783D9C497}"/>
                </a:ext>
              </a:extLst>
            </p:cNvPr>
            <p:cNvSpPr txBox="1"/>
            <p:nvPr/>
          </p:nvSpPr>
          <p:spPr>
            <a:xfrm>
              <a:off x="6593846" y="2692490"/>
              <a:ext cx="1399459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>
                  <a:latin typeface="Segoe UI" panose="020B0502040204020203" pitchFamily="34" charset="0"/>
                  <a:cs typeface="Segoe UI" panose="020B0502040204020203" pitchFamily="34" charset="0"/>
                </a:rPr>
                <a:t>No system involvement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34C23D3-3396-5DA9-2BA6-CA014DEF781C}"/>
                </a:ext>
              </a:extLst>
            </p:cNvPr>
            <p:cNvSpPr txBox="1"/>
            <p:nvPr/>
          </p:nvSpPr>
          <p:spPr>
            <a:xfrm>
              <a:off x="6589231" y="3141243"/>
              <a:ext cx="1399459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>
                  <a:latin typeface="Segoe UI" panose="020B0502040204020203" pitchFamily="34" charset="0"/>
                  <a:cs typeface="Segoe UI" panose="020B0502040204020203" pitchFamily="34" charset="0"/>
                </a:rPr>
                <a:t>Display possible activities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15EA267-E020-AFEA-CC76-7177FFA6D219}"/>
                </a:ext>
              </a:extLst>
            </p:cNvPr>
            <p:cNvSpPr txBox="1"/>
            <p:nvPr/>
          </p:nvSpPr>
          <p:spPr>
            <a:xfrm>
              <a:off x="6588690" y="3585089"/>
              <a:ext cx="1399459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>
                  <a:latin typeface="Segoe UI" panose="020B0502040204020203" pitchFamily="34" charset="0"/>
                  <a:cs typeface="Segoe UI" panose="020B0502040204020203" pitchFamily="34" charset="0"/>
                </a:rPr>
                <a:t>Executes actions on command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E1EB53-9968-462B-15FD-DA5FA189BE65}"/>
                </a:ext>
              </a:extLst>
            </p:cNvPr>
            <p:cNvSpPr txBox="1"/>
            <p:nvPr/>
          </p:nvSpPr>
          <p:spPr>
            <a:xfrm>
              <a:off x="6582977" y="4037262"/>
              <a:ext cx="1466518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>
                  <a:latin typeface="Segoe UI" panose="020B0502040204020203" pitchFamily="34" charset="0"/>
                  <a:cs typeface="Segoe UI" panose="020B0502040204020203" pitchFamily="34" charset="0"/>
                </a:rPr>
                <a:t>Monitors search and recommends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80904CD-7E33-5AB0-4FD5-473795B6A79A}"/>
                </a:ext>
              </a:extLst>
            </p:cNvPr>
            <p:cNvSpPr txBox="1"/>
            <p:nvPr/>
          </p:nvSpPr>
          <p:spPr>
            <a:xfrm>
              <a:off x="6589744" y="4493107"/>
              <a:ext cx="1466518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>
                  <a:latin typeface="Segoe UI" panose="020B0502040204020203" pitchFamily="34" charset="0"/>
                  <a:cs typeface="Segoe UI" panose="020B0502040204020203" pitchFamily="34" charset="0"/>
                </a:rPr>
                <a:t>Executes automatically</a:t>
              </a:r>
            </a:p>
          </p:txBody>
        </p: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182C6833-DDD2-F2FC-21B6-E3DCA08FBC1E}"/>
                </a:ext>
              </a:extLst>
            </p:cNvPr>
            <p:cNvSpPr/>
            <p:nvPr/>
          </p:nvSpPr>
          <p:spPr>
            <a:xfrm>
              <a:off x="8320472" y="2739437"/>
              <a:ext cx="3615069" cy="379035"/>
            </a:xfrm>
            <a:prstGeom prst="roundRect">
              <a:avLst>
                <a:gd name="adj" fmla="val 16659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rgbClr val="424F5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Search activities carried out by searcher</a:t>
              </a:r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C355BFE9-6AF0-F924-5BC3-F704F977A324}"/>
                </a:ext>
              </a:extLst>
            </p:cNvPr>
            <p:cNvSpPr/>
            <p:nvPr/>
          </p:nvSpPr>
          <p:spPr>
            <a:xfrm>
              <a:off x="8310461" y="4092015"/>
              <a:ext cx="817052" cy="620628"/>
            </a:xfrm>
            <a:prstGeom prst="roundRect">
              <a:avLst>
                <a:gd name="adj" fmla="val 13019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shade val="1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404F5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Bypass</a:t>
              </a:r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818A89FF-ADAB-E4AF-1C97-A5F5DEDF5A50}"/>
                </a:ext>
              </a:extLst>
            </p:cNvPr>
            <p:cNvSpPr/>
            <p:nvPr/>
          </p:nvSpPr>
          <p:spPr>
            <a:xfrm>
              <a:off x="8310461" y="4748707"/>
              <a:ext cx="3625082" cy="185134"/>
            </a:xfrm>
            <a:prstGeom prst="roundRect">
              <a:avLst>
                <a:gd name="adj" fmla="val 29912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shade val="1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>
                  <a:solidFill>
                    <a:srgbClr val="404F5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Common current objective for IR experimental design</a:t>
              </a:r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9F08DFFB-3031-C837-A8D9-83597BDF15F8}"/>
                </a:ext>
              </a:extLst>
            </p:cNvPr>
            <p:cNvSpPr/>
            <p:nvPr/>
          </p:nvSpPr>
          <p:spPr>
            <a:xfrm>
              <a:off x="8314713" y="3190716"/>
              <a:ext cx="812800" cy="831088"/>
            </a:xfrm>
            <a:prstGeom prst="roundRect">
              <a:avLst>
                <a:gd name="adj" fmla="val 887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rgbClr val="424F5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Most operational IR systems now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4DC57D6F-7C26-8D30-D018-06275075EA80}"/>
                </a:ext>
              </a:extLst>
            </p:cNvPr>
            <p:cNvSpPr/>
            <p:nvPr/>
          </p:nvSpPr>
          <p:spPr>
            <a:xfrm>
              <a:off x="9214928" y="3190716"/>
              <a:ext cx="1785772" cy="1291056"/>
            </a:xfrm>
            <a:prstGeom prst="roundRect">
              <a:avLst>
                <a:gd name="adj" fmla="val 579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>
                  <a:solidFill>
                    <a:srgbClr val="424F5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Area of recommended development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BC945550-8624-91A7-0EFE-2FA6A661D647}"/>
                </a:ext>
              </a:extLst>
            </p:cNvPr>
            <p:cNvSpPr/>
            <p:nvPr/>
          </p:nvSpPr>
          <p:spPr>
            <a:xfrm>
              <a:off x="11075414" y="3190716"/>
              <a:ext cx="860127" cy="1521927"/>
            </a:xfrm>
            <a:prstGeom prst="roundRect">
              <a:avLst>
                <a:gd name="adj" fmla="val 933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shade val="1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rgbClr val="404F5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Hold for later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DF79ED6A-3A7B-33BB-13C0-93B58E49C844}"/>
                </a:ext>
              </a:extLst>
            </p:cNvPr>
            <p:cNvSpPr/>
            <p:nvPr/>
          </p:nvSpPr>
          <p:spPr>
            <a:xfrm>
              <a:off x="9199040" y="4533491"/>
              <a:ext cx="1799469" cy="179152"/>
            </a:xfrm>
            <a:prstGeom prst="roundRect">
              <a:avLst>
                <a:gd name="adj" fmla="val 3411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shade val="1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rgbClr val="404F5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Hold for later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23BA729-9E6B-CC38-BDC8-89DF88D23518}"/>
                </a:ext>
              </a:extLst>
            </p:cNvPr>
            <p:cNvSpPr txBox="1"/>
            <p:nvPr/>
          </p:nvSpPr>
          <p:spPr>
            <a:xfrm>
              <a:off x="6549988" y="1255413"/>
              <a:ext cx="544572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Just For Reference (and Fun!)</a:t>
              </a:r>
            </a:p>
            <a:p>
              <a:pPr algn="ctr"/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</a:rPr>
                <a:t>Status and Recommendations Per Bates, circa 1990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1843E9A-6367-560F-FDCE-DB6F600222EB}"/>
              </a:ext>
            </a:extLst>
          </p:cNvPr>
          <p:cNvSpPr txBox="1"/>
          <p:nvPr/>
        </p:nvSpPr>
        <p:spPr>
          <a:xfrm>
            <a:off x="3062797" y="1482638"/>
            <a:ext cx="610552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System Involvement by Search Activity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268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9606-7C2E-2AA6-9EB5-3A11637A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Adding Copilots to Search Engines</a:t>
            </a:r>
          </a:p>
        </p:txBody>
      </p:sp>
    </p:spTree>
    <p:extLst>
      <p:ext uri="{BB962C8B-B14F-4D97-AF65-F5344CB8AC3E}">
        <p14:creationId xmlns:p14="http://schemas.microsoft.com/office/powerpoint/2010/main" val="573479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33A55-9DCB-6F0E-E8E8-BDFC8AD5E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Copilot Deployment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BBCAA-7B2D-D90B-0896-BFF5AECF4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97382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Not practical or necessary to deploy copilots for all search tasks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Foundation model inference is expensive at massive scale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Can focus copilots on complex search tasks, with highest searcher utility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Also -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Conversational interfaces less familiar for users in a search context (needs time)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Traditional search already excels for many types of task (navigation, fact-finding)</a:t>
            </a:r>
          </a:p>
        </p:txBody>
      </p:sp>
    </p:spTree>
    <p:extLst>
      <p:ext uri="{BB962C8B-B14F-4D97-AF65-F5344CB8AC3E}">
        <p14:creationId xmlns:p14="http://schemas.microsoft.com/office/powerpoint/2010/main" val="1143471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5DA77-14B2-C408-9A13-09465856E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Solution - Better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6707F-AB35-431E-FD62-791BB3D2A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162016" cy="4778375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Unifying search and copilots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E.g., Bing Search, Bing Chat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Experiences that unify search and chat will be more common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Users can select modality based on task and personal preferences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Other aspects, such as conversation style/tone, are also controllable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D3E471-9660-A94F-EAC3-C3D1BCAFC1DD}"/>
              </a:ext>
            </a:extLst>
          </p:cNvPr>
          <p:cNvGrpSpPr/>
          <p:nvPr/>
        </p:nvGrpSpPr>
        <p:grpSpPr>
          <a:xfrm>
            <a:off x="6192344" y="1825624"/>
            <a:ext cx="5644321" cy="1636764"/>
            <a:chOff x="6310332" y="1690688"/>
            <a:chExt cx="5644321" cy="1636764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882F0AC-6CF2-497A-C119-84BCF23F3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28501" y="1690688"/>
              <a:ext cx="1636764" cy="1636764"/>
            </a:xfrm>
            <a:prstGeom prst="rect">
              <a:avLst/>
            </a:prstGeom>
          </p:spPr>
        </p:pic>
        <p:pic>
          <p:nvPicPr>
            <p:cNvPr id="1030" name="Picture 6" descr="Microsoft Bing Logo">
              <a:extLst>
                <a:ext uri="{FF2B5EF4-FFF2-40B4-BE49-F238E27FC236}">
                  <a16:creationId xmlns:a16="http://schemas.microsoft.com/office/drawing/2014/main" id="{203E6E1E-514B-D40D-EE62-80CA93A234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310332" y="1985656"/>
              <a:ext cx="581333" cy="828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DD4A57-49EA-0B52-C509-08016640CCEF}"/>
                </a:ext>
              </a:extLst>
            </p:cNvPr>
            <p:cNvSpPr txBox="1"/>
            <p:nvPr/>
          </p:nvSpPr>
          <p:spPr>
            <a:xfrm>
              <a:off x="10663915" y="1738230"/>
              <a:ext cx="129073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3737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Bing</a:t>
              </a:r>
              <a:br>
                <a:rPr lang="en-US" sz="4000" b="1" dirty="0">
                  <a:solidFill>
                    <a:srgbClr val="73737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4000" b="1" dirty="0">
                  <a:solidFill>
                    <a:srgbClr val="73737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Chat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E397CF-CAD2-E22C-B877-0C7F7D2EFED1}"/>
                </a:ext>
              </a:extLst>
            </p:cNvPr>
            <p:cNvSpPr txBox="1"/>
            <p:nvPr/>
          </p:nvSpPr>
          <p:spPr>
            <a:xfrm>
              <a:off x="6903983" y="1738230"/>
              <a:ext cx="185178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3737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Bing    </a:t>
              </a:r>
            </a:p>
            <a:p>
              <a:r>
                <a:rPr lang="en-US" sz="4000" b="1" dirty="0">
                  <a:solidFill>
                    <a:srgbClr val="73737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Search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5EEB48-3496-E2F9-394B-11184786C4BA}"/>
                </a:ext>
              </a:extLst>
            </p:cNvPr>
            <p:cNvSpPr txBox="1"/>
            <p:nvPr/>
          </p:nvSpPr>
          <p:spPr>
            <a:xfrm>
              <a:off x="8662380" y="2046006"/>
              <a:ext cx="67749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73737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+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02506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68C-6498-745A-83E5-CBA12196E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Unifying Search and Chat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DE6BD5-7168-50E2-EF51-85A22B0CD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68" y="1935915"/>
            <a:ext cx="8101263" cy="45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007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11A2B-D611-BA09-1B9F-A1BAD2A8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025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Bing Chat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1386E-4817-4A4B-DA38-BA87FD7C8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5738"/>
            <a:ext cx="11056374" cy="485539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Uses retrieval augmented generation for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grounding</a:t>
            </a:r>
          </a:p>
          <a:p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No need to retrain massive foundation model (GPT-4) over time 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Results provide relevant and fresh information to foundation model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Provides a provenance signal linking generated content with sources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Foundation model generates internal queries iteratively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Foundation model generates answer given this grounding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Pulls in relevant Bing search answers such as weather, stock, sports, etc.</a:t>
            </a:r>
          </a:p>
        </p:txBody>
      </p:sp>
    </p:spTree>
    <p:extLst>
      <p:ext uri="{BB962C8B-B14F-4D97-AF65-F5344CB8AC3E}">
        <p14:creationId xmlns:p14="http://schemas.microsoft.com/office/powerpoint/2010/main" val="1684134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65E09-F274-7B5A-177E-D8056AFD8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E6E5E-AB29-2D19-3AAA-E40179CD7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757338" cy="439146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Importance of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considering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task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in supporting search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Searcher struggles with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complex tasks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 particular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Some IR research on methods to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support complex tasks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Emergence of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generative AI and copilots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to offer further assistance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(Some) implications of these advances for the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future of search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743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0593-2B46-9F10-22AB-2F90E1B0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Bing Chat – Answer Engine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D77DDC-E614-3F73-6145-21A6861F2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70" y="1746669"/>
            <a:ext cx="8437700" cy="474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749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507D-023A-1244-1EC3-56F7A7A73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Search Results as Grounding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E926278-3351-4EE7-F4BB-8E20B0DEF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279" y="1768893"/>
            <a:ext cx="6645442" cy="48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62B7B1-E1BF-6BFD-6282-AF66D947D8C2}"/>
              </a:ext>
            </a:extLst>
          </p:cNvPr>
          <p:cNvSpPr txBox="1"/>
          <p:nvPr/>
        </p:nvSpPr>
        <p:spPr>
          <a:xfrm>
            <a:off x="9533540" y="2263521"/>
            <a:ext cx="20865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Auto-generated queries from user NL request </a:t>
            </a:r>
          </a:p>
          <a:p>
            <a:endParaRPr lang="en-US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Note:</a:t>
            </a:r>
            <a:r>
              <a:rPr 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Could be several queries if needed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A73B0-C699-0D73-0F9D-E14511E39B3E}"/>
              </a:ext>
            </a:extLst>
          </p:cNvPr>
          <p:cNvSpPr txBox="1"/>
          <p:nvPr/>
        </p:nvSpPr>
        <p:spPr>
          <a:xfrm>
            <a:off x="171767" y="3835254"/>
            <a:ext cx="26015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“Show the work” behind foundation model generated outputs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Note: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Showing queries and citations helps builds trust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AE953470-5691-F51D-B937-F704B8436E50}"/>
              </a:ext>
            </a:extLst>
          </p:cNvPr>
          <p:cNvSpPr/>
          <p:nvPr/>
        </p:nvSpPr>
        <p:spPr>
          <a:xfrm rot="5583216">
            <a:off x="7849814" y="1294255"/>
            <a:ext cx="138191" cy="315513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4D7DDC35-AD52-5DF4-172C-8ABBCCECEA2E}"/>
              </a:ext>
            </a:extLst>
          </p:cNvPr>
          <p:cNvSpPr/>
          <p:nvPr/>
        </p:nvSpPr>
        <p:spPr>
          <a:xfrm rot="16394230">
            <a:off x="6097685" y="2652986"/>
            <a:ext cx="293499" cy="25399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053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277C9-1C31-C11A-8B13-D20DA10FE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85" y="108271"/>
            <a:ext cx="11514927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Copilots Enable Dynamic Answers on SERPs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1C135-5AE3-F547-621C-D326A6E65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923" y="1197881"/>
            <a:ext cx="7781703" cy="5580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80BF12-C28A-0306-1FA7-FB49E89CCCD0}"/>
              </a:ext>
            </a:extLst>
          </p:cNvPr>
          <p:cNvSpPr txBox="1"/>
          <p:nvPr/>
        </p:nvSpPr>
        <p:spPr>
          <a:xfrm>
            <a:off x="9637212" y="4405322"/>
            <a:ext cx="14923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Chat answer</a:t>
            </a:r>
          </a:p>
          <a:p>
            <a:r>
              <a:rPr 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shown inline on SERP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1391B2-FA17-D8A3-510F-28CECB26E631}"/>
              </a:ext>
            </a:extLst>
          </p:cNvPr>
          <p:cNvSpPr/>
          <p:nvPr/>
        </p:nvSpPr>
        <p:spPr>
          <a:xfrm>
            <a:off x="6897329" y="3731343"/>
            <a:ext cx="2694039" cy="2979174"/>
          </a:xfrm>
          <a:prstGeom prst="roundRect">
            <a:avLst>
              <a:gd name="adj" fmla="val 312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06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BDB06-74DF-D02E-4107-2360A819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61646"/>
            <a:ext cx="10960202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Copilots Help Tackle Complex Search Tasks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2862C523-5CFE-AE78-D37D-2A692A887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116493"/>
            <a:ext cx="1144905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D5F117-8FBE-7C76-2487-1251AF6CE4F9}"/>
              </a:ext>
            </a:extLst>
          </p:cNvPr>
          <p:cNvSpPr txBox="1"/>
          <p:nvPr/>
        </p:nvSpPr>
        <p:spPr>
          <a:xfrm>
            <a:off x="8204886" y="2012960"/>
            <a:ext cx="3519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Using search alone would require more user effort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Different perspectives on task complexity, e.g.,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4AA145F-AFAA-B169-C53E-4C9561122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344150"/>
              </p:ext>
            </p:extLst>
          </p:nvPr>
        </p:nvGraphicFramePr>
        <p:xfrm>
          <a:off x="8632960" y="3640637"/>
          <a:ext cx="2851940" cy="15376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3007">
                  <a:extLst>
                    <a:ext uri="{9D8B030D-6E8A-4147-A177-3AD203B41FA5}">
                      <a16:colId xmlns:a16="http://schemas.microsoft.com/office/drawing/2014/main" val="2306979646"/>
                    </a:ext>
                  </a:extLst>
                </a:gridCol>
                <a:gridCol w="636901">
                  <a:extLst>
                    <a:ext uri="{9D8B030D-6E8A-4147-A177-3AD203B41FA5}">
                      <a16:colId xmlns:a16="http://schemas.microsoft.com/office/drawing/2014/main" val="3329187371"/>
                    </a:ext>
                  </a:extLst>
                </a:gridCol>
                <a:gridCol w="906016">
                  <a:extLst>
                    <a:ext uri="{9D8B030D-6E8A-4147-A177-3AD203B41FA5}">
                      <a16:colId xmlns:a16="http://schemas.microsoft.com/office/drawing/2014/main" val="3763147417"/>
                    </a:ext>
                  </a:extLst>
                </a:gridCol>
                <a:gridCol w="906016">
                  <a:extLst>
                    <a:ext uri="{9D8B030D-6E8A-4147-A177-3AD203B41FA5}">
                      <a16:colId xmlns:a16="http://schemas.microsoft.com/office/drawing/2014/main" val="884733435"/>
                    </a:ext>
                  </a:extLst>
                </a:gridCol>
              </a:tblGrid>
              <a:tr h="3844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User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442500"/>
                  </a:ext>
                </a:extLst>
              </a:tr>
              <a:tr h="3844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High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348372"/>
                  </a:ext>
                </a:extLst>
              </a:tr>
              <a:tr h="384413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System</a:t>
                      </a: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Create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624147"/>
                  </a:ext>
                </a:extLst>
              </a:tr>
              <a:tr h="38441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High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Verify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Analyze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788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892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C7004-C12A-338B-AAA3-3F735A1B7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2523113"/>
          </a:xfrm>
        </p:spPr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(Some) Copilot Opportunities 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for the IR Community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000" dirty="0">
                <a:latin typeface="Segoe UI" panose="020B0502040204020203" pitchFamily="34" charset="0"/>
                <a:cs typeface="Segoe UI" panose="020B0502040204020203" pitchFamily="34" charset="0"/>
              </a:rPr>
              <a:t>A Personal Perspective</a:t>
            </a:r>
          </a:p>
        </p:txBody>
      </p:sp>
    </p:spTree>
    <p:extLst>
      <p:ext uri="{BB962C8B-B14F-4D97-AF65-F5344CB8AC3E}">
        <p14:creationId xmlns:p14="http://schemas.microsoft.com/office/powerpoint/2010/main" val="15394871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87244-CF6B-C11F-3F65-C316FD98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North Star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252D8-3E6B-6EAF-C1FE-9D2DFBB2AF99}"/>
              </a:ext>
            </a:extLst>
          </p:cNvPr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White (2016)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Interactions with Search Systems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3393AE-3B0B-4480-9371-D4D64494C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Personal search assistants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with advanced capabilities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User/task/world models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Rich sensing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Natural language interactions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Reactive and proactive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Search + Copilots is a step 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toward this vision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3089A0-A7A7-4DB6-7F2C-1FE395DD6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966" y="53567"/>
            <a:ext cx="6189707" cy="638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860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13470-92BA-DE78-6173-8C8B088C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68" y="-4898"/>
            <a:ext cx="11119981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(Some) Opportunities for the IR Community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75B547-1202-177B-49DA-90B46A5FBF23}"/>
              </a:ext>
            </a:extLst>
          </p:cNvPr>
          <p:cNvSpPr txBox="1">
            <a:spLocks/>
          </p:cNvSpPr>
          <p:nvPr/>
        </p:nvSpPr>
        <p:spPr>
          <a:xfrm>
            <a:off x="3906253" y="1825625"/>
            <a:ext cx="28514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D899D9-E33F-D8FE-4959-281D5F5B72BA}"/>
              </a:ext>
            </a:extLst>
          </p:cNvPr>
          <p:cNvSpPr txBox="1">
            <a:spLocks/>
          </p:cNvSpPr>
          <p:nvPr/>
        </p:nvSpPr>
        <p:spPr>
          <a:xfrm>
            <a:off x="3445044" y="2736015"/>
            <a:ext cx="28514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CA7D5C-6E9E-AE20-DA57-C04CDDCF3C6C}"/>
              </a:ext>
            </a:extLst>
          </p:cNvPr>
          <p:cNvSpPr txBox="1"/>
          <p:nvPr/>
        </p:nvSpPr>
        <p:spPr>
          <a:xfrm>
            <a:off x="3062478" y="1065321"/>
            <a:ext cx="60970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Traditional Search</a:t>
            </a:r>
          </a:p>
          <a:p>
            <a:pPr algn="ctr"/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</a:p>
          <a:p>
            <a:pPr algn="ctr"/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Search Copilots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D9D5F-8118-0586-4C26-D9FE2E5E0B66}"/>
              </a:ext>
            </a:extLst>
          </p:cNvPr>
          <p:cNvSpPr txBox="1"/>
          <p:nvPr/>
        </p:nvSpPr>
        <p:spPr>
          <a:xfrm>
            <a:off x="4521469" y="6239058"/>
            <a:ext cx="3550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… and likely many more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66C1921-5F66-E249-51FA-AE350D2BE7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8067801"/>
              </p:ext>
            </p:extLst>
          </p:nvPr>
        </p:nvGraphicFramePr>
        <p:xfrm>
          <a:off x="838200" y="2060531"/>
          <a:ext cx="10515600" cy="4478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4739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9606-7C2E-2AA6-9EB5-3A11637A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Model Innovation</a:t>
            </a:r>
          </a:p>
        </p:txBody>
      </p:sp>
    </p:spTree>
    <p:extLst>
      <p:ext uri="{BB962C8B-B14F-4D97-AF65-F5344CB8AC3E}">
        <p14:creationId xmlns:p14="http://schemas.microsoft.com/office/powerpoint/2010/main" val="34902750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AC6D9-EE0F-AD4B-A123-BEACD2BE2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64" y="0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Task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156B7-C37A-7A0F-B332-30DC59CC0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004" y="2056683"/>
            <a:ext cx="11869996" cy="466725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How do we infer tasks?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From textual content of search process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From user-system interactions at session/query/dialog levels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From other situational and contextual information such as location, time, device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How should we represent tasks?</a:t>
            </a:r>
            <a:endParaRPr lang="en-US" dirty="0">
              <a:highlight>
                <a:srgbClr val="FFFF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Tree extraction, Abstract representation (vectors, graph embeddings, Markov models, …)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Estimating key task characteristics, e.g.,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task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complexity → search or chat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More user/world knowledge helps copilots better support complex tasks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07BAC2-B015-B0BD-43A9-0FA750F20A55}"/>
              </a:ext>
            </a:extLst>
          </p:cNvPr>
          <p:cNvSpPr txBox="1"/>
          <p:nvPr/>
        </p:nvSpPr>
        <p:spPr>
          <a:xfrm>
            <a:off x="373626" y="1325563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Build richer task models that more fully represent tasks and task contexts</a:t>
            </a:r>
          </a:p>
        </p:txBody>
      </p:sp>
    </p:spTree>
    <p:extLst>
      <p:ext uri="{BB962C8B-B14F-4D97-AF65-F5344CB8AC3E}">
        <p14:creationId xmlns:p14="http://schemas.microsoft.com/office/powerpoint/2010/main" val="3076058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CF9246E-0A61-4893-E1E1-DFEC939CB605}"/>
              </a:ext>
            </a:extLst>
          </p:cNvPr>
          <p:cNvSpPr/>
          <p:nvPr/>
        </p:nvSpPr>
        <p:spPr>
          <a:xfrm>
            <a:off x="8648202" y="2988743"/>
            <a:ext cx="2887980" cy="1165860"/>
          </a:xfrm>
          <a:custGeom>
            <a:avLst/>
            <a:gdLst>
              <a:gd name="connsiteX0" fmla="*/ 7620 w 2887980"/>
              <a:gd name="connsiteY0" fmla="*/ 1158240 h 1165860"/>
              <a:gd name="connsiteX1" fmla="*/ 0 w 2887980"/>
              <a:gd name="connsiteY1" fmla="*/ 541020 h 1165860"/>
              <a:gd name="connsiteX2" fmla="*/ 2887980 w 2887980"/>
              <a:gd name="connsiteY2" fmla="*/ 0 h 1165860"/>
              <a:gd name="connsiteX3" fmla="*/ 2887980 w 2887980"/>
              <a:gd name="connsiteY3" fmla="*/ 1165860 h 1165860"/>
              <a:gd name="connsiteX4" fmla="*/ 7620 w 2887980"/>
              <a:gd name="connsiteY4" fmla="*/ 1158240 h 116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7980" h="1165860">
                <a:moveTo>
                  <a:pt x="7620" y="1158240"/>
                </a:moveTo>
                <a:lnTo>
                  <a:pt x="0" y="541020"/>
                </a:lnTo>
                <a:lnTo>
                  <a:pt x="2887980" y="0"/>
                </a:lnTo>
                <a:lnTo>
                  <a:pt x="2887980" y="1165860"/>
                </a:lnTo>
                <a:lnTo>
                  <a:pt x="7620" y="115824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FD52D-87EA-6B80-90D3-37BD2EC2C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87" y="13345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5352B-F5E2-479F-1536-9B15E2AA4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15" y="1825624"/>
            <a:ext cx="10515600" cy="475194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Create application-aligned feedback loops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Better understand searcher goals and tasks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Improve answer accuracy and relevance over time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Align copilots to tasks/goals/values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E.g., Conversations as feedback, Explicit feedback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Relevant research on implicit feedback in IR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Learning directly from SERP clicks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Specialized interfaces to capture user feedback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61F40-6BC1-CB52-01B7-3AD92E41D738}"/>
              </a:ext>
            </a:extLst>
          </p:cNvPr>
          <p:cNvSpPr txBox="1"/>
          <p:nvPr/>
        </p:nvSpPr>
        <p:spPr>
          <a:xfrm>
            <a:off x="346587" y="1221086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 methods to continuously align copilots to tasks/goals/values via feedback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3187FC-8AAC-325A-88B5-6E6A40E6E01B}"/>
              </a:ext>
            </a:extLst>
          </p:cNvPr>
          <p:cNvSpPr txBox="1"/>
          <p:nvPr/>
        </p:nvSpPr>
        <p:spPr>
          <a:xfrm rot="16200000">
            <a:off x="7522056" y="3887478"/>
            <a:ext cx="1874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Searcher Value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6D9DA4-8939-04B8-64A3-2DEFE8B8B90E}"/>
              </a:ext>
            </a:extLst>
          </p:cNvPr>
          <p:cNvSpPr txBox="1"/>
          <p:nvPr/>
        </p:nvSpPr>
        <p:spPr>
          <a:xfrm>
            <a:off x="9161100" y="5022179"/>
            <a:ext cx="1874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Time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363929-6DAF-B177-1EA4-807A88849C5C}"/>
              </a:ext>
            </a:extLst>
          </p:cNvPr>
          <p:cNvSpPr/>
          <p:nvPr/>
        </p:nvSpPr>
        <p:spPr>
          <a:xfrm>
            <a:off x="8649987" y="4148900"/>
            <a:ext cx="2887995" cy="845115"/>
          </a:xfrm>
          <a:prstGeom prst="rect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6E6766-7B0F-AE23-4B4A-E628710EAC60}"/>
              </a:ext>
            </a:extLst>
          </p:cNvPr>
          <p:cNvSpPr txBox="1"/>
          <p:nvPr/>
        </p:nvSpPr>
        <p:spPr>
          <a:xfrm>
            <a:off x="8682048" y="4405170"/>
            <a:ext cx="28328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Copilots out-of-the-box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EB0296-D083-641E-F150-C1E9873045A3}"/>
              </a:ext>
            </a:extLst>
          </p:cNvPr>
          <p:cNvSpPr txBox="1"/>
          <p:nvPr/>
        </p:nvSpPr>
        <p:spPr>
          <a:xfrm>
            <a:off x="8686748" y="3609207"/>
            <a:ext cx="28328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Copilots with alignment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7895E1-543B-B023-9C36-DDDCFDD1ADAB}"/>
              </a:ext>
            </a:extLst>
          </p:cNvPr>
          <p:cNvCxnSpPr>
            <a:cxnSpLocks/>
          </p:cNvCxnSpPr>
          <p:nvPr/>
        </p:nvCxnSpPr>
        <p:spPr>
          <a:xfrm flipH="1">
            <a:off x="8643833" y="4994015"/>
            <a:ext cx="28987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5A327C-9DC6-DF44-D658-2F75F643A603}"/>
              </a:ext>
            </a:extLst>
          </p:cNvPr>
          <p:cNvCxnSpPr>
            <a:cxnSpLocks/>
          </p:cNvCxnSpPr>
          <p:nvPr/>
        </p:nvCxnSpPr>
        <p:spPr>
          <a:xfrm>
            <a:off x="8651453" y="3042083"/>
            <a:ext cx="0" cy="19538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9847A9-B57F-5639-6DD6-69135332A386}"/>
              </a:ext>
            </a:extLst>
          </p:cNvPr>
          <p:cNvCxnSpPr>
            <a:cxnSpLocks/>
          </p:cNvCxnSpPr>
          <p:nvPr/>
        </p:nvCxnSpPr>
        <p:spPr>
          <a:xfrm flipH="1">
            <a:off x="8643833" y="4149263"/>
            <a:ext cx="2894149" cy="14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2D9DFC-0D74-596D-091D-08E8B973C04B}"/>
              </a:ext>
            </a:extLst>
          </p:cNvPr>
          <p:cNvCxnSpPr>
            <a:cxnSpLocks/>
            <a:stCxn id="20" idx="2"/>
            <a:endCxn id="20" idx="1"/>
          </p:cNvCxnSpPr>
          <p:nvPr/>
        </p:nvCxnSpPr>
        <p:spPr>
          <a:xfrm flipH="1">
            <a:off x="8648202" y="2988743"/>
            <a:ext cx="2887980" cy="5410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A5A661F9-F78B-ACDE-BE32-FC806A66A859}"/>
              </a:ext>
            </a:extLst>
          </p:cNvPr>
          <p:cNvSpPr txBox="1"/>
          <p:nvPr/>
        </p:nvSpPr>
        <p:spPr>
          <a:xfrm>
            <a:off x="205489" y="6334780"/>
            <a:ext cx="11986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Joachims (2002) Optimizing Search Engines Using Clickthrough Data.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SIGKDD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White et al. (2005) Study of Factors Affecting the Utility of Implicit Relevance Feedback.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SIGIR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133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5BB52-E72F-2F22-F593-45544C050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Taking Search to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34BBB-EF72-4582-4077-159B702C1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4682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Stages of task execution</a:t>
            </a:r>
          </a:p>
          <a:p>
            <a:pPr lvl="1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Pre-focus, focus formulation, post-focus [Vakkari]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Multiple levels of tasks [Byström, Savolainen]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Facets of tasks [Li, Belkin]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Tasks defined on intents:</a:t>
            </a:r>
          </a:p>
          <a:p>
            <a:pPr lvl="1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Informational, transactional, navigational [Broder]; Well-defined or ill-defined [Ingwersen]; Lookup, learn, investigate [Marchionini]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Hierarchical structure of tasks [Xie]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Characteristics of tasks, and task/searcher interaction </a:t>
            </a:r>
          </a:p>
          <a:p>
            <a:pPr lvl="1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E.g., Difficulty,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complexity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[Kim; Byström &amp; Järvelin]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1121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E8546-E8D3-814B-67BE-4B7325C2D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87" y="0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Augmentation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442C1-8AAE-4200-498D-C1254914B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06" y="2119703"/>
            <a:ext cx="11796793" cy="50323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Improve relevance in retrieval augmentation w.r.t. copilot consumption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Relevance models tuned to maximize user benefit, not for foundation models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Address copilot shortcomings (and complete tasks) via skills/plugins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Find and recommend skills per task demands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, e.g., Wolfram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Use tool-augmented models, e.g., Toolformer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  <a:p>
            <a:pPr lvl="1"/>
            <a:endParaRPr lang="en-US" baseline="30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Better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ground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copilot responses via context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E.g., Richer sensing, Context filtering, Dynamic prompts</a:t>
            </a:r>
          </a:p>
          <a:p>
            <a:pPr lvl="1"/>
            <a:endParaRPr lang="en-US" baseline="30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083980-311C-C1FB-2060-394C6BAFEC2D}"/>
              </a:ext>
            </a:extLst>
          </p:cNvPr>
          <p:cNvSpPr txBox="1"/>
          <p:nvPr/>
        </p:nvSpPr>
        <p:spPr>
          <a:xfrm>
            <a:off x="4654710" y="6334780"/>
            <a:ext cx="7537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1.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White (2018) Skill Discovery in Virtual Assistants.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CACM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lvl="1"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Schick et al. (2023) Toolformer: Language Models Can Teach Themselves to Use Tools.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59FA8C-9F07-A165-5673-453D1790CF38}"/>
              </a:ext>
            </a:extLst>
          </p:cNvPr>
          <p:cNvSpPr txBox="1"/>
          <p:nvPr/>
        </p:nvSpPr>
        <p:spPr>
          <a:xfrm>
            <a:off x="346587" y="1221086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Augment copilots with relevant external knowledge and enhanced tools/capabilities</a:t>
            </a:r>
          </a:p>
        </p:txBody>
      </p:sp>
    </p:spTree>
    <p:extLst>
      <p:ext uri="{BB962C8B-B14F-4D97-AF65-F5344CB8AC3E}">
        <p14:creationId xmlns:p14="http://schemas.microsoft.com/office/powerpoint/2010/main" val="28729864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3ED8A-AB95-2C35-31F8-4B460D98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87" y="0"/>
            <a:ext cx="10560392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Grounding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9C0E0-A219-0302-F56E-0CB96AAA4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87" y="1825624"/>
            <a:ext cx="11401586" cy="4746625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Provenance – Provide links back to relevant sources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Builds user trust in answers. Provides attribution for content creators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Links should be relevant and contain precise details not generalities</a:t>
            </a: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Faithful reasoning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Provide copilot answers that are transparent</a:t>
            </a:r>
          </a:p>
          <a:p>
            <a:pPr lvl="2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Step-by-step reasoning, explanations with chain-of-thought, etc.</a:t>
            </a:r>
          </a:p>
          <a:p>
            <a:pPr lvl="2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Important to support user learning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Integrate search with existing experiences (e.g., in other copilots)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Ground answers in more places people seek them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B157B2-D8F5-B2FA-5FEF-390369CCE01A}"/>
              </a:ext>
            </a:extLst>
          </p:cNvPr>
          <p:cNvSpPr txBox="1"/>
          <p:nvPr/>
        </p:nvSpPr>
        <p:spPr>
          <a:xfrm>
            <a:off x="346587" y="1221086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Use grounding to reduce hallucinations, build user trust, and support content creators</a:t>
            </a:r>
          </a:p>
        </p:txBody>
      </p:sp>
    </p:spTree>
    <p:extLst>
      <p:ext uri="{BB962C8B-B14F-4D97-AF65-F5344CB8AC3E}">
        <p14:creationId xmlns:p14="http://schemas.microsoft.com/office/powerpoint/2010/main" val="79588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B30CB-C1BA-FBD9-0305-B3D3773D3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32" y="0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Personal Copilots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CD073-87F7-6E02-CC32-CB777CE3F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32" y="1235999"/>
            <a:ext cx="11446575" cy="5185901"/>
          </a:xfrm>
        </p:spPr>
        <p:txBody>
          <a:bodyPr>
            <a:normAutofit fontScale="92500" lnSpcReduction="10000"/>
          </a:bodyPr>
          <a:lstStyle/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Study foundation model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capabilities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Identify task-relevant information in personal data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Model user knowledge in current task and topic</a:t>
            </a:r>
          </a:p>
          <a:p>
            <a:endParaRPr lang="en-US" sz="1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Develop core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technologies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Infinite memory – Use relevant long-term activity (in IR: re-finding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, personalization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Context compression – Fit more context into finite token limits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Privacy – Mitigations (DP/FL) are essential, as is research on machine unlearning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lvl="1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F798B2-45FC-0141-3765-C45B0A781F5C}"/>
              </a:ext>
            </a:extLst>
          </p:cNvPr>
          <p:cNvSpPr txBox="1"/>
          <p:nvPr/>
        </p:nvSpPr>
        <p:spPr>
          <a:xfrm>
            <a:off x="404893" y="1814506"/>
            <a:ext cx="11382214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58738"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Example personal prompts:</a:t>
            </a:r>
          </a:p>
          <a:p>
            <a:pPr marL="344488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Write an e-mail to my client in my personal style with a description of the quote in the attached doc.</a:t>
            </a:r>
          </a:p>
          <a:p>
            <a:pPr marL="344488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Where should I go for lunch today?</a:t>
            </a:r>
          </a:p>
          <a:p>
            <a:pPr marL="344488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Tell me what’s important for me to know about the company town hall that I missed?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775D8C-C183-56B5-037E-299CFEFB75CE}"/>
              </a:ext>
            </a:extLst>
          </p:cNvPr>
          <p:cNvSpPr txBox="1"/>
          <p:nvPr/>
        </p:nvSpPr>
        <p:spPr>
          <a:xfrm>
            <a:off x="340532" y="1089108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Develop personal copilots that understand users/tasks, using personal data, privately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64DCF-3367-745B-5C13-11BA6BDE8B83}"/>
              </a:ext>
            </a:extLst>
          </p:cNvPr>
          <p:cNvSpPr txBox="1"/>
          <p:nvPr/>
        </p:nvSpPr>
        <p:spPr>
          <a:xfrm>
            <a:off x="3883068" y="6334780"/>
            <a:ext cx="83089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1.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Tyler and Teevan (2010) Large-scale Query Log Analysis of Re-finding.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WSDM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2.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Teevan et al. (2005) Personalizing Search via Automated Analysis of Interests and Activities.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SIGIR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43568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9606-7C2E-2AA6-9EB5-3A11637A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Next-Generation Experiences</a:t>
            </a:r>
          </a:p>
        </p:txBody>
      </p:sp>
    </p:spTree>
    <p:extLst>
      <p:ext uri="{BB962C8B-B14F-4D97-AF65-F5344CB8AC3E}">
        <p14:creationId xmlns:p14="http://schemas.microsoft.com/office/powerpoint/2010/main" val="40786190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A2FF1-D8DB-667A-A471-79C71CC84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32" y="0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Unified (Search + Chat) Experiences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C292A-B79C-AA58-1D75-A7626B620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49" y="1825625"/>
            <a:ext cx="11598972" cy="4861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More seamless experiences spanning two modalities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Explanations on what each modality and style are good for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Modality recommendation given task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Simple tasks need search, Complex tasks need copilots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Conversation style recommendation given task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Fact-finding task or short reply → precision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Generating new insights/content → creativity</a:t>
            </a:r>
          </a:p>
          <a:p>
            <a:pPr lvl="2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6BD4D5-44E4-E57F-CD6C-8B5618A70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41" t="15509" r="11699" b="18269"/>
          <a:stretch/>
        </p:blipFill>
        <p:spPr>
          <a:xfrm>
            <a:off x="8526360" y="5492914"/>
            <a:ext cx="3456461" cy="1092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314C0-7D64-5A3B-B444-D22ACDD0E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171" y="4119727"/>
            <a:ext cx="2260837" cy="1136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AC31A-D285-81E0-F541-F21B87E7E2D3}"/>
              </a:ext>
            </a:extLst>
          </p:cNvPr>
          <p:cNvSpPr txBox="1"/>
          <p:nvPr/>
        </p:nvSpPr>
        <p:spPr>
          <a:xfrm>
            <a:off x="340532" y="1089108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Develop experiences bridging search and chat, offering explanations and suggestions</a:t>
            </a:r>
          </a:p>
        </p:txBody>
      </p:sp>
    </p:spTree>
    <p:extLst>
      <p:ext uri="{BB962C8B-B14F-4D97-AF65-F5344CB8AC3E}">
        <p14:creationId xmlns:p14="http://schemas.microsoft.com/office/powerpoint/2010/main" val="25856064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4BBD9-60CC-F0F0-59E7-63C63029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32" y="0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Human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1B60A-0D1C-C2BC-3E5F-36A948A63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32" y="1825625"/>
            <a:ext cx="11001158" cy="4756150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Auto-detect critical learning and sensemaking tasks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Develop copilot experiences that provide: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Detailed explanations and reasoning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Links to learning resources (e.g., videos)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Deep engagement with task content (e.g., via queries or relevant sources)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Support for specifying and attaining learning objectives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AC4DBD-2775-BDB4-B099-1D91B828F115}"/>
              </a:ext>
            </a:extLst>
          </p:cNvPr>
          <p:cNvSpPr txBox="1"/>
          <p:nvPr/>
        </p:nvSpPr>
        <p:spPr>
          <a:xfrm>
            <a:off x="340532" y="1089108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Develop copilots that can detect learning tasks and support relevant learning activities</a:t>
            </a:r>
          </a:p>
        </p:txBody>
      </p:sp>
    </p:spTree>
    <p:extLst>
      <p:ext uri="{BB962C8B-B14F-4D97-AF65-F5344CB8AC3E}">
        <p14:creationId xmlns:p14="http://schemas.microsoft.com/office/powerpoint/2010/main" val="40943566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18087-08F9-AFE5-2872-11624654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42" y="0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Human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0DCA3-CB29-06E6-B159-D1E4ED44F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642" y="1825625"/>
            <a:ext cx="11353800" cy="4767332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Experiences that provide users with more agency, e.g.,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Adjust specificity/diversity in answers → less general, less repetition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Verify citation correctness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User studies to understand implications of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Less control of some aspects (e.g., answer generation)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More control over other aspects (e.g., macrotask specification)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Control over new aspects, such as conversation style/tone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4CAE1B-052A-0C08-C353-7A2BAC73188A}"/>
              </a:ext>
            </a:extLst>
          </p:cNvPr>
          <p:cNvSpPr txBox="1"/>
          <p:nvPr/>
        </p:nvSpPr>
        <p:spPr>
          <a:xfrm>
            <a:off x="340532" y="1089108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Better understand control &amp; develop copilots with control while growing automation</a:t>
            </a:r>
          </a:p>
        </p:txBody>
      </p:sp>
    </p:spTree>
    <p:extLst>
      <p:ext uri="{BB962C8B-B14F-4D97-AF65-F5344CB8AC3E}">
        <p14:creationId xmlns:p14="http://schemas.microsoft.com/office/powerpoint/2010/main" val="2112667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5BC994-5549-2A54-ACC0-C91C5CBD7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285" y="5179765"/>
            <a:ext cx="4914715" cy="1127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EABE13-FE28-0BAD-59DF-8A796D424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32" y="1650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Completion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955D4-E0D4-0197-5C81-F0C219E1E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999" y="1710469"/>
            <a:ext cx="11659601" cy="50341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Copilot users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better complete more tasks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Plugins as actuators of digital world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Start simple (e.g., bookings), increase complexity</a:t>
            </a:r>
          </a:p>
          <a:p>
            <a:pPr lvl="1"/>
            <a:endParaRPr lang="en-US" sz="1200" dirty="0"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Copilots </a:t>
            </a:r>
            <a:r>
              <a:rPr lang="en-US" b="1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can</a:t>
            </a:r>
            <a:r>
              <a:rPr lang="en-US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 </a:t>
            </a:r>
            <a:r>
              <a:rPr lang="en-US" b="1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take initiative</a:t>
            </a:r>
            <a:r>
              <a:rPr lang="en-US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, with permission</a:t>
            </a:r>
          </a:p>
          <a:p>
            <a:pPr lvl="1"/>
            <a:r>
              <a:rPr lang="en-US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Updates (standing tasks), Proactive suggestions</a:t>
            </a:r>
          </a:p>
          <a:p>
            <a:pPr lvl="1"/>
            <a:r>
              <a:rPr lang="en-US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Help support task planning, e.g., travel, events</a:t>
            </a:r>
          </a:p>
          <a:p>
            <a:pPr lvl="1"/>
            <a:endParaRPr lang="en-US" sz="1200" dirty="0"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AI can already help complete repetitive tasks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Action Transformers </a:t>
            </a:r>
            <a:r>
              <a:rPr lang="en-US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–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Trained on digital tools 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Learning “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tasklets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” (UI scripts) from websites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  <a:p>
            <a:pPr lvl="1"/>
            <a:endParaRPr lang="en-US" dirty="0"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B5A5F-58D3-CC98-FDF7-F812305B4069}"/>
              </a:ext>
            </a:extLst>
          </p:cNvPr>
          <p:cNvSpPr txBox="1"/>
          <p:nvPr/>
        </p:nvSpPr>
        <p:spPr>
          <a:xfrm>
            <a:off x="3523593" y="6545355"/>
            <a:ext cx="86684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1.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Li and Riva (2021) Glider: A Reinforcement Learning Approach to Extract UI Scripts from Websites.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SIGIR.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20D2D0-FFBB-3051-B39F-DAF7A1A6866E}"/>
              </a:ext>
            </a:extLst>
          </p:cNvPr>
          <p:cNvSpPr/>
          <p:nvPr/>
        </p:nvSpPr>
        <p:spPr>
          <a:xfrm>
            <a:off x="8058371" y="974088"/>
            <a:ext cx="3696557" cy="37014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40F41D-83A4-32F4-6147-8E546FD48AFB}"/>
              </a:ext>
            </a:extLst>
          </p:cNvPr>
          <p:cNvSpPr/>
          <p:nvPr/>
        </p:nvSpPr>
        <p:spPr>
          <a:xfrm>
            <a:off x="8059022" y="1970936"/>
            <a:ext cx="289007" cy="8291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52051-0B85-5738-9628-65F2BAC44D48}"/>
              </a:ext>
            </a:extLst>
          </p:cNvPr>
          <p:cNvSpPr txBox="1"/>
          <p:nvPr/>
        </p:nvSpPr>
        <p:spPr>
          <a:xfrm>
            <a:off x="340532" y="1089108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Copilots help complete tasks, keep users in control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00831F-7004-6CB8-782F-7CBF58D81F19}"/>
              </a:ext>
            </a:extLst>
          </p:cNvPr>
          <p:cNvSpPr/>
          <p:nvPr/>
        </p:nvSpPr>
        <p:spPr>
          <a:xfrm>
            <a:off x="11460829" y="1922762"/>
            <a:ext cx="289007" cy="8308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E2E48D3-DCEC-037A-FAAD-21DBCF10D04A}"/>
              </a:ext>
            </a:extLst>
          </p:cNvPr>
          <p:cNvCxnSpPr>
            <a:cxnSpLocks/>
          </p:cNvCxnSpPr>
          <p:nvPr/>
        </p:nvCxnSpPr>
        <p:spPr>
          <a:xfrm flipH="1" flipV="1">
            <a:off x="11748207" y="1907402"/>
            <a:ext cx="5751" cy="86156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FA83BC8-3AEF-09DB-4928-3307C429607A}"/>
              </a:ext>
            </a:extLst>
          </p:cNvPr>
          <p:cNvCxnSpPr>
            <a:cxnSpLocks/>
          </p:cNvCxnSpPr>
          <p:nvPr/>
        </p:nvCxnSpPr>
        <p:spPr>
          <a:xfrm flipH="1" flipV="1">
            <a:off x="8053738" y="1963591"/>
            <a:ext cx="5751" cy="86156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A775B103-4B2B-63AA-E38C-9E77E2011541}"/>
              </a:ext>
            </a:extLst>
          </p:cNvPr>
          <p:cNvSpPr/>
          <p:nvPr/>
        </p:nvSpPr>
        <p:spPr>
          <a:xfrm>
            <a:off x="8052620" y="113174"/>
            <a:ext cx="3700131" cy="37001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task activity</a:t>
            </a: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E886F5A-75DD-D06F-E464-E47D1B8474D7}"/>
              </a:ext>
            </a:extLst>
          </p:cNvPr>
          <p:cNvSpPr/>
          <p:nvPr/>
        </p:nvSpPr>
        <p:spPr>
          <a:xfrm>
            <a:off x="8189612" y="948702"/>
            <a:ext cx="2714847" cy="271484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Create</a:t>
            </a: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78E4BC6-29EE-4853-C60A-951D8BCFD161}"/>
              </a:ext>
            </a:extLst>
          </p:cNvPr>
          <p:cNvSpPr/>
          <p:nvPr/>
        </p:nvSpPr>
        <p:spPr>
          <a:xfrm>
            <a:off x="8352662" y="2176618"/>
            <a:ext cx="1194373" cy="119437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Find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4A2BB1-F586-735F-9293-88C83CF85A5D}"/>
              </a:ext>
            </a:extLst>
          </p:cNvPr>
          <p:cNvSpPr/>
          <p:nvPr/>
        </p:nvSpPr>
        <p:spPr>
          <a:xfrm>
            <a:off x="8271129" y="1532769"/>
            <a:ext cx="2002465" cy="200246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Learn and</a:t>
            </a:r>
            <a:b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Investigate</a:t>
            </a: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7FDB30D-F100-56D6-10A0-B0346CE0CD1C}"/>
              </a:ext>
            </a:extLst>
          </p:cNvPr>
          <p:cNvCxnSpPr>
            <a:cxnSpLocks/>
          </p:cNvCxnSpPr>
          <p:nvPr/>
        </p:nvCxnSpPr>
        <p:spPr>
          <a:xfrm>
            <a:off x="11024631" y="1824143"/>
            <a:ext cx="609332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738ECBB-7AAC-1EF2-0287-49AA728164C1}"/>
              </a:ext>
            </a:extLst>
          </p:cNvPr>
          <p:cNvSpPr txBox="1"/>
          <p:nvPr/>
        </p:nvSpPr>
        <p:spPr>
          <a:xfrm>
            <a:off x="10759331" y="1004048"/>
            <a:ext cx="139546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Expand the task frontier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920DA70-AD00-BC79-FD26-9AE491103578}"/>
              </a:ext>
            </a:extLst>
          </p:cNvPr>
          <p:cNvCxnSpPr>
            <a:cxnSpLocks/>
          </p:cNvCxnSpPr>
          <p:nvPr/>
        </p:nvCxnSpPr>
        <p:spPr>
          <a:xfrm flipV="1">
            <a:off x="10644480" y="701933"/>
            <a:ext cx="154596" cy="529504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45F970-886B-953A-B8FE-2B0049E16F1E}"/>
              </a:ext>
            </a:extLst>
          </p:cNvPr>
          <p:cNvSpPr txBox="1"/>
          <p:nvPr/>
        </p:nvSpPr>
        <p:spPr>
          <a:xfrm>
            <a:off x="8189612" y="3869231"/>
            <a:ext cx="3446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Deepen task</a:t>
            </a:r>
            <a:br>
              <a:rPr lang="en-US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capabilities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18322F4-D5F3-16E2-9406-18BC2B9223C8}"/>
              </a:ext>
            </a:extLst>
          </p:cNvPr>
          <p:cNvCxnSpPr>
            <a:cxnSpLocks/>
          </p:cNvCxnSpPr>
          <p:nvPr/>
        </p:nvCxnSpPr>
        <p:spPr>
          <a:xfrm rot="5400000">
            <a:off x="8645182" y="3979538"/>
            <a:ext cx="609332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30FBC9F-CAD2-6A8D-7939-38BF91A88B55}"/>
              </a:ext>
            </a:extLst>
          </p:cNvPr>
          <p:cNvCxnSpPr>
            <a:cxnSpLocks/>
          </p:cNvCxnSpPr>
          <p:nvPr/>
        </p:nvCxnSpPr>
        <p:spPr>
          <a:xfrm rot="5400000">
            <a:off x="10571540" y="3966713"/>
            <a:ext cx="609332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6979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9606-7C2E-2AA6-9EB5-3A11637A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Measurement</a:t>
            </a:r>
          </a:p>
        </p:txBody>
      </p:sp>
    </p:spTree>
    <p:extLst>
      <p:ext uri="{BB962C8B-B14F-4D97-AF65-F5344CB8AC3E}">
        <p14:creationId xmlns:p14="http://schemas.microsoft.com/office/powerpoint/2010/main" val="184580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0C8D0-3578-9DB9-927D-FFDA11123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42" y="0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BCEF4-0581-D2BE-60D6-55020F029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642" y="1828800"/>
            <a:ext cx="11138526" cy="481025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Copilot metrics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Many options – feedback, engagement, PR, F1, generation quality, accuracy, etc.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Focus on task (success, effort, SAT/DSAT, etc.) not only turn-by-turn metrics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Important to consider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Repeatability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– Non-determinism can make copilots difficult to evaluate/debug</a:t>
            </a:r>
          </a:p>
          <a:p>
            <a:pPr lvl="1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Interplay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between search and copilots (switching, joint task success, etc.)</a:t>
            </a:r>
          </a:p>
          <a:p>
            <a:pPr lvl="1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Longer term effects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on user capabilities and productivity</a:t>
            </a:r>
          </a:p>
          <a:p>
            <a:pPr lvl="1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Task characteristics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– Complexity, etc.</a:t>
            </a:r>
          </a:p>
          <a:p>
            <a:pPr lvl="1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New benchmarks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– Copilots affected by external data, grounding, queries, etc.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929BF-9C32-D6FB-9D5C-377D9A66B3C6}"/>
              </a:ext>
            </a:extLst>
          </p:cNvPr>
          <p:cNvSpPr txBox="1"/>
          <p:nvPr/>
        </p:nvSpPr>
        <p:spPr>
          <a:xfrm>
            <a:off x="340532" y="1089108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Identify/develop metrics for copilot evaluation, while considering important factors</a:t>
            </a:r>
          </a:p>
        </p:txBody>
      </p:sp>
    </p:spTree>
    <p:extLst>
      <p:ext uri="{BB962C8B-B14F-4D97-AF65-F5344CB8AC3E}">
        <p14:creationId xmlns:p14="http://schemas.microsoft.com/office/powerpoint/2010/main" val="3730299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7D537-7B41-D3AA-26D0-472244E2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634" y="296142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Tasks as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DE1C5-5ED7-4722-3F91-3FF36F8A5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791" y="1825625"/>
            <a:ext cx="10515600" cy="466725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Tasks in a hierarchy – framing device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Only actions observable in search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Macrotasks/subtasks now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more observable with NL/dialog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Moves map to task applications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Left to right: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Task prediction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Up: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Task recognition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Down: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Task decomposition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Challenges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Representing tasks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Observing more task-relevant activity and content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Developing task-oriented interfaces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C14D4-13F6-C0A7-DCB7-D19D72D8B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1" t="6933" r="4247" b="4751"/>
          <a:stretch/>
        </p:blipFill>
        <p:spPr>
          <a:xfrm>
            <a:off x="5499100" y="1798835"/>
            <a:ext cx="6338110" cy="3629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B0D143-541D-CAF2-5864-1BCD4665CDE7}"/>
              </a:ext>
            </a:extLst>
          </p:cNvPr>
          <p:cNvSpPr txBox="1"/>
          <p:nvPr/>
        </p:nvSpPr>
        <p:spPr>
          <a:xfrm>
            <a:off x="3746500" y="6550223"/>
            <a:ext cx="8445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Shah, White, Thomas, Mitra, Sarkar, Belkin (2023</a:t>
            </a:r>
            <a:r>
              <a:rPr lang="en-US" sz="1400" dirty="0">
                <a:solidFill>
                  <a:srgbClr val="22222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Taking Search to Task. 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CHIIR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02E2E1-77A3-AF83-B5B6-9585C3B26B13}"/>
              </a:ext>
            </a:extLst>
          </p:cNvPr>
          <p:cNvGrpSpPr/>
          <p:nvPr/>
        </p:nvGrpSpPr>
        <p:grpSpPr>
          <a:xfrm>
            <a:off x="5612591" y="1758156"/>
            <a:ext cx="6011459" cy="4108731"/>
            <a:chOff x="5612591" y="1758156"/>
            <a:chExt cx="6011459" cy="41087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53A6F0-B0AF-5A89-02B0-B5AB81FEBC73}"/>
                </a:ext>
              </a:extLst>
            </p:cNvPr>
            <p:cNvSpPr txBox="1"/>
            <p:nvPr/>
          </p:nvSpPr>
          <p:spPr>
            <a:xfrm>
              <a:off x="7482646" y="5454947"/>
              <a:ext cx="24809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b="1" dirty="0">
                  <a:solidFill>
                    <a:srgbClr val="88BCD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Task prediction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60936A-7739-9377-35F9-D6C4FD24926D}"/>
                </a:ext>
              </a:extLst>
            </p:cNvPr>
            <p:cNvSpPr txBox="1"/>
            <p:nvPr/>
          </p:nvSpPr>
          <p:spPr>
            <a:xfrm rot="16200000">
              <a:off x="10142907" y="2813971"/>
              <a:ext cx="24809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b="1" dirty="0">
                  <a:solidFill>
                    <a:srgbClr val="88BCD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Task recognition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E53344-3583-9D9C-B38C-1E0CCB05B8E8}"/>
                </a:ext>
              </a:extLst>
            </p:cNvPr>
            <p:cNvSpPr txBox="1"/>
            <p:nvPr/>
          </p:nvSpPr>
          <p:spPr>
            <a:xfrm rot="5400000">
              <a:off x="4611620" y="2813971"/>
              <a:ext cx="24809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b="1" dirty="0">
                  <a:solidFill>
                    <a:srgbClr val="88BCD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Task decomposition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E1C4DE2-6AA1-50D6-05DF-3EA56698D829}"/>
                </a:ext>
              </a:extLst>
            </p:cNvPr>
            <p:cNvCxnSpPr>
              <a:cxnSpLocks/>
            </p:cNvCxnSpPr>
            <p:nvPr/>
          </p:nvCxnSpPr>
          <p:spPr>
            <a:xfrm>
              <a:off x="5612591" y="1821248"/>
              <a:ext cx="0" cy="2354778"/>
            </a:xfrm>
            <a:prstGeom prst="straightConnector1">
              <a:avLst/>
            </a:prstGeom>
            <a:ln w="19050">
              <a:solidFill>
                <a:srgbClr val="88BCD7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A24A50B-2F0D-978D-7AF4-380F6EAC8A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4050" y="1849644"/>
              <a:ext cx="0" cy="2297987"/>
            </a:xfrm>
            <a:prstGeom prst="straightConnector1">
              <a:avLst/>
            </a:prstGeom>
            <a:ln w="19050">
              <a:solidFill>
                <a:srgbClr val="88BCD7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0AD37BE-7472-CDE7-C0F0-E81346967363}"/>
                </a:ext>
              </a:extLst>
            </p:cNvPr>
            <p:cNvCxnSpPr>
              <a:cxnSpLocks/>
            </p:cNvCxnSpPr>
            <p:nvPr/>
          </p:nvCxnSpPr>
          <p:spPr>
            <a:xfrm>
              <a:off x="7622044" y="5866887"/>
              <a:ext cx="2202163" cy="0"/>
            </a:xfrm>
            <a:prstGeom prst="straightConnector1">
              <a:avLst/>
            </a:prstGeom>
            <a:ln w="19050">
              <a:solidFill>
                <a:srgbClr val="88BCD7"/>
              </a:solidFill>
              <a:headEnd type="none" w="med" len="med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292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5FE1B-884A-FD09-5B9A-58F70A89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32" y="0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089C8-2821-5B6C-5AAE-A9932894D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32" y="1825624"/>
            <a:ext cx="10947401" cy="463466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User understanding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Mental models of copilots, Effects of bias (functional fixedness)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Changes in search behavior (ISSs, etc.) – Search 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versus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chat, search 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chat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Understanding search interactions – Log analysis, user studies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LLMs to analyze logs, generate intent taxonomies, classify intents, etc.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Task understanding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Copilot usage in tandem with regular search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Intents and tasks are copilots being used for and most effective for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Copilot understanding – Capabilities and limitations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E.g., “Sparks of AGI” paper on GPT-4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2A6A1-45FA-0E89-2315-A0EDEE1E57AE}"/>
              </a:ext>
            </a:extLst>
          </p:cNvPr>
          <p:cNvSpPr txBox="1"/>
          <p:nvPr/>
        </p:nvSpPr>
        <p:spPr>
          <a:xfrm>
            <a:off x="340532" y="1089108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Deeply understand copilot capabilities and copilot impact on users and on their tasks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405BD7-C62B-AB5B-9F03-D389E543D315}"/>
              </a:ext>
            </a:extLst>
          </p:cNvPr>
          <p:cNvSpPr txBox="1"/>
          <p:nvPr/>
        </p:nvSpPr>
        <p:spPr>
          <a:xfrm>
            <a:off x="3814011" y="6334780"/>
            <a:ext cx="8377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Capra and Arguello (2023) How Does AI Chat Change Search Behaviors?</a:t>
            </a:r>
          </a:p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2.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Bubeck et al. (2023) Sparks of Artificial General Intelligence: Early experiments with GPT-4. </a:t>
            </a:r>
          </a:p>
        </p:txBody>
      </p:sp>
    </p:spTree>
    <p:extLst>
      <p:ext uri="{BB962C8B-B14F-4D97-AF65-F5344CB8AC3E}">
        <p14:creationId xmlns:p14="http://schemas.microsoft.com/office/powerpoint/2010/main" val="8873060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Box 135">
            <a:extLst>
              <a:ext uri="{FF2B5EF4-FFF2-40B4-BE49-F238E27FC236}">
                <a16:creationId xmlns:a16="http://schemas.microsoft.com/office/drawing/2014/main" id="{FA5E5D3A-503A-DE7C-CFD4-B8D2F8A3CB1D}"/>
              </a:ext>
            </a:extLst>
          </p:cNvPr>
          <p:cNvSpPr txBox="1"/>
          <p:nvPr/>
        </p:nvSpPr>
        <p:spPr>
          <a:xfrm>
            <a:off x="8003005" y="737543"/>
            <a:ext cx="4104400" cy="8822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Human-LLM collaboration variations </a:t>
            </a:r>
            <a:b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for relevance judgments in IR</a:t>
            </a:r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  <a:p>
            <a:pPr algn="ctr">
              <a:spcAft>
                <a:spcPts val="600"/>
              </a:spcAft>
            </a:pPr>
            <a:endParaRPr lang="en-US" sz="1400" baseline="30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Aft>
                <a:spcPts val="600"/>
              </a:spcAft>
            </a:pPr>
            <a:endParaRPr lang="en-US" sz="600" baseline="30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30C74-14D2-B402-F2BD-4932CE94D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42" y="0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1E438-FD7D-7C48-2C13-92F6A0E0A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81" y="1825624"/>
            <a:ext cx="7524754" cy="4852071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Foundation models for relevance judgments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AI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assistance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, not AI automation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Can generate explanations for judges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… and powerful searcher simulations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Better mimic human behavior and values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Expand early work on searcher simulations in IR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E23D5B-E53A-236B-023D-A1681333D23F}"/>
              </a:ext>
            </a:extLst>
          </p:cNvPr>
          <p:cNvSpPr txBox="1"/>
          <p:nvPr/>
        </p:nvSpPr>
        <p:spPr>
          <a:xfrm>
            <a:off x="340532" y="1089108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Applications of copilot components for IR evaluation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BFC47B-C416-3991-4465-E6571EFB854C}"/>
              </a:ext>
            </a:extLst>
          </p:cNvPr>
          <p:cNvSpPr txBox="1"/>
          <p:nvPr/>
        </p:nvSpPr>
        <p:spPr>
          <a:xfrm>
            <a:off x="3814011" y="6334780"/>
            <a:ext cx="8377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Faggioli et al. (2023) Perspectives on Large Language Models for Relevance Judgment.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ICTIR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2.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White et al. (2005) Evaluating Implicit Feedback Models Using Searcher Simulations.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TOIS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20C06D-03C0-DBAC-F805-138955645A72}"/>
              </a:ext>
            </a:extLst>
          </p:cNvPr>
          <p:cNvSpPr txBox="1"/>
          <p:nvPr/>
        </p:nvSpPr>
        <p:spPr>
          <a:xfrm>
            <a:off x="8019020" y="783182"/>
            <a:ext cx="4104400" cy="8822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Human-LLM collaboration variations </a:t>
            </a:r>
            <a:b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for relevance judgments in IR</a:t>
            </a:r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  <a:p>
            <a:pPr algn="ctr">
              <a:spcAft>
                <a:spcPts val="600"/>
              </a:spcAft>
            </a:pPr>
            <a:endParaRPr lang="en-US" sz="1400" baseline="30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Aft>
                <a:spcPts val="600"/>
              </a:spcAft>
            </a:pPr>
            <a:endParaRPr lang="en-US" sz="600" baseline="30000" dirty="0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D473FC7D-3606-C4A1-3B9C-FED27C359B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768771"/>
              </p:ext>
            </p:extLst>
          </p:nvPr>
        </p:nvGraphicFramePr>
        <p:xfrm>
          <a:off x="8066355" y="1361737"/>
          <a:ext cx="3996805" cy="4693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49718">
                  <a:extLst>
                    <a:ext uri="{9D8B030D-6E8A-4147-A177-3AD203B41FA5}">
                      <a16:colId xmlns:a16="http://schemas.microsoft.com/office/drawing/2014/main" val="31512144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8906992"/>
                    </a:ext>
                  </a:extLst>
                </a:gridCol>
                <a:gridCol w="2638807">
                  <a:extLst>
                    <a:ext uri="{9D8B030D-6E8A-4147-A177-3AD203B41FA5}">
                      <a16:colId xmlns:a16="http://schemas.microsoft.com/office/drawing/2014/main" val="2196914481"/>
                    </a:ext>
                  </a:extLst>
                </a:gridCol>
              </a:tblGrid>
              <a:tr h="202625"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Collaboration Integration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Task Organization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408561"/>
                  </a:ext>
                </a:extLst>
              </a:tr>
              <a:tr h="181524">
                <a:tc gridSpan="3">
                  <a:txBody>
                    <a:bodyPr/>
                    <a:lstStyle/>
                    <a:p>
                      <a:r>
                        <a:rPr lang="en-US" sz="10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Human Judgment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474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The human will do all judgments manually without any kind of support.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The human will do all judgments manually without any kind of support.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5622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Humans have full control of judging but are supported by text highlighting, document clustering, etc.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Humans have full control of judging but are supported by text highlighting, document clustering, etc.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52786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0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AI Assistance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674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The human assessor judges an LLM-generated summary of the document.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The human assessor judges an LLM-generated summary of the document.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2601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Balanced competence partitioning. Humans and LLMs focus on tasks they are good at.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Balanced competence partitioning. Humans and LLMs focus on tasks they are good at.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76381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0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Human Verification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956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Two LLMs each generate a judgment, and a human selects the better one.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0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Two LLMs each generate a judgment, and a human selects the better one.</a:t>
                      </a:r>
                      <a:endParaRPr lang="en-US" sz="1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926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 LLM produces a judgment (and an explanation) that a human can accept/reject.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0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 LLM produces a judgment (and an explanation) that a human can accept/reject.</a:t>
                      </a:r>
                      <a:endParaRPr lang="en-US" sz="1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484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LLMs are considered crowdworkers, varied by specific characteristics, and controlled by human.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LLMs are considered crowdworkers, varied by specific characteristics, and controlled by human.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80743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0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Fully Automated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5737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Fully automatic assessment.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Fully automatic assessment.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5563823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78B06115-E4EA-D11D-35D0-A6880665E73B}"/>
              </a:ext>
            </a:extLst>
          </p:cNvPr>
          <p:cNvGrpSpPr/>
          <p:nvPr/>
        </p:nvGrpSpPr>
        <p:grpSpPr>
          <a:xfrm>
            <a:off x="8347617" y="2124840"/>
            <a:ext cx="401743" cy="75702"/>
            <a:chOff x="5315697" y="8114801"/>
            <a:chExt cx="1160593" cy="21869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55CC14-5504-E720-DF3D-612A65DC3687}"/>
                </a:ext>
              </a:extLst>
            </p:cNvPr>
            <p:cNvCxnSpPr>
              <a:cxnSpLocks/>
            </p:cNvCxnSpPr>
            <p:nvPr/>
          </p:nvCxnSpPr>
          <p:spPr>
            <a:xfrm>
              <a:off x="5436557" y="8114801"/>
              <a:ext cx="10397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55BFB937-FA98-A001-CC02-ADCFD7ABD7B7}"/>
                </a:ext>
              </a:extLst>
            </p:cNvPr>
            <p:cNvSpPr/>
            <p:nvPr/>
          </p:nvSpPr>
          <p:spPr>
            <a:xfrm>
              <a:off x="5315697" y="8132302"/>
              <a:ext cx="233385" cy="2011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2E1B9D2-B4B8-B136-491F-07719C6708F9}"/>
              </a:ext>
            </a:extLst>
          </p:cNvPr>
          <p:cNvGrpSpPr/>
          <p:nvPr/>
        </p:nvGrpSpPr>
        <p:grpSpPr>
          <a:xfrm>
            <a:off x="8161025" y="2009278"/>
            <a:ext cx="145376" cy="231124"/>
            <a:chOff x="3822405" y="-2379821"/>
            <a:chExt cx="145376" cy="23112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B5D092-90F8-41C3-D3F6-AA190F3EEA41}"/>
                </a:ext>
              </a:extLst>
            </p:cNvPr>
            <p:cNvSpPr/>
            <p:nvPr/>
          </p:nvSpPr>
          <p:spPr>
            <a:xfrm>
              <a:off x="3871309" y="-2379821"/>
              <a:ext cx="49530" cy="495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A811F1-CC3F-529B-66E0-6CC27B91FC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6688" y="-2329815"/>
              <a:ext cx="0" cy="1073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681F4F1-AB11-635C-D6B8-1884C1D995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1926" y="-2225392"/>
              <a:ext cx="59044" cy="766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F94038A-62D8-3B45-76F5-236AC3824D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2883" y="-2215976"/>
              <a:ext cx="59042" cy="672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CB35D2F-6EC5-D3B2-5FB7-C22B094826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2405" y="-2329815"/>
              <a:ext cx="70474" cy="44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64FD37D-4FEE-EB0E-E502-1A5B0B8DFE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7307" y="-2329815"/>
              <a:ext cx="70474" cy="44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5B729D69-AE16-A212-AEDA-411914BA0F48}"/>
              </a:ext>
            </a:extLst>
          </p:cNvPr>
          <p:cNvSpPr/>
          <p:nvPr/>
        </p:nvSpPr>
        <p:spPr>
          <a:xfrm>
            <a:off x="8820159" y="2040375"/>
            <a:ext cx="185738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AI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AA5E72E-EFE4-B3F0-D51A-3012F0964A53}"/>
              </a:ext>
            </a:extLst>
          </p:cNvPr>
          <p:cNvGrpSpPr/>
          <p:nvPr/>
        </p:nvGrpSpPr>
        <p:grpSpPr>
          <a:xfrm>
            <a:off x="8399931" y="2528363"/>
            <a:ext cx="359907" cy="75702"/>
            <a:chOff x="5436557" y="8114801"/>
            <a:chExt cx="1039733" cy="218695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D27A82A-2B74-8167-398D-CCE1FD88FC4D}"/>
                </a:ext>
              </a:extLst>
            </p:cNvPr>
            <p:cNvCxnSpPr>
              <a:cxnSpLocks/>
            </p:cNvCxnSpPr>
            <p:nvPr/>
          </p:nvCxnSpPr>
          <p:spPr>
            <a:xfrm>
              <a:off x="5436557" y="8114801"/>
              <a:ext cx="10397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623B8784-3FE8-0BBE-A8AF-C0F6245CD135}"/>
                </a:ext>
              </a:extLst>
            </p:cNvPr>
            <p:cNvSpPr/>
            <p:nvPr/>
          </p:nvSpPr>
          <p:spPr>
            <a:xfrm>
              <a:off x="5498812" y="8132302"/>
              <a:ext cx="233385" cy="2011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BAD07AA-4F36-7F7C-E45B-BC26A4B1A3F0}"/>
              </a:ext>
            </a:extLst>
          </p:cNvPr>
          <p:cNvGrpSpPr/>
          <p:nvPr/>
        </p:nvGrpSpPr>
        <p:grpSpPr>
          <a:xfrm>
            <a:off x="8171503" y="2412801"/>
            <a:ext cx="145376" cy="231124"/>
            <a:chOff x="3822405" y="-2379821"/>
            <a:chExt cx="145376" cy="231124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6612942-9371-6193-649D-81A5D5947F75}"/>
                </a:ext>
              </a:extLst>
            </p:cNvPr>
            <p:cNvSpPr/>
            <p:nvPr/>
          </p:nvSpPr>
          <p:spPr>
            <a:xfrm>
              <a:off x="3871309" y="-2379821"/>
              <a:ext cx="49530" cy="495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CDFC565-8FFD-A251-D423-C83A1494C5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6688" y="-2329815"/>
              <a:ext cx="0" cy="1073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4903241-3733-B3E8-EF1B-3D60A8129D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1926" y="-2225392"/>
              <a:ext cx="59044" cy="766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19DD59F-FD07-0BAA-25AE-FEBA6734F9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2883" y="-2215976"/>
              <a:ext cx="59042" cy="672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F256422-B324-F93C-01B3-50A5A6C40B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2405" y="-2329815"/>
              <a:ext cx="70474" cy="44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42D0B7B-A6FA-89BF-371E-D200DC4230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7307" y="-2329815"/>
              <a:ext cx="70474" cy="44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ED4A7342-53FA-0C41-B998-DA152DFDEC50}"/>
              </a:ext>
            </a:extLst>
          </p:cNvPr>
          <p:cNvSpPr/>
          <p:nvPr/>
        </p:nvSpPr>
        <p:spPr>
          <a:xfrm>
            <a:off x="8830637" y="2443898"/>
            <a:ext cx="185738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AI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A96A29D-32B8-1AFD-D614-24B797EC8FF7}"/>
              </a:ext>
            </a:extLst>
          </p:cNvPr>
          <p:cNvGrpSpPr/>
          <p:nvPr/>
        </p:nvGrpSpPr>
        <p:grpSpPr>
          <a:xfrm>
            <a:off x="8409225" y="3331983"/>
            <a:ext cx="359907" cy="75702"/>
            <a:chOff x="5436557" y="8114801"/>
            <a:chExt cx="1039733" cy="21869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E150763-8888-1D49-C9F1-B8F0CB543341}"/>
                </a:ext>
              </a:extLst>
            </p:cNvPr>
            <p:cNvCxnSpPr>
              <a:cxnSpLocks/>
            </p:cNvCxnSpPr>
            <p:nvPr/>
          </p:nvCxnSpPr>
          <p:spPr>
            <a:xfrm>
              <a:off x="5436557" y="8114801"/>
              <a:ext cx="10397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53A69CF8-DE8A-B422-81C9-B1F575A09ACA}"/>
                </a:ext>
              </a:extLst>
            </p:cNvPr>
            <p:cNvSpPr/>
            <p:nvPr/>
          </p:nvSpPr>
          <p:spPr>
            <a:xfrm>
              <a:off x="5657956" y="8132302"/>
              <a:ext cx="233385" cy="2011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2700015-B2C9-267E-7FB6-1703013A5AA9}"/>
              </a:ext>
            </a:extLst>
          </p:cNvPr>
          <p:cNvGrpSpPr/>
          <p:nvPr/>
        </p:nvGrpSpPr>
        <p:grpSpPr>
          <a:xfrm>
            <a:off x="8180797" y="3216421"/>
            <a:ext cx="145376" cy="231124"/>
            <a:chOff x="3822405" y="-2379821"/>
            <a:chExt cx="145376" cy="231124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6D302FB-840B-137E-69A4-CA7D41D65914}"/>
                </a:ext>
              </a:extLst>
            </p:cNvPr>
            <p:cNvSpPr/>
            <p:nvPr/>
          </p:nvSpPr>
          <p:spPr>
            <a:xfrm>
              <a:off x="3871309" y="-2379821"/>
              <a:ext cx="49530" cy="495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5C90370-5977-6834-6CEE-546B7F84F0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6688" y="-2329815"/>
              <a:ext cx="0" cy="1073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D8401C4-18B8-590F-7D31-B8495588C8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1926" y="-2225392"/>
              <a:ext cx="59044" cy="766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B61EEBD-92D8-863A-F373-BBB8AF0A79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2883" y="-2215976"/>
              <a:ext cx="59042" cy="672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17586D9-8F39-5BFE-A12E-356EC37B4C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2405" y="-2329815"/>
              <a:ext cx="70474" cy="44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2397F19-0A6B-0AD0-CDF9-BED161C7A8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7307" y="-2329815"/>
              <a:ext cx="70474" cy="44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338EDB41-A67C-D024-0DC6-338C8BC1BF90}"/>
              </a:ext>
            </a:extLst>
          </p:cNvPr>
          <p:cNvSpPr/>
          <p:nvPr/>
        </p:nvSpPr>
        <p:spPr>
          <a:xfrm>
            <a:off x="8839931" y="3247518"/>
            <a:ext cx="185738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AI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666C744-9235-B426-0EC3-810B53125187}"/>
              </a:ext>
            </a:extLst>
          </p:cNvPr>
          <p:cNvGrpSpPr/>
          <p:nvPr/>
        </p:nvGrpSpPr>
        <p:grpSpPr>
          <a:xfrm>
            <a:off x="8405700" y="3710744"/>
            <a:ext cx="359907" cy="75702"/>
            <a:chOff x="5436557" y="8114801"/>
            <a:chExt cx="1039733" cy="218695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698EE43-695C-1E55-5CBA-F99335CCA9AA}"/>
                </a:ext>
              </a:extLst>
            </p:cNvPr>
            <p:cNvCxnSpPr>
              <a:cxnSpLocks/>
            </p:cNvCxnSpPr>
            <p:nvPr/>
          </p:nvCxnSpPr>
          <p:spPr>
            <a:xfrm>
              <a:off x="5436557" y="8114801"/>
              <a:ext cx="10397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09459EF6-5370-D3FB-C5B1-25FE519C38AA}"/>
                </a:ext>
              </a:extLst>
            </p:cNvPr>
            <p:cNvSpPr/>
            <p:nvPr/>
          </p:nvSpPr>
          <p:spPr>
            <a:xfrm>
              <a:off x="5839728" y="8132302"/>
              <a:ext cx="233385" cy="2011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9EA6E09-8C90-93A8-A3B2-2584C1FC9421}"/>
              </a:ext>
            </a:extLst>
          </p:cNvPr>
          <p:cNvGrpSpPr/>
          <p:nvPr/>
        </p:nvGrpSpPr>
        <p:grpSpPr>
          <a:xfrm>
            <a:off x="8177272" y="3595182"/>
            <a:ext cx="145376" cy="231124"/>
            <a:chOff x="3822405" y="-2379821"/>
            <a:chExt cx="145376" cy="231124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BBE03D2-72E9-E0B9-6FAE-8B952997C89F}"/>
                </a:ext>
              </a:extLst>
            </p:cNvPr>
            <p:cNvSpPr/>
            <p:nvPr/>
          </p:nvSpPr>
          <p:spPr>
            <a:xfrm>
              <a:off x="3871309" y="-2379821"/>
              <a:ext cx="49530" cy="495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E955689-0B0D-F0E4-F598-B339A66219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6688" y="-2329815"/>
              <a:ext cx="0" cy="1073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1EB1956-D5DC-0DDE-A9F4-15F14A6A57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1926" y="-2225392"/>
              <a:ext cx="59044" cy="766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002BF94-B031-75F1-5378-3EF04EA609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2883" y="-2215976"/>
              <a:ext cx="59042" cy="672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98027BD-55F3-2B90-4598-7754A194EF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2405" y="-2329815"/>
              <a:ext cx="70474" cy="44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6EA4E78-82FA-F782-93E3-069D64084E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7307" y="-2329815"/>
              <a:ext cx="70474" cy="44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Oval 75">
            <a:extLst>
              <a:ext uri="{FF2B5EF4-FFF2-40B4-BE49-F238E27FC236}">
                <a16:creationId xmlns:a16="http://schemas.microsoft.com/office/drawing/2014/main" id="{513DF8D1-1CF8-9226-162B-06AB0E54C13A}"/>
              </a:ext>
            </a:extLst>
          </p:cNvPr>
          <p:cNvSpPr/>
          <p:nvPr/>
        </p:nvSpPr>
        <p:spPr>
          <a:xfrm>
            <a:off x="8836406" y="3626279"/>
            <a:ext cx="185738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AI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835F52-2C45-A7E7-0C80-ECA7841B5BA2}"/>
              </a:ext>
            </a:extLst>
          </p:cNvPr>
          <p:cNvGrpSpPr/>
          <p:nvPr/>
        </p:nvGrpSpPr>
        <p:grpSpPr>
          <a:xfrm>
            <a:off x="8410409" y="4350011"/>
            <a:ext cx="359907" cy="75702"/>
            <a:chOff x="5436557" y="8114801"/>
            <a:chExt cx="1039733" cy="218695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C05444D-44D5-DD36-C086-46375090DAAE}"/>
                </a:ext>
              </a:extLst>
            </p:cNvPr>
            <p:cNvCxnSpPr>
              <a:cxnSpLocks/>
            </p:cNvCxnSpPr>
            <p:nvPr/>
          </p:nvCxnSpPr>
          <p:spPr>
            <a:xfrm>
              <a:off x="5436557" y="8114801"/>
              <a:ext cx="10397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6F0B670E-0856-E1A0-D552-AA4CAF89175E}"/>
                </a:ext>
              </a:extLst>
            </p:cNvPr>
            <p:cNvSpPr/>
            <p:nvPr/>
          </p:nvSpPr>
          <p:spPr>
            <a:xfrm>
              <a:off x="5978534" y="8132302"/>
              <a:ext cx="233385" cy="2011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A6D70A4-1F0E-B82C-6F8E-89F576835EFB}"/>
              </a:ext>
            </a:extLst>
          </p:cNvPr>
          <p:cNvGrpSpPr/>
          <p:nvPr/>
        </p:nvGrpSpPr>
        <p:grpSpPr>
          <a:xfrm>
            <a:off x="8181981" y="4234449"/>
            <a:ext cx="145376" cy="231124"/>
            <a:chOff x="3822405" y="-2379821"/>
            <a:chExt cx="145376" cy="231124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36284B1-2C56-41CE-D57D-A8FBCA891E20}"/>
                </a:ext>
              </a:extLst>
            </p:cNvPr>
            <p:cNvSpPr/>
            <p:nvPr/>
          </p:nvSpPr>
          <p:spPr>
            <a:xfrm>
              <a:off x="3871309" y="-2379821"/>
              <a:ext cx="49530" cy="495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648C6FB-1250-F99F-B2C0-277C76BC8E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6688" y="-2329815"/>
              <a:ext cx="0" cy="1073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73ACF39-EB27-1706-B0E7-E7111B254B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1926" y="-2225392"/>
              <a:ext cx="59044" cy="766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3ED2973-D1AD-143B-1554-7CB286EAE5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2883" y="-2215976"/>
              <a:ext cx="59042" cy="672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A0FEE46-896C-430F-4567-3B2FD2F188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2405" y="-2329815"/>
              <a:ext cx="70474" cy="44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DEBB3BC-0D7B-5757-C0C7-50222C6784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7307" y="-2329815"/>
              <a:ext cx="70474" cy="44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Oval 86">
            <a:extLst>
              <a:ext uri="{FF2B5EF4-FFF2-40B4-BE49-F238E27FC236}">
                <a16:creationId xmlns:a16="http://schemas.microsoft.com/office/drawing/2014/main" id="{AB90DB6A-8C40-41A2-441C-F95F2CE6D976}"/>
              </a:ext>
            </a:extLst>
          </p:cNvPr>
          <p:cNvSpPr/>
          <p:nvPr/>
        </p:nvSpPr>
        <p:spPr>
          <a:xfrm>
            <a:off x="8841115" y="4265546"/>
            <a:ext cx="185738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AI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67EFD97C-C1D3-7D9B-7B21-1246FB8B723C}"/>
              </a:ext>
            </a:extLst>
          </p:cNvPr>
          <p:cNvSpPr/>
          <p:nvPr/>
        </p:nvSpPr>
        <p:spPr>
          <a:xfrm>
            <a:off x="9053632" y="4265546"/>
            <a:ext cx="185738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AI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AD5F1B6-FD20-886C-6FE1-91275F21E96B}"/>
              </a:ext>
            </a:extLst>
          </p:cNvPr>
          <p:cNvGrpSpPr/>
          <p:nvPr/>
        </p:nvGrpSpPr>
        <p:grpSpPr>
          <a:xfrm>
            <a:off x="8415002" y="4763362"/>
            <a:ext cx="359907" cy="75702"/>
            <a:chOff x="5436557" y="8114801"/>
            <a:chExt cx="1039733" cy="218695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1902333-E48A-9C86-5AEA-ECB33B0D5134}"/>
                </a:ext>
              </a:extLst>
            </p:cNvPr>
            <p:cNvCxnSpPr>
              <a:cxnSpLocks/>
            </p:cNvCxnSpPr>
            <p:nvPr/>
          </p:nvCxnSpPr>
          <p:spPr>
            <a:xfrm>
              <a:off x="5436557" y="8114801"/>
              <a:ext cx="10397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3BB2569D-4970-96D2-9446-8D5BF42BD4F5}"/>
                </a:ext>
              </a:extLst>
            </p:cNvPr>
            <p:cNvSpPr/>
            <p:nvPr/>
          </p:nvSpPr>
          <p:spPr>
            <a:xfrm>
              <a:off x="6083889" y="8132302"/>
              <a:ext cx="233385" cy="2011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A538377-DC48-769E-6534-B5FC7069BAEF}"/>
              </a:ext>
            </a:extLst>
          </p:cNvPr>
          <p:cNvGrpSpPr/>
          <p:nvPr/>
        </p:nvGrpSpPr>
        <p:grpSpPr>
          <a:xfrm>
            <a:off x="8186574" y="4647800"/>
            <a:ext cx="145376" cy="231124"/>
            <a:chOff x="3822405" y="-2379821"/>
            <a:chExt cx="145376" cy="231124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B9EAFBE9-2FB7-21AD-3B5D-D6CDFC6751CB}"/>
                </a:ext>
              </a:extLst>
            </p:cNvPr>
            <p:cNvSpPr/>
            <p:nvPr/>
          </p:nvSpPr>
          <p:spPr>
            <a:xfrm>
              <a:off x="3871309" y="-2379821"/>
              <a:ext cx="49530" cy="495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73E7A22-6106-3B29-D5D0-1E55385C00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6688" y="-2329815"/>
              <a:ext cx="0" cy="1073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482AE83-A678-B16C-67EE-0DEA9181F8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1926" y="-2225392"/>
              <a:ext cx="59044" cy="766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F2A025B-27D1-F75B-D673-5A37B32BE6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2883" y="-2215976"/>
              <a:ext cx="59042" cy="672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82856C7-7A75-2BF1-3302-4492F36039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2405" y="-2329815"/>
              <a:ext cx="70474" cy="44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8FB2BD1-13E5-53EB-A261-D394ECB2BD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7307" y="-2329815"/>
              <a:ext cx="70474" cy="44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Oval 98">
            <a:extLst>
              <a:ext uri="{FF2B5EF4-FFF2-40B4-BE49-F238E27FC236}">
                <a16:creationId xmlns:a16="http://schemas.microsoft.com/office/drawing/2014/main" id="{0B28DD4F-7B80-2A1A-8638-57A78258F342}"/>
              </a:ext>
            </a:extLst>
          </p:cNvPr>
          <p:cNvSpPr/>
          <p:nvPr/>
        </p:nvSpPr>
        <p:spPr>
          <a:xfrm>
            <a:off x="8845708" y="4678897"/>
            <a:ext cx="185738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AI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DD9E1B4-A413-5287-BC4C-BE0EFEC4C807}"/>
              </a:ext>
            </a:extLst>
          </p:cNvPr>
          <p:cNvGrpSpPr/>
          <p:nvPr/>
        </p:nvGrpSpPr>
        <p:grpSpPr>
          <a:xfrm>
            <a:off x="8415471" y="5130624"/>
            <a:ext cx="359907" cy="75702"/>
            <a:chOff x="5436557" y="8114801"/>
            <a:chExt cx="1039733" cy="218695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98E8D36-48D8-8496-CCA3-2E23B53F081B}"/>
                </a:ext>
              </a:extLst>
            </p:cNvPr>
            <p:cNvCxnSpPr>
              <a:cxnSpLocks/>
            </p:cNvCxnSpPr>
            <p:nvPr/>
          </p:nvCxnSpPr>
          <p:spPr>
            <a:xfrm>
              <a:off x="5436557" y="8114801"/>
              <a:ext cx="10397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Isosceles Triangle 112">
              <a:extLst>
                <a:ext uri="{FF2B5EF4-FFF2-40B4-BE49-F238E27FC236}">
                  <a16:creationId xmlns:a16="http://schemas.microsoft.com/office/drawing/2014/main" id="{F5E6D973-D7A9-CB67-F20F-F229971C817C}"/>
                </a:ext>
              </a:extLst>
            </p:cNvPr>
            <p:cNvSpPr/>
            <p:nvPr/>
          </p:nvSpPr>
          <p:spPr>
            <a:xfrm>
              <a:off x="6083889" y="8132302"/>
              <a:ext cx="233385" cy="2011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3458295-26FE-DFCA-09AC-9050ED619074}"/>
              </a:ext>
            </a:extLst>
          </p:cNvPr>
          <p:cNvGrpSpPr/>
          <p:nvPr/>
        </p:nvGrpSpPr>
        <p:grpSpPr>
          <a:xfrm>
            <a:off x="8187043" y="5015062"/>
            <a:ext cx="145376" cy="231124"/>
            <a:chOff x="3822405" y="-2379821"/>
            <a:chExt cx="145376" cy="231124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47DFAA4-931E-18B4-B462-2851D4B7D5E4}"/>
                </a:ext>
              </a:extLst>
            </p:cNvPr>
            <p:cNvSpPr/>
            <p:nvPr/>
          </p:nvSpPr>
          <p:spPr>
            <a:xfrm>
              <a:off x="3871309" y="-2379821"/>
              <a:ext cx="49530" cy="495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5A9BF07-0BE1-1908-A572-4218CB7F40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6688" y="-2329815"/>
              <a:ext cx="0" cy="1073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6F526BB-8B56-65A1-113E-559136AA00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1926" y="-2225392"/>
              <a:ext cx="59044" cy="766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0221FC2C-9B3B-3BB4-7518-24B5796778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2883" y="-2215976"/>
              <a:ext cx="59042" cy="672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6915BA7-F5C2-D1D5-3E65-FD1C5F5579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2405" y="-2329815"/>
              <a:ext cx="70474" cy="44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ACADDCDA-B05A-CA02-1142-B6BDD4D46A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7307" y="-2329815"/>
              <a:ext cx="70474" cy="44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Oval 120">
            <a:extLst>
              <a:ext uri="{FF2B5EF4-FFF2-40B4-BE49-F238E27FC236}">
                <a16:creationId xmlns:a16="http://schemas.microsoft.com/office/drawing/2014/main" id="{9311C768-670E-E996-5364-DE989B6DEF7D}"/>
              </a:ext>
            </a:extLst>
          </p:cNvPr>
          <p:cNvSpPr/>
          <p:nvPr/>
        </p:nvSpPr>
        <p:spPr>
          <a:xfrm>
            <a:off x="8846177" y="5046159"/>
            <a:ext cx="185738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AI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9BEFF064-ABE8-43DF-AB69-E210EA75F157}"/>
              </a:ext>
            </a:extLst>
          </p:cNvPr>
          <p:cNvSpPr txBox="1"/>
          <p:nvPr/>
        </p:nvSpPr>
        <p:spPr>
          <a:xfrm>
            <a:off x="8970629" y="4992124"/>
            <a:ext cx="5923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∙n</a:t>
            </a:r>
            <a:endParaRPr lang="en-US" sz="1200" i="1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82364A1-ED6F-1BFA-02AB-4B8FD019E7E8}"/>
              </a:ext>
            </a:extLst>
          </p:cNvPr>
          <p:cNvGrpSpPr/>
          <p:nvPr/>
        </p:nvGrpSpPr>
        <p:grpSpPr>
          <a:xfrm>
            <a:off x="8425950" y="5904228"/>
            <a:ext cx="396166" cy="75702"/>
            <a:chOff x="5436557" y="8114801"/>
            <a:chExt cx="1144481" cy="218695"/>
          </a:xfrm>
        </p:grpSpPr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C46710F-BE5C-EACD-D8F7-7193359897AD}"/>
                </a:ext>
              </a:extLst>
            </p:cNvPr>
            <p:cNvCxnSpPr>
              <a:cxnSpLocks/>
            </p:cNvCxnSpPr>
            <p:nvPr/>
          </p:nvCxnSpPr>
          <p:spPr>
            <a:xfrm>
              <a:off x="5436557" y="8114801"/>
              <a:ext cx="10397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Isosceles Triangle 125">
              <a:extLst>
                <a:ext uri="{FF2B5EF4-FFF2-40B4-BE49-F238E27FC236}">
                  <a16:creationId xmlns:a16="http://schemas.microsoft.com/office/drawing/2014/main" id="{1A557450-E8EF-2BAB-BA38-7C7C3233EB0B}"/>
                </a:ext>
              </a:extLst>
            </p:cNvPr>
            <p:cNvSpPr/>
            <p:nvPr/>
          </p:nvSpPr>
          <p:spPr>
            <a:xfrm>
              <a:off x="6347653" y="8132302"/>
              <a:ext cx="233385" cy="2011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D119720-43BF-1775-8C00-07171CB2DD16}"/>
              </a:ext>
            </a:extLst>
          </p:cNvPr>
          <p:cNvGrpSpPr/>
          <p:nvPr/>
        </p:nvGrpSpPr>
        <p:grpSpPr>
          <a:xfrm>
            <a:off x="8197521" y="5788666"/>
            <a:ext cx="145376" cy="231124"/>
            <a:chOff x="3822405" y="-2379821"/>
            <a:chExt cx="145376" cy="231124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86B0A86-0C0B-7457-D939-D8E4CED72CF5}"/>
                </a:ext>
              </a:extLst>
            </p:cNvPr>
            <p:cNvSpPr/>
            <p:nvPr/>
          </p:nvSpPr>
          <p:spPr>
            <a:xfrm>
              <a:off x="3871309" y="-2379821"/>
              <a:ext cx="49530" cy="495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635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B973CD-FF42-5785-F180-A8C8833C31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6688" y="-2329815"/>
              <a:ext cx="0" cy="1073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B25786F-6CF5-A534-0211-9E1596E2D7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1926" y="-2225392"/>
              <a:ext cx="59044" cy="766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0495028-9FB1-4B80-DA85-AB8696F3B4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2883" y="-2215976"/>
              <a:ext cx="59042" cy="672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8BC6F3D2-5BD8-61E0-9AE5-F9150CE3D3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2405" y="-2329815"/>
              <a:ext cx="70474" cy="44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A865215-721C-C53D-2319-70DD2E7EC7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7307" y="-2329815"/>
              <a:ext cx="70474" cy="44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Oval 133">
            <a:extLst>
              <a:ext uri="{FF2B5EF4-FFF2-40B4-BE49-F238E27FC236}">
                <a16:creationId xmlns:a16="http://schemas.microsoft.com/office/drawing/2014/main" id="{A1D7278E-CA0E-AA0F-D86A-EFE8694D768D}"/>
              </a:ext>
            </a:extLst>
          </p:cNvPr>
          <p:cNvSpPr/>
          <p:nvPr/>
        </p:nvSpPr>
        <p:spPr>
          <a:xfrm>
            <a:off x="8856655" y="5819763"/>
            <a:ext cx="185738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AI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C275EBF-4814-9891-28B4-13C6F17304FB}"/>
              </a:ext>
            </a:extLst>
          </p:cNvPr>
          <p:cNvSpPr/>
          <p:nvPr/>
        </p:nvSpPr>
        <p:spPr>
          <a:xfrm>
            <a:off x="8066355" y="2936507"/>
            <a:ext cx="3996805" cy="104991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4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9606-7C2E-2AA6-9EB5-3A11637A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Broader Implications</a:t>
            </a:r>
          </a:p>
        </p:txBody>
      </p:sp>
    </p:spTree>
    <p:extLst>
      <p:ext uri="{BB962C8B-B14F-4D97-AF65-F5344CB8AC3E}">
        <p14:creationId xmlns:p14="http://schemas.microsoft.com/office/powerpoint/2010/main" val="34850829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62329-54AE-DA79-9145-49C5D7A79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0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Responsibility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8B065-8DC6-C690-3473-93BA86C72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67" y="1825624"/>
            <a:ext cx="11737675" cy="4835525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Understand and improve answer accuracy (better grounding)</a:t>
            </a: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Understand biases in foundation models, prompts, data for grounding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Understand how well copilots work in different contexts/tasks/people</a:t>
            </a: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Red-teaming, user testing, and feedback loops to learn emerging risks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Build on work on Responsible AI and IR, FACTS-IR, etc.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EA2AE-C92E-E368-42CE-1D0B3AF72C34}"/>
              </a:ext>
            </a:extLst>
          </p:cNvPr>
          <p:cNvSpPr txBox="1"/>
          <p:nvPr/>
        </p:nvSpPr>
        <p:spPr>
          <a:xfrm>
            <a:off x="340532" y="1089108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Understand factors affecting reliability, safety, fairness, and inclusion in copilot usage</a:t>
            </a:r>
          </a:p>
        </p:txBody>
      </p:sp>
    </p:spTree>
    <p:extLst>
      <p:ext uri="{BB962C8B-B14F-4D97-AF65-F5344CB8AC3E}">
        <p14:creationId xmlns:p14="http://schemas.microsoft.com/office/powerpoint/2010/main" val="29510317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859B6-B32D-5A62-1C1F-A688B3AE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42" y="12626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6D2C9-B72F-8371-C60B-70EC76AD8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488" y="1825624"/>
            <a:ext cx="10515600" cy="503237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Explore new business models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Copilots enable opportunities beyond information finding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E.g., Expanding task frontier creates new business opportunity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Explore new forms of advertising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E.g., Inline with dialog/answers, relevant to conversation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Study impact for content creators and SEO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Content attribution vital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Paradox of reuse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– lower visits, less content, worse models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Consider cost-benefit tradeoffs</a:t>
            </a:r>
          </a:p>
          <a:p>
            <a:pPr lvl="1"/>
            <a:r>
              <a:rPr lang="en-US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Large model inference expensive, unnecessary for many apps</a:t>
            </a:r>
          </a:p>
          <a:p>
            <a:pPr lvl="1"/>
            <a:r>
              <a:rPr lang="en-US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Cost will reduce with optimization</a:t>
            </a:r>
          </a:p>
          <a:p>
            <a:pPr lvl="2"/>
            <a:r>
              <a:rPr lang="en-US" b="1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Model specialization </a:t>
            </a:r>
            <a:r>
              <a:rPr lang="en-US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and </a:t>
            </a:r>
            <a:r>
              <a:rPr lang="en-US" b="1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Adaptive computation </a:t>
            </a:r>
            <a:r>
              <a:rPr lang="en-US" dirty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can help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BC028-B008-21C2-B6EF-244369C813D5}"/>
              </a:ext>
            </a:extLst>
          </p:cNvPr>
          <p:cNvSpPr txBox="1"/>
          <p:nvPr/>
        </p:nvSpPr>
        <p:spPr>
          <a:xfrm>
            <a:off x="340532" y="1089108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Understand and expand the economic impact of copilots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90E43FD-9D6E-C19F-B2F5-73C26F3EB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32420" y="566306"/>
            <a:ext cx="3455894" cy="5725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CCC4C2-6EBF-71EC-D426-485FDB811B94}"/>
              </a:ext>
            </a:extLst>
          </p:cNvPr>
          <p:cNvSpPr txBox="1"/>
          <p:nvPr/>
        </p:nvSpPr>
        <p:spPr>
          <a:xfrm>
            <a:off x="6096000" y="655429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1.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Vincent (2022) The Paradox of Reuse, Language Models Edition.</a:t>
            </a:r>
          </a:p>
        </p:txBody>
      </p:sp>
    </p:spTree>
    <p:extLst>
      <p:ext uri="{BB962C8B-B14F-4D97-AF65-F5344CB8AC3E}">
        <p14:creationId xmlns:p14="http://schemas.microsoft.com/office/powerpoint/2010/main" val="13416102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828F5C-9064-EAF9-A0D6-6F6016A5893A}"/>
              </a:ext>
            </a:extLst>
          </p:cNvPr>
          <p:cNvSpPr txBox="1"/>
          <p:nvPr/>
        </p:nvSpPr>
        <p:spPr>
          <a:xfrm>
            <a:off x="340532" y="1089108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Copilot integrations to model and support complex tasks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72CD4-8D6C-B8B0-AB94-B50CEF1F7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32" y="-36400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Ubiquity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D5176-64D6-D03C-EFF9-B2805BE95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244" y="1825625"/>
            <a:ext cx="10515600" cy="472331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Integration in applications, e.g.,</a:t>
            </a: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Edge – In-browser chat, editing assistance, summarization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Office – Creating Word docs, Email, PowerPoint slides, etc.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Across surfaces - Cross-app data (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privately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securely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Windows Copilot – Direct integration with OS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Enables richer task modeling, complex task support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C88352-7320-D062-1936-86567F0D9846}"/>
              </a:ext>
            </a:extLst>
          </p:cNvPr>
          <p:cNvGrpSpPr/>
          <p:nvPr/>
        </p:nvGrpSpPr>
        <p:grpSpPr>
          <a:xfrm>
            <a:off x="9332940" y="476428"/>
            <a:ext cx="2725603" cy="6181829"/>
            <a:chOff x="5533379" y="226513"/>
            <a:chExt cx="2725603" cy="618182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D7FB453-7FFB-8302-5D92-B85086BDD6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98332" y="595845"/>
              <a:ext cx="2660650" cy="58124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E3A1B2-034B-CA53-909C-C4A4FE70D60B}"/>
                </a:ext>
              </a:extLst>
            </p:cNvPr>
            <p:cNvSpPr txBox="1"/>
            <p:nvPr/>
          </p:nvSpPr>
          <p:spPr>
            <a:xfrm>
              <a:off x="5533379" y="226513"/>
              <a:ext cx="21617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Bing Chat in Edge</a:t>
              </a:r>
              <a:endParaRPr lang="en-US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609D8B1-748E-952E-773C-14E9CF3DFFCA}"/>
              </a:ext>
            </a:extLst>
          </p:cNvPr>
          <p:cNvGrpSpPr/>
          <p:nvPr/>
        </p:nvGrpSpPr>
        <p:grpSpPr>
          <a:xfrm>
            <a:off x="8955699" y="35348"/>
            <a:ext cx="2706033" cy="6060154"/>
            <a:chOff x="8955699" y="35348"/>
            <a:chExt cx="2706033" cy="6060154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6C905AFA-49DA-F277-79AE-786DCB52EB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41562" y="410091"/>
              <a:ext cx="2620170" cy="568541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9B55DF-BAD3-19D6-1404-6618A53A62C1}"/>
                </a:ext>
              </a:extLst>
            </p:cNvPr>
            <p:cNvSpPr txBox="1"/>
            <p:nvPr/>
          </p:nvSpPr>
          <p:spPr>
            <a:xfrm>
              <a:off x="8955699" y="35348"/>
              <a:ext cx="20667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66BE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Windows Copilot</a:t>
              </a:r>
              <a:endParaRPr lang="en-US" b="1" dirty="0">
                <a:solidFill>
                  <a:srgbClr val="266BE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776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5212B-8C5D-E19B-22E5-5C608DBE0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31584997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F393E-D0BD-A9A7-FD67-4EF2B4264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Closing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F4E84-4063-6677-3E3F-F3B70A6D2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8020" cy="4667250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Tasks are central to search</a:t>
            </a: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Users often need help with complex tasks in particular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Already some limited complex task support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Copilots are another supporting technology – using generative AI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IR community should lean into the many opportunities here</a:t>
            </a:r>
          </a:p>
        </p:txBody>
      </p:sp>
    </p:spTree>
    <p:extLst>
      <p:ext uri="{BB962C8B-B14F-4D97-AF65-F5344CB8AC3E}">
        <p14:creationId xmlns:p14="http://schemas.microsoft.com/office/powerpoint/2010/main" val="24498183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9BC8E-1433-6D7C-0E2C-9177EE315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Closing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7E2D8-E1D2-6802-3A23-F41B3F23C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077876" cy="4786931"/>
          </a:xfrm>
        </p:spPr>
        <p:txBody>
          <a:bodyPr>
            <a:normAutofit fontScale="92500"/>
          </a:bodyPr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Copilots will transform how we search</a:t>
            </a:r>
          </a:p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Need to utilize copilots plus traditional search (best of both worlds)</a:t>
            </a:r>
          </a:p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Help searchers with broader range of search tasks</a:t>
            </a:r>
          </a:p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“Better together” experiences combining copilots with traditional search</a:t>
            </a:r>
          </a:p>
          <a:p>
            <a:pPr lvl="1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Need to make the joint experience more seamless</a:t>
            </a:r>
          </a:p>
          <a:p>
            <a:pPr lvl="1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Add more support, e.g., recommend best modality for current task or task stage</a:t>
            </a:r>
          </a:p>
          <a:p>
            <a:pPr lvl="1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839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FC52-72B8-2E4C-58CF-BEA6B3261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Closing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14246-331A-434C-D096-8CEED329A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202224" cy="484318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Copilots expanding task frontier toward completion for more tasks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Task completion is “last mile” in search interaction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Outcomes include content creation, learning, transactions, and much more</a:t>
            </a: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Continued focus on human AI teaming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for task completion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Keep users in control – while increasing automation (via foundation models, skills)</a:t>
            </a:r>
          </a:p>
          <a:p>
            <a:pPr marL="457200" lvl="1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Integrate copilots with and enhance existing task workflows – e.g., app integrations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Develop copilot support for both individual tasks and team tasks</a:t>
            </a:r>
          </a:p>
        </p:txBody>
      </p:sp>
    </p:spTree>
    <p:extLst>
      <p:ext uri="{BB962C8B-B14F-4D97-AF65-F5344CB8AC3E}">
        <p14:creationId xmlns:p14="http://schemas.microsoft.com/office/powerpoint/2010/main" val="84528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9606-7C2E-2AA6-9EB5-3A11637A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Focus on Complex Search Tasks</a:t>
            </a:r>
          </a:p>
        </p:txBody>
      </p:sp>
    </p:spTree>
    <p:extLst>
      <p:ext uri="{BB962C8B-B14F-4D97-AF65-F5344CB8AC3E}">
        <p14:creationId xmlns:p14="http://schemas.microsoft.com/office/powerpoint/2010/main" val="3281258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5212B-8C5D-E19B-22E5-5C608DBE0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Thank You.</a:t>
            </a:r>
            <a:b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322091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5212B-8C5D-E19B-22E5-5C608DBE0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Appendices</a:t>
            </a:r>
          </a:p>
        </p:txBody>
      </p:sp>
    </p:spTree>
    <p:extLst>
      <p:ext uri="{BB962C8B-B14F-4D97-AF65-F5344CB8AC3E}">
        <p14:creationId xmlns:p14="http://schemas.microsoft.com/office/powerpoint/2010/main" val="12214685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C7106-78A2-F6A5-43B9-1667DD529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Build Your Own Copilots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92B03-9AC9-A05C-A406-64092A62A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Plenty of resources available, e.g.,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Microsoft outlines framework for building AI apps and copilots; expands AI plugin ecosystem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Build next-generation, AI-powered applications on Microsoft Azure | Azure Blog | Microsoft Azure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346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C72C8-F7BF-F965-8CDB-43DD39417BBF}"/>
              </a:ext>
            </a:extLst>
          </p:cNvPr>
          <p:cNvSpPr txBox="1">
            <a:spLocks/>
          </p:cNvSpPr>
          <p:nvPr/>
        </p:nvSpPr>
        <p:spPr>
          <a:xfrm>
            <a:off x="299299" y="267552"/>
            <a:ext cx="1137706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Task Decomposition</a:t>
            </a:r>
          </a:p>
        </p:txBody>
      </p:sp>
      <p:pic>
        <p:nvPicPr>
          <p:cNvPr id="5" name="Google Shape;1031;p36">
            <a:extLst>
              <a:ext uri="{FF2B5EF4-FFF2-40B4-BE49-F238E27FC236}">
                <a16:creationId xmlns:a16="http://schemas.microsoft.com/office/drawing/2014/main" id="{3A301F70-38CA-BCC0-7B22-7201413A568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3875" y="2803025"/>
            <a:ext cx="5734050" cy="360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32;p36">
            <a:extLst>
              <a:ext uri="{FF2B5EF4-FFF2-40B4-BE49-F238E27FC236}">
                <a16:creationId xmlns:a16="http://schemas.microsoft.com/office/drawing/2014/main" id="{7C572B14-6230-FB6B-280A-1215CEFD233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100" y="5357650"/>
            <a:ext cx="1628775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34;p36">
            <a:extLst>
              <a:ext uri="{FF2B5EF4-FFF2-40B4-BE49-F238E27FC236}">
                <a16:creationId xmlns:a16="http://schemas.microsoft.com/office/drawing/2014/main" id="{6ED30758-A199-2437-4C89-034C67D6C3E4}"/>
              </a:ext>
            </a:extLst>
          </p:cNvPr>
          <p:cNvSpPr txBox="1"/>
          <p:nvPr/>
        </p:nvSpPr>
        <p:spPr>
          <a:xfrm>
            <a:off x="1793875" y="6135950"/>
            <a:ext cx="1485900" cy="554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 a birthday party can be a very exciting task. You are focused on ...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1035;p36">
            <a:extLst>
              <a:ext uri="{FF2B5EF4-FFF2-40B4-BE49-F238E27FC236}">
                <a16:creationId xmlns:a16="http://schemas.microsoft.com/office/drawing/2014/main" id="{EDA51213-E58F-5C41-5313-900E71B0AB47}"/>
              </a:ext>
            </a:extLst>
          </p:cNvPr>
          <p:cNvSpPr txBox="1"/>
          <p:nvPr/>
        </p:nvSpPr>
        <p:spPr>
          <a:xfrm>
            <a:off x="3828625" y="6135950"/>
            <a:ext cx="1600200" cy="554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Celebrating one’s birthday is a special event that’s meant to be shared with loved ones ...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1036;p36">
            <a:extLst>
              <a:ext uri="{FF2B5EF4-FFF2-40B4-BE49-F238E27FC236}">
                <a16:creationId xmlns:a16="http://schemas.microsoft.com/office/drawing/2014/main" id="{AC2142E0-AEC4-3DBD-EB01-12B9078E0041}"/>
              </a:ext>
            </a:extLst>
          </p:cNvPr>
          <p:cNvSpPr txBox="1"/>
          <p:nvPr/>
        </p:nvSpPr>
        <p:spPr>
          <a:xfrm>
            <a:off x="5917900" y="6135950"/>
            <a:ext cx="1813200" cy="554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 down with your child and choose a party theme. Begin brainstorming how to incorporate ...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1037;p36">
            <a:extLst>
              <a:ext uri="{FF2B5EF4-FFF2-40B4-BE49-F238E27FC236}">
                <a16:creationId xmlns:a16="http://schemas.microsoft.com/office/drawing/2014/main" id="{F005D5B4-587A-6D6E-946D-63FCDF81F958}"/>
              </a:ext>
            </a:extLst>
          </p:cNvPr>
          <p:cNvSpPr txBox="1"/>
          <p:nvPr/>
        </p:nvSpPr>
        <p:spPr>
          <a:xfrm>
            <a:off x="2643075" y="2569075"/>
            <a:ext cx="3895500" cy="55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Medium"/>
                <a:ea typeface="Fira Sans Medium"/>
                <a:cs typeface="Fira Sans Medium"/>
                <a:sym typeface="Fira Sans Medium"/>
              </a:rPr>
              <a:t>Model Output: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1038;p36">
            <a:extLst>
              <a:ext uri="{FF2B5EF4-FFF2-40B4-BE49-F238E27FC236}">
                <a16:creationId xmlns:a16="http://schemas.microsoft.com/office/drawing/2014/main" id="{AD06D3AA-7223-83BE-078B-FB3940E82D75}"/>
              </a:ext>
            </a:extLst>
          </p:cNvPr>
          <p:cNvSpPr txBox="1"/>
          <p:nvPr/>
        </p:nvSpPr>
        <p:spPr>
          <a:xfrm>
            <a:off x="3743575" y="2630575"/>
            <a:ext cx="1770300" cy="4311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 a date. Create a guest list. Prepare food and beverages. ...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1039;p36">
            <a:extLst>
              <a:ext uri="{FF2B5EF4-FFF2-40B4-BE49-F238E27FC236}">
                <a16:creationId xmlns:a16="http://schemas.microsoft.com/office/drawing/2014/main" id="{005718C4-AC2E-5018-551F-0C3D1BB2C25A}"/>
              </a:ext>
            </a:extLst>
          </p:cNvPr>
          <p:cNvSpPr txBox="1"/>
          <p:nvPr/>
        </p:nvSpPr>
        <p:spPr>
          <a:xfrm>
            <a:off x="5520976" y="3404680"/>
            <a:ext cx="2939662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Position Encoding: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For each token, map position id → real number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Cluster Encoding: 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For each token, map sentence’s cluster id → real number 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Google Shape;1185;p41">
            <a:extLst>
              <a:ext uri="{FF2B5EF4-FFF2-40B4-BE49-F238E27FC236}">
                <a16:creationId xmlns:a16="http://schemas.microsoft.com/office/drawing/2014/main" id="{5DB2767C-3553-5A9D-1A0A-BCEF271C0315}"/>
              </a:ext>
            </a:extLst>
          </p:cNvPr>
          <p:cNvSpPr/>
          <p:nvPr/>
        </p:nvSpPr>
        <p:spPr>
          <a:xfrm>
            <a:off x="10024742" y="1027441"/>
            <a:ext cx="781600" cy="419600"/>
          </a:xfrm>
          <a:prstGeom prst="ellipse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1187;p41">
            <a:extLst>
              <a:ext uri="{FF2B5EF4-FFF2-40B4-BE49-F238E27FC236}">
                <a16:creationId xmlns:a16="http://schemas.microsoft.com/office/drawing/2014/main" id="{D8AB158A-319D-3FAC-C246-50AABD03B18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30211" y="930333"/>
            <a:ext cx="3340763" cy="250555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188;p41">
            <a:extLst>
              <a:ext uri="{FF2B5EF4-FFF2-40B4-BE49-F238E27FC236}">
                <a16:creationId xmlns:a16="http://schemas.microsoft.com/office/drawing/2014/main" id="{01E3ECDE-7710-3488-F535-9AD8BE8FD6E7}"/>
              </a:ext>
            </a:extLst>
          </p:cNvPr>
          <p:cNvSpPr/>
          <p:nvPr/>
        </p:nvSpPr>
        <p:spPr>
          <a:xfrm>
            <a:off x="11135786" y="1162408"/>
            <a:ext cx="846800" cy="454400"/>
          </a:xfrm>
          <a:prstGeom prst="ellipse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1189;p41">
            <a:extLst>
              <a:ext uri="{FF2B5EF4-FFF2-40B4-BE49-F238E27FC236}">
                <a16:creationId xmlns:a16="http://schemas.microsoft.com/office/drawing/2014/main" id="{549BFB95-6A1C-B878-0EA1-4E99C357D70F}"/>
              </a:ext>
            </a:extLst>
          </p:cNvPr>
          <p:cNvSpPr/>
          <p:nvPr/>
        </p:nvSpPr>
        <p:spPr>
          <a:xfrm>
            <a:off x="8747908" y="2094902"/>
            <a:ext cx="846800" cy="419600"/>
          </a:xfrm>
          <a:prstGeom prst="ellipse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oogle Shape;1183;p41">
            <a:extLst>
              <a:ext uri="{FF2B5EF4-FFF2-40B4-BE49-F238E27FC236}">
                <a16:creationId xmlns:a16="http://schemas.microsoft.com/office/drawing/2014/main" id="{37A7D654-8A2C-6BEA-623B-80A84543921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72250" y="3667965"/>
            <a:ext cx="3489649" cy="261723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B4B42C-993A-1C1E-D944-9744699EBEF7}"/>
              </a:ext>
            </a:extLst>
          </p:cNvPr>
          <p:cNvSpPr txBox="1"/>
          <p:nvPr/>
        </p:nvSpPr>
        <p:spPr>
          <a:xfrm>
            <a:off x="192484" y="1025969"/>
            <a:ext cx="8358216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Extends BART (seq-to-seq summarizer) to handle multiple documents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Generate sub-tasks from complex task and collection of relevant docs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Create and release a dataset of complex tasks and dependencies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1189;p41">
            <a:extLst>
              <a:ext uri="{FF2B5EF4-FFF2-40B4-BE49-F238E27FC236}">
                <a16:creationId xmlns:a16="http://schemas.microsoft.com/office/drawing/2014/main" id="{4F7A0E92-0A0F-6681-8D00-2575807FF753}"/>
              </a:ext>
            </a:extLst>
          </p:cNvPr>
          <p:cNvSpPr/>
          <p:nvPr/>
        </p:nvSpPr>
        <p:spPr>
          <a:xfrm>
            <a:off x="8754116" y="4952425"/>
            <a:ext cx="846800" cy="419600"/>
          </a:xfrm>
          <a:prstGeom prst="ellipse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1188;p41">
            <a:extLst>
              <a:ext uri="{FF2B5EF4-FFF2-40B4-BE49-F238E27FC236}">
                <a16:creationId xmlns:a16="http://schemas.microsoft.com/office/drawing/2014/main" id="{E2ABEB2E-3096-2D2B-0F45-56263341D8B7}"/>
              </a:ext>
            </a:extLst>
          </p:cNvPr>
          <p:cNvSpPr/>
          <p:nvPr/>
        </p:nvSpPr>
        <p:spPr>
          <a:xfrm>
            <a:off x="11124174" y="4418423"/>
            <a:ext cx="846800" cy="454400"/>
          </a:xfrm>
          <a:prstGeom prst="ellipse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700F1C-6F9A-1407-B81A-FB4DFAB3C01C}"/>
              </a:ext>
            </a:extLst>
          </p:cNvPr>
          <p:cNvSpPr txBox="1"/>
          <p:nvPr/>
        </p:nvSpPr>
        <p:spPr>
          <a:xfrm>
            <a:off x="235451" y="6283140"/>
            <a:ext cx="24978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Relevant articles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9DB0C6-DF8A-02D6-15E4-4F27E483F0DE}"/>
              </a:ext>
            </a:extLst>
          </p:cNvPr>
          <p:cNvSpPr txBox="1"/>
          <p:nvPr/>
        </p:nvSpPr>
        <p:spPr>
          <a:xfrm>
            <a:off x="414001" y="3711006"/>
            <a:ext cx="6124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Sub-task Generation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3593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0AF1-B010-7C72-8284-4062B2F52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87" y="0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Adaptation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8DBCD-CDBA-0283-AF6A-1E439C1F4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737" y="1916830"/>
            <a:ext cx="11686263" cy="51673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Large foundation models have a wide capability surface</a:t>
            </a: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Specializing discards useless knowledge - improves accuracy/efficiency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Recent advances have strong performance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e.g.,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Orca-13B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- explanation-based tuning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Explore guiding specialization via search data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Search logs, how-to pages, videos, etc.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BC3FF1-A5BE-9632-2B1F-D893EED7C7F4}"/>
              </a:ext>
            </a:extLst>
          </p:cNvPr>
          <p:cNvSpPr txBox="1"/>
          <p:nvPr/>
        </p:nvSpPr>
        <p:spPr>
          <a:xfrm>
            <a:off x="346587" y="1221086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 specialized foundation models for search tasks that are controllable/efficient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BF3163-5CD0-6EB7-2314-64F94CE7331C}"/>
              </a:ext>
            </a:extLst>
          </p:cNvPr>
          <p:cNvSpPr txBox="1"/>
          <p:nvPr/>
        </p:nvSpPr>
        <p:spPr>
          <a:xfrm>
            <a:off x="4478594" y="6550223"/>
            <a:ext cx="77134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1.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Mukherjee et al. (2023) Orca: Progressive Learning from Complex Explanation Traces of GPT-4.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F2EBF-D48A-0FEF-266F-6B1D57C3FB01}"/>
              </a:ext>
            </a:extLst>
          </p:cNvPr>
          <p:cNvSpPr/>
          <p:nvPr/>
        </p:nvSpPr>
        <p:spPr>
          <a:xfrm>
            <a:off x="9173497" y="5192252"/>
            <a:ext cx="408039" cy="63909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ECDF8F-766B-CB2D-E98F-2D7923019E1B}"/>
              </a:ext>
            </a:extLst>
          </p:cNvPr>
          <p:cNvSpPr/>
          <p:nvPr/>
        </p:nvSpPr>
        <p:spPr>
          <a:xfrm>
            <a:off x="10210800" y="4501306"/>
            <a:ext cx="408039" cy="13300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2AC38-6042-46CB-8F90-F9DD379E5EA3}"/>
              </a:ext>
            </a:extLst>
          </p:cNvPr>
          <p:cNvSpPr/>
          <p:nvPr/>
        </p:nvSpPr>
        <p:spPr>
          <a:xfrm>
            <a:off x="11243187" y="4476726"/>
            <a:ext cx="408039" cy="135462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D08434-9F95-ECD5-49E5-F3A1B8D98485}"/>
              </a:ext>
            </a:extLst>
          </p:cNvPr>
          <p:cNvSpPr txBox="1"/>
          <p:nvPr/>
        </p:nvSpPr>
        <p:spPr>
          <a:xfrm>
            <a:off x="8462501" y="3613071"/>
            <a:ext cx="34965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BigBench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-Hard (zero-shot, MCQ)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48045E-6BE6-18F3-5C9E-A71E73B5D217}"/>
              </a:ext>
            </a:extLst>
          </p:cNvPr>
          <p:cNvSpPr txBox="1"/>
          <p:nvPr/>
        </p:nvSpPr>
        <p:spPr>
          <a:xfrm>
            <a:off x="9104367" y="4880419"/>
            <a:ext cx="5462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23.3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99DD90-DBC6-D16C-E8AE-DE175BB5C6AC}"/>
              </a:ext>
            </a:extLst>
          </p:cNvPr>
          <p:cNvSpPr txBox="1"/>
          <p:nvPr/>
        </p:nvSpPr>
        <p:spPr>
          <a:xfrm>
            <a:off x="10141670" y="4191598"/>
            <a:ext cx="5462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48.9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675791-71B4-3A0C-D26E-7E50013E5E05}"/>
              </a:ext>
            </a:extLst>
          </p:cNvPr>
          <p:cNvSpPr txBox="1"/>
          <p:nvPr/>
        </p:nvSpPr>
        <p:spPr>
          <a:xfrm>
            <a:off x="11171647" y="4167430"/>
            <a:ext cx="5462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49.7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0FDF1-2CC1-5BCF-F866-B14B86B5B3D5}"/>
              </a:ext>
            </a:extLst>
          </p:cNvPr>
          <p:cNvSpPr txBox="1"/>
          <p:nvPr/>
        </p:nvSpPr>
        <p:spPr>
          <a:xfrm>
            <a:off x="8840610" y="5835624"/>
            <a:ext cx="1082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Vicuna-13B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B6B16D-2FB1-4755-37D5-F2E77AD2A953}"/>
              </a:ext>
            </a:extLst>
          </p:cNvPr>
          <p:cNvSpPr txBox="1"/>
          <p:nvPr/>
        </p:nvSpPr>
        <p:spPr>
          <a:xfrm>
            <a:off x="9873736" y="5839037"/>
            <a:ext cx="1082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ChatGPT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BFBFAC-6D44-FF21-A2CD-7750546384BF}"/>
              </a:ext>
            </a:extLst>
          </p:cNvPr>
          <p:cNvSpPr txBox="1"/>
          <p:nvPr/>
        </p:nvSpPr>
        <p:spPr>
          <a:xfrm>
            <a:off x="10906862" y="5840686"/>
            <a:ext cx="1082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Orca-13B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9E4CA7-FC7D-5D80-CE07-CF71E616BF15}"/>
              </a:ext>
            </a:extLst>
          </p:cNvPr>
          <p:cNvSpPr txBox="1"/>
          <p:nvPr/>
        </p:nvSpPr>
        <p:spPr>
          <a:xfrm rot="16200000">
            <a:off x="7390680" y="4895807"/>
            <a:ext cx="20454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Aggregate Accuracy (%)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EEC4CE-583B-9DD7-6EFF-CF88BA682605}"/>
              </a:ext>
            </a:extLst>
          </p:cNvPr>
          <p:cNvSpPr txBox="1"/>
          <p:nvPr/>
        </p:nvSpPr>
        <p:spPr>
          <a:xfrm>
            <a:off x="8141281" y="5692848"/>
            <a:ext cx="1082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endParaRPr lang="en-US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D1F46E-DB2B-B9EF-720C-F7DC1BCA5347}"/>
              </a:ext>
            </a:extLst>
          </p:cNvPr>
          <p:cNvSpPr txBox="1"/>
          <p:nvPr/>
        </p:nvSpPr>
        <p:spPr>
          <a:xfrm>
            <a:off x="8141281" y="5459124"/>
            <a:ext cx="1082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3877C6-5C82-448E-7BD4-64B5FF4E2381}"/>
              </a:ext>
            </a:extLst>
          </p:cNvPr>
          <p:cNvSpPr txBox="1"/>
          <p:nvPr/>
        </p:nvSpPr>
        <p:spPr>
          <a:xfrm>
            <a:off x="8141281" y="5162317"/>
            <a:ext cx="1082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20</a:t>
            </a:r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109C00-414D-64A9-38E6-010C3B1DA258}"/>
              </a:ext>
            </a:extLst>
          </p:cNvPr>
          <p:cNvSpPr txBox="1"/>
          <p:nvPr/>
        </p:nvSpPr>
        <p:spPr>
          <a:xfrm>
            <a:off x="8141281" y="4895809"/>
            <a:ext cx="1082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30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0D1484-ADB3-BA84-93B1-21C3D24C90B2}"/>
              </a:ext>
            </a:extLst>
          </p:cNvPr>
          <p:cNvSpPr txBox="1"/>
          <p:nvPr/>
        </p:nvSpPr>
        <p:spPr>
          <a:xfrm>
            <a:off x="8141281" y="4612103"/>
            <a:ext cx="1082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40</a:t>
            </a:r>
            <a:endParaRPr 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2506A8-E0DC-9463-C4C8-68538B30C2DA}"/>
              </a:ext>
            </a:extLst>
          </p:cNvPr>
          <p:cNvSpPr txBox="1"/>
          <p:nvPr/>
        </p:nvSpPr>
        <p:spPr>
          <a:xfrm>
            <a:off x="8141281" y="4332494"/>
            <a:ext cx="1082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50</a:t>
            </a:r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4A0DE7-FC20-F44F-FADC-F4BF6F58CF2C}"/>
              </a:ext>
            </a:extLst>
          </p:cNvPr>
          <p:cNvSpPr txBox="1"/>
          <p:nvPr/>
        </p:nvSpPr>
        <p:spPr>
          <a:xfrm>
            <a:off x="8141281" y="4044671"/>
            <a:ext cx="1082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60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7835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B96C8-B929-CE4A-A01E-9B99ED21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34" y="17320"/>
            <a:ext cx="10515600" cy="1325563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Adaptation - Adaptive Compute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5C516-402F-99DB-4718-BDEFAD1EB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59" y="1826560"/>
            <a:ext cx="10936266" cy="4351338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Adaptive computation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Multiple foundation models with different constraints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Learn which model to query for given task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Input can be task + constraints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8CB6BF1-5D2E-8FF5-16F3-36413857F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789" y="4196702"/>
            <a:ext cx="2582516" cy="224817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918A577-FD64-58B3-51EF-A488AB0EA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302" y="2727085"/>
            <a:ext cx="6813017" cy="387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052B2D-0BF8-57AA-EFE0-CD81FDABE9B3}"/>
              </a:ext>
            </a:extLst>
          </p:cNvPr>
          <p:cNvSpPr txBox="1"/>
          <p:nvPr/>
        </p:nvSpPr>
        <p:spPr>
          <a:xfrm>
            <a:off x="346587" y="1221086"/>
            <a:ext cx="11498826" cy="400110"/>
          </a:xfrm>
          <a:prstGeom prst="rect">
            <a:avLst/>
          </a:prstGeom>
          <a:gradFill>
            <a:gsLst>
              <a:gs pos="67000">
                <a:schemeClr val="accent1">
                  <a:lumMod val="45000"/>
                  <a:lumOff val="55000"/>
                </a:schemeClr>
              </a:gs>
              <a:gs pos="100000">
                <a:srgbClr val="C698C7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Opportunity: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 methods to adaptively apply different models per task/application demands</a:t>
            </a:r>
          </a:p>
        </p:txBody>
      </p:sp>
    </p:spTree>
    <p:extLst>
      <p:ext uri="{BB962C8B-B14F-4D97-AF65-F5344CB8AC3E}">
        <p14:creationId xmlns:p14="http://schemas.microsoft.com/office/powerpoint/2010/main" val="1436773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175D3-E05C-ED9F-D396-17DB714CF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Search is Not Solved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6625-1C1F-6029-255C-F3A166D87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8965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Estimates are that half of searches are not answered [Bing analysis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]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Many of those searches are connected to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complex search tasks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Complex search tasks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Ill-defined and/or multi-step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Span multiple queries, sessions, and/or devices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Require deep engagement with search (many queries, backtracking, branching, etc.)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923FB7-A85A-40F7-DF5B-74DF000B3B04}"/>
              </a:ext>
            </a:extLst>
          </p:cNvPr>
          <p:cNvSpPr txBox="1"/>
          <p:nvPr/>
        </p:nvSpPr>
        <p:spPr>
          <a:xfrm>
            <a:off x="328286" y="6492875"/>
            <a:ext cx="118637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Reinventing search with a new AI-powered Microsoft Bing and Edge, your copilot for the web - The Official Microsoft Blog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06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8EE6E-8374-08F4-21BD-D0BC3194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6A3C7-280C-8B3D-893A-F8D5E8C63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287772-9A9F-BBE4-B1FD-D191C66B3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8"/>
            <a:ext cx="12192000" cy="64790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8BADE8-91F9-FF0F-7CFA-7597655B9687}"/>
              </a:ext>
            </a:extLst>
          </p:cNvPr>
          <p:cNvSpPr txBox="1"/>
          <p:nvPr/>
        </p:nvSpPr>
        <p:spPr>
          <a:xfrm>
            <a:off x="-1468" y="6548505"/>
            <a:ext cx="12191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Sarkar (2023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en-US" sz="1400" b="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0" i="1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An Integrated Model of Tasks and Uncertainties for Designing Task-aware Search Assistants</a:t>
            </a:r>
            <a:r>
              <a:rPr lang="en-US" sz="1400" b="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. UW PhD Dissertation.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85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4711</Words>
  <Application>Microsoft Office PowerPoint</Application>
  <PresentationFormat>Widescreen</PresentationFormat>
  <Paragraphs>1006</Paragraphs>
  <Slides>75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3" baseType="lpstr">
      <vt:lpstr>Arial</vt:lpstr>
      <vt:lpstr>Calibri</vt:lpstr>
      <vt:lpstr>Calibri Light</vt:lpstr>
      <vt:lpstr>Fira Sans Medium</vt:lpstr>
      <vt:lpstr>Fira Sans SemiBold</vt:lpstr>
      <vt:lpstr>Segoe UI</vt:lpstr>
      <vt:lpstr>var(--zds-typography-base, "Inter", Helvetica, arial, sans-serif)</vt:lpstr>
      <vt:lpstr>Office Theme</vt:lpstr>
      <vt:lpstr>Tasks, Copilots, and the Future of Search</vt:lpstr>
      <vt:lpstr>Tasks are Everywhere</vt:lpstr>
      <vt:lpstr>Tasks Motivate Searching</vt:lpstr>
      <vt:lpstr>Outline</vt:lpstr>
      <vt:lpstr>Taking Search to Task</vt:lpstr>
      <vt:lpstr>Tasks as Trees</vt:lpstr>
      <vt:lpstr>Focus on Complex Search Tasks</vt:lpstr>
      <vt:lpstr>Search is Not Solved</vt:lpstr>
      <vt:lpstr>PowerPoint Presentation</vt:lpstr>
      <vt:lpstr>Tackling Complex Search Tasks</vt:lpstr>
      <vt:lpstr>Supporting Complex Search Tasks</vt:lpstr>
      <vt:lpstr>Examples of Complex Search Task Support</vt:lpstr>
      <vt:lpstr>Query Suggestion and Trail Suggestion</vt:lpstr>
      <vt:lpstr>Contextual Search and Personalized Search</vt:lpstr>
      <vt:lpstr>Multi-Device Experiences</vt:lpstr>
      <vt:lpstr>MDX Azure Service</vt:lpstr>
      <vt:lpstr>PowerPoint Presentation</vt:lpstr>
      <vt:lpstr>PowerPoint Presentation</vt:lpstr>
      <vt:lpstr>Task Continuation</vt:lpstr>
      <vt:lpstr>Conversational Agents</vt:lpstr>
      <vt:lpstr>AI Copilots</vt:lpstr>
      <vt:lpstr>AI Copilots</vt:lpstr>
      <vt:lpstr>AI Copilots</vt:lpstr>
      <vt:lpstr>Microsoft Copilot Stack</vt:lpstr>
      <vt:lpstr>Copilots Add Value</vt:lpstr>
      <vt:lpstr>Copilots in Search</vt:lpstr>
      <vt:lpstr>Copilots Help Us Do More</vt:lpstr>
      <vt:lpstr>Copilot Interaction</vt:lpstr>
      <vt:lpstr>Search and Copilot (Bing Chat) Interaction</vt:lpstr>
      <vt:lpstr>Challenges With AI Copilots</vt:lpstr>
      <vt:lpstr>Challenges</vt:lpstr>
      <vt:lpstr>Human Learning</vt:lpstr>
      <vt:lpstr>Human Control</vt:lpstr>
      <vt:lpstr>Human Control</vt:lpstr>
      <vt:lpstr>Adding Copilots to Search Engines</vt:lpstr>
      <vt:lpstr>Copilot Deployment</vt:lpstr>
      <vt:lpstr>Solution - Better Together</vt:lpstr>
      <vt:lpstr>Unifying Search and Chat</vt:lpstr>
      <vt:lpstr>Bing Chat</vt:lpstr>
      <vt:lpstr>Bing Chat – Answer Engine</vt:lpstr>
      <vt:lpstr>Search Results as Grounding</vt:lpstr>
      <vt:lpstr>Copilots Enable Dynamic Answers on SERPs</vt:lpstr>
      <vt:lpstr>Copilots Help Tackle Complex Search Tasks</vt:lpstr>
      <vt:lpstr>(Some) Copilot Opportunities  for the IR Community  A Personal Perspective</vt:lpstr>
      <vt:lpstr>North Star</vt:lpstr>
      <vt:lpstr>(Some) Opportunities for the IR Community</vt:lpstr>
      <vt:lpstr>Model Innovation</vt:lpstr>
      <vt:lpstr>Task Modeling</vt:lpstr>
      <vt:lpstr>Alignment</vt:lpstr>
      <vt:lpstr>Augmentation</vt:lpstr>
      <vt:lpstr>Grounding</vt:lpstr>
      <vt:lpstr>Personal Copilots</vt:lpstr>
      <vt:lpstr>Next-Generation Experiences</vt:lpstr>
      <vt:lpstr>Unified (Search + Chat) Experiences</vt:lpstr>
      <vt:lpstr>Human Learning</vt:lpstr>
      <vt:lpstr>Human Control</vt:lpstr>
      <vt:lpstr>Completion</vt:lpstr>
      <vt:lpstr>Measurement</vt:lpstr>
      <vt:lpstr>Evaluation</vt:lpstr>
      <vt:lpstr>Understanding</vt:lpstr>
      <vt:lpstr>Evaluation</vt:lpstr>
      <vt:lpstr>Broader Implications</vt:lpstr>
      <vt:lpstr>Responsibility</vt:lpstr>
      <vt:lpstr>Economics</vt:lpstr>
      <vt:lpstr>Ubiquity</vt:lpstr>
      <vt:lpstr>Closing</vt:lpstr>
      <vt:lpstr>Closing</vt:lpstr>
      <vt:lpstr>Closing</vt:lpstr>
      <vt:lpstr>Closing</vt:lpstr>
      <vt:lpstr>Thank You.  Questions?</vt:lpstr>
      <vt:lpstr>Appendices</vt:lpstr>
      <vt:lpstr>Build Your Own Copilots</vt:lpstr>
      <vt:lpstr>PowerPoint Presentation</vt:lpstr>
      <vt:lpstr>Adaptation</vt:lpstr>
      <vt:lpstr>Adaptation - Adaptive Compute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Tasks, Copilots, and the Future of Search</dc:title>
  <dc:creator/>
  <cp:lastModifiedBy/>
  <cp:revision>2</cp:revision>
  <dcterms:created xsi:type="dcterms:W3CDTF">2023-07-27T00:06:02Z</dcterms:created>
  <dcterms:modified xsi:type="dcterms:W3CDTF">2023-07-28T14:49:04Z</dcterms:modified>
</cp:coreProperties>
</file>