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25.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26.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handoutMasterIdLst>
    <p:handoutMasterId r:id="rId38"/>
  </p:handoutMasterIdLst>
  <p:sldIdLst>
    <p:sldId id="256" r:id="rId2"/>
    <p:sldId id="260" r:id="rId3"/>
    <p:sldId id="384" r:id="rId4"/>
    <p:sldId id="385" r:id="rId5"/>
    <p:sldId id="386" r:id="rId6"/>
    <p:sldId id="307" r:id="rId7"/>
    <p:sldId id="298" r:id="rId8"/>
    <p:sldId id="308" r:id="rId9"/>
    <p:sldId id="344" r:id="rId10"/>
    <p:sldId id="291" r:id="rId11"/>
    <p:sldId id="345" r:id="rId12"/>
    <p:sldId id="364" r:id="rId13"/>
    <p:sldId id="365" r:id="rId14"/>
    <p:sldId id="348" r:id="rId15"/>
    <p:sldId id="349" r:id="rId16"/>
    <p:sldId id="370" r:id="rId17"/>
    <p:sldId id="351" r:id="rId18"/>
    <p:sldId id="352" r:id="rId19"/>
    <p:sldId id="353" r:id="rId20"/>
    <p:sldId id="320" r:id="rId21"/>
    <p:sldId id="321" r:id="rId22"/>
    <p:sldId id="354" r:id="rId23"/>
    <p:sldId id="355" r:id="rId24"/>
    <p:sldId id="379" r:id="rId25"/>
    <p:sldId id="390" r:id="rId26"/>
    <p:sldId id="391" r:id="rId27"/>
    <p:sldId id="333" r:id="rId28"/>
    <p:sldId id="357" r:id="rId29"/>
    <p:sldId id="358" r:id="rId30"/>
    <p:sldId id="377" r:id="rId31"/>
    <p:sldId id="336" r:id="rId32"/>
    <p:sldId id="339" r:id="rId33"/>
    <p:sldId id="343" r:id="rId34"/>
    <p:sldId id="342" r:id="rId35"/>
    <p:sldId id="334"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80893" autoAdjust="0"/>
  </p:normalViewPr>
  <p:slideViewPr>
    <p:cSldViewPr>
      <p:cViewPr>
        <p:scale>
          <a:sx n="125" d="100"/>
          <a:sy n="125" d="100"/>
        </p:scale>
        <p:origin x="-2880" y="-780"/>
      </p:cViewPr>
      <p:guideLst>
        <p:guide orient="horz" pos="2160"/>
        <p:guide pos="2880"/>
      </p:guideLst>
    </p:cSldViewPr>
  </p:slideViewPr>
  <p:notesTextViewPr>
    <p:cViewPr>
      <p:scale>
        <a:sx n="100" d="100"/>
        <a:sy n="100" d="100"/>
      </p:scale>
      <p:origin x="0" y="0"/>
    </p:cViewPr>
  </p:notesTextViewPr>
  <p:sorterViewPr>
    <p:cViewPr>
      <p:scale>
        <a:sx n="125" d="100"/>
        <a:sy n="125" d="100"/>
      </p:scale>
      <p:origin x="0" y="0"/>
    </p:cViewPr>
  </p:sorterViewPr>
  <p:notesViewPr>
    <p:cSldViewPr>
      <p:cViewPr>
        <p:scale>
          <a:sx n="152" d="100"/>
          <a:sy n="152" d="100"/>
        </p:scale>
        <p:origin x="-4086" y="-4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1" Type="http://schemas.openxmlformats.org/officeDocument/2006/relationships/oleObject" Target="file:///C:\Talks\SIGAsia-10\Plot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Talks\SIGAsia-10\Plot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Talks\SIGAsia-10\Plot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Talks\SIGAsia-10\Plots.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Talks\SIGAsia-10\Plots.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Talks\SIGAsia-10\Plo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Conditioning!$A$2</c:f>
              <c:strCache>
                <c:ptCount val="1"/>
                <c:pt idx="0">
                  <c:v>Regular</c:v>
                </c:pt>
              </c:strCache>
            </c:strRef>
          </c:tx>
          <c:spPr>
            <a:ln w="38100"/>
          </c:spPr>
          <c:marker>
            <c:symbol val="none"/>
          </c:marker>
          <c:xVal>
            <c:numRef>
              <c:f>Conditioning!$B$1:$G$1</c:f>
              <c:numCache>
                <c:formatCode>General</c:formatCode>
                <c:ptCount val="6"/>
                <c:pt idx="0">
                  <c:v>0</c:v>
                </c:pt>
                <c:pt idx="1">
                  <c:v>1</c:v>
                </c:pt>
                <c:pt idx="2">
                  <c:v>2</c:v>
                </c:pt>
                <c:pt idx="3">
                  <c:v>3</c:v>
                </c:pt>
                <c:pt idx="4">
                  <c:v>4</c:v>
                </c:pt>
                <c:pt idx="5">
                  <c:v>5</c:v>
                </c:pt>
              </c:numCache>
            </c:numRef>
          </c:xVal>
          <c:yVal>
            <c:numRef>
              <c:f>Conditioning!$B$2:$G$2</c:f>
              <c:numCache>
                <c:formatCode>0.00E+00</c:formatCode>
                <c:ptCount val="6"/>
                <c:pt idx="0" formatCode="General">
                  <c:v>1</c:v>
                </c:pt>
                <c:pt idx="1">
                  <c:v>8.7999999999999995E-2</c:v>
                </c:pt>
                <c:pt idx="2">
                  <c:v>7.0999999999999994E-2</c:v>
                </c:pt>
                <c:pt idx="3">
                  <c:v>6.2E-2</c:v>
                </c:pt>
                <c:pt idx="4">
                  <c:v>5.7000000000000002E-2</c:v>
                </c:pt>
                <c:pt idx="5">
                  <c:v>5.3999999999999999E-2</c:v>
                </c:pt>
              </c:numCache>
            </c:numRef>
          </c:yVal>
          <c:smooth val="0"/>
        </c:ser>
        <c:ser>
          <c:idx val="1"/>
          <c:order val="1"/>
          <c:tx>
            <c:strRef>
              <c:f>Conditioning!$A$3</c:f>
              <c:strCache>
                <c:ptCount val="1"/>
                <c:pt idx="0">
                  <c:v>Adapted</c:v>
                </c:pt>
              </c:strCache>
            </c:strRef>
          </c:tx>
          <c:spPr>
            <a:ln w="38100"/>
          </c:spPr>
          <c:marker>
            <c:symbol val="none"/>
          </c:marker>
          <c:dPt>
            <c:idx val="1"/>
            <c:bubble3D val="0"/>
            <c:spPr>
              <a:ln w="38100">
                <a:noFill/>
              </a:ln>
            </c:spPr>
          </c:dPt>
          <c:dPt>
            <c:idx val="2"/>
            <c:bubble3D val="0"/>
            <c:spPr>
              <a:ln w="38100">
                <a:noFill/>
              </a:ln>
            </c:spPr>
          </c:dPt>
          <c:dPt>
            <c:idx val="3"/>
            <c:bubble3D val="0"/>
            <c:spPr>
              <a:ln w="38100">
                <a:noFill/>
              </a:ln>
            </c:spPr>
          </c:dPt>
          <c:dPt>
            <c:idx val="4"/>
            <c:bubble3D val="0"/>
            <c:spPr>
              <a:ln w="38100">
                <a:noFill/>
              </a:ln>
            </c:spPr>
          </c:dPt>
          <c:dPt>
            <c:idx val="5"/>
            <c:bubble3D val="0"/>
            <c:spPr>
              <a:ln w="38100">
                <a:noFill/>
              </a:ln>
            </c:spPr>
          </c:dPt>
          <c:xVal>
            <c:numRef>
              <c:f>Conditioning!$B$1:$G$1</c:f>
              <c:numCache>
                <c:formatCode>General</c:formatCode>
                <c:ptCount val="6"/>
                <c:pt idx="0">
                  <c:v>0</c:v>
                </c:pt>
                <c:pt idx="1">
                  <c:v>1</c:v>
                </c:pt>
                <c:pt idx="2">
                  <c:v>2</c:v>
                </c:pt>
                <c:pt idx="3">
                  <c:v>3</c:v>
                </c:pt>
                <c:pt idx="4">
                  <c:v>4</c:v>
                </c:pt>
                <c:pt idx="5">
                  <c:v>5</c:v>
                </c:pt>
              </c:numCache>
            </c:numRef>
          </c:xVal>
          <c:yVal>
            <c:numRef>
              <c:f>Conditioning!$B$3:$G$3</c:f>
              <c:numCache>
                <c:formatCode>0.00E+00</c:formatCode>
                <c:ptCount val="6"/>
                <c:pt idx="0" formatCode="General">
                  <c:v>1</c:v>
                </c:pt>
                <c:pt idx="1">
                  <c:v>4.1000000000000003E-3</c:v>
                </c:pt>
                <c:pt idx="2">
                  <c:v>3.4E-5</c:v>
                </c:pt>
                <c:pt idx="3">
                  <c:v>1.4000000000000001E-7</c:v>
                </c:pt>
                <c:pt idx="4">
                  <c:v>2.8000000000000002E-10</c:v>
                </c:pt>
                <c:pt idx="5">
                  <c:v>7.1999999999999996E-13</c:v>
                </c:pt>
              </c:numCache>
            </c:numRef>
          </c:yVal>
          <c:smooth val="0"/>
        </c:ser>
        <c:dLbls>
          <c:showLegendKey val="0"/>
          <c:showVal val="0"/>
          <c:showCatName val="0"/>
          <c:showSerName val="0"/>
          <c:showPercent val="0"/>
          <c:showBubbleSize val="0"/>
        </c:dLbls>
        <c:axId val="47369216"/>
        <c:axId val="47377024"/>
      </c:scatterChart>
      <c:valAx>
        <c:axId val="47369216"/>
        <c:scaling>
          <c:orientation val="minMax"/>
          <c:max val="5"/>
        </c:scaling>
        <c:delete val="0"/>
        <c:axPos val="b"/>
        <c:numFmt formatCode="General" sourceLinked="1"/>
        <c:majorTickMark val="out"/>
        <c:minorTickMark val="none"/>
        <c:tickLblPos val="nextTo"/>
        <c:txPr>
          <a:bodyPr/>
          <a:lstStyle/>
          <a:p>
            <a:pPr>
              <a:defRPr sz="1600"/>
            </a:pPr>
            <a:endParaRPr lang="en-US"/>
          </a:p>
        </c:txPr>
        <c:crossAx val="47377024"/>
        <c:crossesAt val="1.0000000000000007E-13"/>
        <c:crossBetween val="midCat"/>
      </c:valAx>
      <c:valAx>
        <c:axId val="47377024"/>
        <c:scaling>
          <c:logBase val="10"/>
          <c:orientation val="minMax"/>
          <c:max val="1"/>
          <c:min val="1.0000000000000007E-13"/>
        </c:scaling>
        <c:delete val="0"/>
        <c:axPos val="l"/>
        <c:majorGridlines>
          <c:spPr>
            <a:ln>
              <a:noFill/>
            </a:ln>
          </c:spPr>
        </c:majorGridlines>
        <c:numFmt formatCode="0.E+00" sourceLinked="0"/>
        <c:majorTickMark val="out"/>
        <c:minorTickMark val="none"/>
        <c:tickLblPos val="nextTo"/>
        <c:txPr>
          <a:bodyPr/>
          <a:lstStyle/>
          <a:p>
            <a:pPr>
              <a:defRPr sz="1600"/>
            </a:pPr>
            <a:endParaRPr lang="en-US"/>
          </a:p>
        </c:txPr>
        <c:crossAx val="47369216"/>
        <c:crosses val="autoZero"/>
        <c:crossBetween val="midCat"/>
        <c:majorUnit val="10000"/>
      </c:valAx>
    </c:plotArea>
    <c:legend>
      <c:legendPos val="r"/>
      <c:layout/>
      <c:overlay val="0"/>
      <c:txPr>
        <a:bodyPr/>
        <a:lstStyle/>
        <a:p>
          <a:pPr>
            <a:defRPr sz="1800"/>
          </a:pPr>
          <a:endParaRPr lang="en-US"/>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Conditioning!$A$2</c:f>
              <c:strCache>
                <c:ptCount val="1"/>
                <c:pt idx="0">
                  <c:v>Regular</c:v>
                </c:pt>
              </c:strCache>
            </c:strRef>
          </c:tx>
          <c:spPr>
            <a:ln w="38100"/>
          </c:spPr>
          <c:marker>
            <c:symbol val="none"/>
          </c:marker>
          <c:xVal>
            <c:numRef>
              <c:f>Conditioning!$B$1:$G$1</c:f>
              <c:numCache>
                <c:formatCode>General</c:formatCode>
                <c:ptCount val="6"/>
                <c:pt idx="0">
                  <c:v>0</c:v>
                </c:pt>
                <c:pt idx="1">
                  <c:v>1</c:v>
                </c:pt>
                <c:pt idx="2">
                  <c:v>2</c:v>
                </c:pt>
                <c:pt idx="3">
                  <c:v>3</c:v>
                </c:pt>
                <c:pt idx="4">
                  <c:v>4</c:v>
                </c:pt>
                <c:pt idx="5">
                  <c:v>5</c:v>
                </c:pt>
              </c:numCache>
            </c:numRef>
          </c:xVal>
          <c:yVal>
            <c:numRef>
              <c:f>Conditioning!$B$2:$G$2</c:f>
              <c:numCache>
                <c:formatCode>0.00E+00</c:formatCode>
                <c:ptCount val="6"/>
                <c:pt idx="0" formatCode="General">
                  <c:v>1</c:v>
                </c:pt>
                <c:pt idx="1">
                  <c:v>8.7999999999999995E-2</c:v>
                </c:pt>
                <c:pt idx="2">
                  <c:v>7.0999999999999994E-2</c:v>
                </c:pt>
                <c:pt idx="3">
                  <c:v>6.2E-2</c:v>
                </c:pt>
                <c:pt idx="4">
                  <c:v>5.7000000000000002E-2</c:v>
                </c:pt>
                <c:pt idx="5">
                  <c:v>5.3999999999999999E-2</c:v>
                </c:pt>
              </c:numCache>
            </c:numRef>
          </c:yVal>
          <c:smooth val="0"/>
        </c:ser>
        <c:ser>
          <c:idx val="1"/>
          <c:order val="1"/>
          <c:tx>
            <c:strRef>
              <c:f>Conditioning!$A$3</c:f>
              <c:strCache>
                <c:ptCount val="1"/>
                <c:pt idx="0">
                  <c:v>Adapted</c:v>
                </c:pt>
              </c:strCache>
            </c:strRef>
          </c:tx>
          <c:spPr>
            <a:ln w="38100">
              <a:solidFill>
                <a:srgbClr val="FF0000"/>
              </a:solidFill>
            </a:ln>
          </c:spPr>
          <c:marker>
            <c:symbol val="none"/>
          </c:marker>
          <c:xVal>
            <c:numRef>
              <c:f>Conditioning!$B$1:$G$1</c:f>
              <c:numCache>
                <c:formatCode>General</c:formatCode>
                <c:ptCount val="6"/>
                <c:pt idx="0">
                  <c:v>0</c:v>
                </c:pt>
                <c:pt idx="1">
                  <c:v>1</c:v>
                </c:pt>
                <c:pt idx="2">
                  <c:v>2</c:v>
                </c:pt>
                <c:pt idx="3">
                  <c:v>3</c:v>
                </c:pt>
                <c:pt idx="4">
                  <c:v>4</c:v>
                </c:pt>
                <c:pt idx="5">
                  <c:v>5</c:v>
                </c:pt>
              </c:numCache>
            </c:numRef>
          </c:xVal>
          <c:yVal>
            <c:numRef>
              <c:f>Conditioning!$B$3:$G$3</c:f>
              <c:numCache>
                <c:formatCode>0.00E+00</c:formatCode>
                <c:ptCount val="6"/>
                <c:pt idx="0" formatCode="General">
                  <c:v>1</c:v>
                </c:pt>
                <c:pt idx="1">
                  <c:v>4.1000000000000003E-3</c:v>
                </c:pt>
                <c:pt idx="2">
                  <c:v>3.4E-5</c:v>
                </c:pt>
                <c:pt idx="3">
                  <c:v>1.4000000000000001E-7</c:v>
                </c:pt>
                <c:pt idx="4">
                  <c:v>2.8000000000000002E-10</c:v>
                </c:pt>
                <c:pt idx="5">
                  <c:v>7.1999999999999996E-13</c:v>
                </c:pt>
              </c:numCache>
            </c:numRef>
          </c:yVal>
          <c:smooth val="0"/>
        </c:ser>
        <c:dLbls>
          <c:showLegendKey val="0"/>
          <c:showVal val="0"/>
          <c:showCatName val="0"/>
          <c:showSerName val="0"/>
          <c:showPercent val="0"/>
          <c:showBubbleSize val="0"/>
        </c:dLbls>
        <c:axId val="90641920"/>
        <c:axId val="90643456"/>
      </c:scatterChart>
      <c:valAx>
        <c:axId val="90641920"/>
        <c:scaling>
          <c:orientation val="minMax"/>
          <c:max val="5"/>
        </c:scaling>
        <c:delete val="0"/>
        <c:axPos val="b"/>
        <c:numFmt formatCode="General" sourceLinked="1"/>
        <c:majorTickMark val="out"/>
        <c:minorTickMark val="none"/>
        <c:tickLblPos val="nextTo"/>
        <c:txPr>
          <a:bodyPr/>
          <a:lstStyle/>
          <a:p>
            <a:pPr>
              <a:defRPr sz="1600"/>
            </a:pPr>
            <a:endParaRPr lang="en-US"/>
          </a:p>
        </c:txPr>
        <c:crossAx val="90643456"/>
        <c:crossesAt val="1.0000000000000007E-13"/>
        <c:crossBetween val="midCat"/>
      </c:valAx>
      <c:valAx>
        <c:axId val="90643456"/>
        <c:scaling>
          <c:logBase val="10"/>
          <c:orientation val="minMax"/>
          <c:max val="1"/>
          <c:min val="1.0000000000000007E-13"/>
        </c:scaling>
        <c:delete val="0"/>
        <c:axPos val="l"/>
        <c:majorGridlines>
          <c:spPr>
            <a:ln>
              <a:noFill/>
            </a:ln>
          </c:spPr>
        </c:majorGridlines>
        <c:numFmt formatCode="0.E+00" sourceLinked="0"/>
        <c:majorTickMark val="out"/>
        <c:minorTickMark val="none"/>
        <c:tickLblPos val="nextTo"/>
        <c:txPr>
          <a:bodyPr/>
          <a:lstStyle/>
          <a:p>
            <a:pPr>
              <a:defRPr sz="1600"/>
            </a:pPr>
            <a:endParaRPr lang="en-US"/>
          </a:p>
        </c:txPr>
        <c:crossAx val="90641920"/>
        <c:crosses val="autoZero"/>
        <c:crossBetween val="midCat"/>
        <c:majorUnit val="10000"/>
      </c:valAx>
    </c:plotArea>
    <c:legend>
      <c:legendPos val="r"/>
      <c:layout/>
      <c:overlay val="0"/>
      <c:txPr>
        <a:bodyPr/>
        <a:lstStyle/>
        <a:p>
          <a:pPr>
            <a:defRPr sz="1800"/>
          </a:pPr>
          <a:endParaRPr lang="en-US"/>
        </a:p>
      </c:txPr>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'Metric Aware'!$A$2</c:f>
              <c:strCache>
                <c:ptCount val="1"/>
                <c:pt idx="0">
                  <c:v>Cube</c:v>
                </c:pt>
              </c:strCache>
            </c:strRef>
          </c:tx>
          <c:spPr>
            <a:ln w="38100"/>
          </c:spPr>
          <c:marker>
            <c:symbol val="none"/>
          </c:marker>
          <c:xVal>
            <c:numRef>
              <c:f>'Metric Aware'!$B$1:$F$1</c:f>
              <c:numCache>
                <c:formatCode>General</c:formatCode>
                <c:ptCount val="5"/>
                <c:pt idx="0">
                  <c:v>64</c:v>
                </c:pt>
                <c:pt idx="1">
                  <c:v>128</c:v>
                </c:pt>
                <c:pt idx="2">
                  <c:v>256</c:v>
                </c:pt>
                <c:pt idx="3">
                  <c:v>512</c:v>
                </c:pt>
                <c:pt idx="4">
                  <c:v>1024</c:v>
                </c:pt>
              </c:numCache>
            </c:numRef>
          </c:xVal>
          <c:yVal>
            <c:numRef>
              <c:f>'Metric Aware'!$B$2:$F$2</c:f>
              <c:numCache>
                <c:formatCode>General</c:formatCode>
                <c:ptCount val="5"/>
                <c:pt idx="0">
                  <c:v>23.4</c:v>
                </c:pt>
                <c:pt idx="1">
                  <c:v>17.600000000000001</c:v>
                </c:pt>
                <c:pt idx="2">
                  <c:v>15.1</c:v>
                </c:pt>
                <c:pt idx="3">
                  <c:v>13.9</c:v>
                </c:pt>
                <c:pt idx="4">
                  <c:v>13.3</c:v>
                </c:pt>
              </c:numCache>
            </c:numRef>
          </c:yVal>
          <c:smooth val="0"/>
        </c:ser>
        <c:ser>
          <c:idx val="1"/>
          <c:order val="1"/>
          <c:tx>
            <c:strRef>
              <c:f>'Metric Aware'!$A$3</c:f>
              <c:strCache>
                <c:ptCount val="1"/>
                <c:pt idx="0">
                  <c:v>HEALPix</c:v>
                </c:pt>
              </c:strCache>
            </c:strRef>
          </c:tx>
          <c:spPr>
            <a:ln w="38100">
              <a:solidFill>
                <a:schemeClr val="tx2"/>
              </a:solidFill>
            </a:ln>
          </c:spPr>
          <c:marker>
            <c:symbol val="none"/>
          </c:marker>
          <c:xVal>
            <c:numRef>
              <c:f>'Metric Aware'!$B$1:$F$1</c:f>
              <c:numCache>
                <c:formatCode>General</c:formatCode>
                <c:ptCount val="5"/>
                <c:pt idx="0">
                  <c:v>64</c:v>
                </c:pt>
                <c:pt idx="1">
                  <c:v>128</c:v>
                </c:pt>
                <c:pt idx="2">
                  <c:v>256</c:v>
                </c:pt>
                <c:pt idx="3">
                  <c:v>512</c:v>
                </c:pt>
                <c:pt idx="4">
                  <c:v>1024</c:v>
                </c:pt>
              </c:numCache>
            </c:numRef>
          </c:xVal>
          <c:yVal>
            <c:numRef>
              <c:f>'Metric Aware'!$B$3:$F$3</c:f>
              <c:numCache>
                <c:formatCode>General</c:formatCode>
                <c:ptCount val="5"/>
                <c:pt idx="0">
                  <c:v>43</c:v>
                </c:pt>
                <c:pt idx="1">
                  <c:v>31.6</c:v>
                </c:pt>
                <c:pt idx="2">
                  <c:v>26.7</c:v>
                </c:pt>
                <c:pt idx="3">
                  <c:v>24.8</c:v>
                </c:pt>
                <c:pt idx="4">
                  <c:v>23.3</c:v>
                </c:pt>
              </c:numCache>
            </c:numRef>
          </c:yVal>
          <c:smooth val="0"/>
        </c:ser>
        <c:ser>
          <c:idx val="2"/>
          <c:order val="2"/>
          <c:tx>
            <c:strRef>
              <c:f>'Metric Aware'!$A$4</c:f>
              <c:strCache>
                <c:ptCount val="1"/>
                <c:pt idx="0">
                  <c:v>Rombic</c:v>
                </c:pt>
              </c:strCache>
            </c:strRef>
          </c:tx>
          <c:spPr>
            <a:ln w="38100"/>
          </c:spPr>
          <c:marker>
            <c:symbol val="none"/>
          </c:marker>
          <c:xVal>
            <c:numRef>
              <c:f>'Metric Aware'!$B$1:$F$1</c:f>
              <c:numCache>
                <c:formatCode>General</c:formatCode>
                <c:ptCount val="5"/>
                <c:pt idx="0">
                  <c:v>64</c:v>
                </c:pt>
                <c:pt idx="1">
                  <c:v>128</c:v>
                </c:pt>
                <c:pt idx="2">
                  <c:v>256</c:v>
                </c:pt>
                <c:pt idx="3">
                  <c:v>512</c:v>
                </c:pt>
                <c:pt idx="4">
                  <c:v>1024</c:v>
                </c:pt>
              </c:numCache>
            </c:numRef>
          </c:xVal>
          <c:yVal>
            <c:numRef>
              <c:f>'Metric Aware'!$B$4:$F$4</c:f>
              <c:numCache>
                <c:formatCode>General</c:formatCode>
                <c:ptCount val="5"/>
                <c:pt idx="0">
                  <c:v>35.4</c:v>
                </c:pt>
                <c:pt idx="1">
                  <c:v>24</c:v>
                </c:pt>
                <c:pt idx="2">
                  <c:v>19.100000000000001</c:v>
                </c:pt>
                <c:pt idx="3">
                  <c:v>16.8</c:v>
                </c:pt>
                <c:pt idx="4">
                  <c:v>15.9</c:v>
                </c:pt>
              </c:numCache>
            </c:numRef>
          </c:yVal>
          <c:smooth val="0"/>
        </c:ser>
        <c:ser>
          <c:idx val="3"/>
          <c:order val="3"/>
          <c:tx>
            <c:strRef>
              <c:f>'Metric Aware'!$A$5</c:f>
              <c:strCache>
                <c:ptCount val="1"/>
                <c:pt idx="0">
                  <c:v>Adapted</c:v>
                </c:pt>
              </c:strCache>
            </c:strRef>
          </c:tx>
          <c:spPr>
            <a:ln w="38100">
              <a:solidFill>
                <a:srgbClr val="FF0000"/>
              </a:solidFill>
            </a:ln>
          </c:spPr>
          <c:marker>
            <c:symbol val="none"/>
          </c:marker>
          <c:xVal>
            <c:numRef>
              <c:f>'Metric Aware'!$B$1:$F$1</c:f>
              <c:numCache>
                <c:formatCode>General</c:formatCode>
                <c:ptCount val="5"/>
                <c:pt idx="0">
                  <c:v>64</c:v>
                </c:pt>
                <c:pt idx="1">
                  <c:v>128</c:v>
                </c:pt>
                <c:pt idx="2">
                  <c:v>256</c:v>
                </c:pt>
                <c:pt idx="3">
                  <c:v>512</c:v>
                </c:pt>
                <c:pt idx="4">
                  <c:v>1024</c:v>
                </c:pt>
              </c:numCache>
            </c:numRef>
          </c:xVal>
          <c:yVal>
            <c:numRef>
              <c:f>'Metric Aware'!$B$5:$F$5</c:f>
              <c:numCache>
                <c:formatCode>General</c:formatCode>
                <c:ptCount val="5"/>
                <c:pt idx="0">
                  <c:v>8.1</c:v>
                </c:pt>
                <c:pt idx="1">
                  <c:v>4.5</c:v>
                </c:pt>
                <c:pt idx="2">
                  <c:v>2.5</c:v>
                </c:pt>
                <c:pt idx="3">
                  <c:v>1.6</c:v>
                </c:pt>
                <c:pt idx="4">
                  <c:v>1.1000000000000001</c:v>
                </c:pt>
              </c:numCache>
            </c:numRef>
          </c:yVal>
          <c:smooth val="0"/>
        </c:ser>
        <c:dLbls>
          <c:showLegendKey val="0"/>
          <c:showVal val="0"/>
          <c:showCatName val="0"/>
          <c:showSerName val="0"/>
          <c:showPercent val="0"/>
          <c:showBubbleSize val="0"/>
        </c:dLbls>
        <c:axId val="41916288"/>
        <c:axId val="41917824"/>
      </c:scatterChart>
      <c:valAx>
        <c:axId val="41916288"/>
        <c:scaling>
          <c:logBase val="2"/>
          <c:orientation val="minMax"/>
          <c:max val="1024"/>
          <c:min val="64"/>
        </c:scaling>
        <c:delete val="0"/>
        <c:axPos val="b"/>
        <c:numFmt formatCode="General" sourceLinked="1"/>
        <c:majorTickMark val="out"/>
        <c:minorTickMark val="none"/>
        <c:tickLblPos val="nextTo"/>
        <c:txPr>
          <a:bodyPr/>
          <a:lstStyle/>
          <a:p>
            <a:pPr>
              <a:defRPr sz="1600"/>
            </a:pPr>
            <a:endParaRPr lang="en-US"/>
          </a:p>
        </c:txPr>
        <c:crossAx val="41917824"/>
        <c:crosses val="autoZero"/>
        <c:crossBetween val="midCat"/>
        <c:majorUnit val="2"/>
      </c:valAx>
      <c:valAx>
        <c:axId val="41917824"/>
        <c:scaling>
          <c:logBase val="5"/>
          <c:orientation val="minMax"/>
          <c:max val="45"/>
          <c:min val="1"/>
        </c:scaling>
        <c:delete val="0"/>
        <c:axPos val="l"/>
        <c:majorGridlines>
          <c:spPr>
            <a:ln>
              <a:noFill/>
            </a:ln>
          </c:spPr>
        </c:majorGridlines>
        <c:numFmt formatCode="General" sourceLinked="1"/>
        <c:majorTickMark val="out"/>
        <c:minorTickMark val="none"/>
        <c:tickLblPos val="nextTo"/>
        <c:txPr>
          <a:bodyPr/>
          <a:lstStyle/>
          <a:p>
            <a:pPr>
              <a:defRPr sz="1600"/>
            </a:pPr>
            <a:endParaRPr lang="en-US"/>
          </a:p>
        </c:txPr>
        <c:crossAx val="41916288"/>
        <c:crosses val="autoZero"/>
        <c:crossBetween val="midCat"/>
        <c:majorUnit val="5"/>
      </c:valAx>
    </c:plotArea>
    <c:legend>
      <c:legendPos val="r"/>
      <c:layout/>
      <c:overlay val="0"/>
      <c:txPr>
        <a:bodyPr/>
        <a:lstStyle/>
        <a:p>
          <a:pPr>
            <a:defRPr sz="1800" b="0"/>
          </a:pPr>
          <a:endParaRPr lang="en-US"/>
        </a:p>
      </c:txPr>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'Metric Aware'!$A$7</c:f>
              <c:strCache>
                <c:ptCount val="1"/>
                <c:pt idx="0">
                  <c:v>Cube</c:v>
                </c:pt>
              </c:strCache>
            </c:strRef>
          </c:tx>
          <c:spPr>
            <a:ln w="38100"/>
          </c:spPr>
          <c:marker>
            <c:symbol val="none"/>
          </c:marker>
          <c:xVal>
            <c:numRef>
              <c:f>'Metric Aware'!$B$1:$F$1</c:f>
              <c:numCache>
                <c:formatCode>General</c:formatCode>
                <c:ptCount val="5"/>
                <c:pt idx="0">
                  <c:v>64</c:v>
                </c:pt>
                <c:pt idx="1">
                  <c:v>128</c:v>
                </c:pt>
                <c:pt idx="2">
                  <c:v>256</c:v>
                </c:pt>
                <c:pt idx="3">
                  <c:v>512</c:v>
                </c:pt>
                <c:pt idx="4">
                  <c:v>1024</c:v>
                </c:pt>
              </c:numCache>
            </c:numRef>
          </c:xVal>
          <c:yVal>
            <c:numRef>
              <c:f>'Metric Aware'!$B$7:$F$7</c:f>
              <c:numCache>
                <c:formatCode>0.00E+00</c:formatCode>
                <c:ptCount val="5"/>
                <c:pt idx="0">
                  <c:v>3.0999999999999999E-3</c:v>
                </c:pt>
                <c:pt idx="1">
                  <c:v>1.2999999999999999E-3</c:v>
                </c:pt>
                <c:pt idx="2">
                  <c:v>5.5999999999999995E-4</c:v>
                </c:pt>
                <c:pt idx="3">
                  <c:v>2.7E-4</c:v>
                </c:pt>
                <c:pt idx="4">
                  <c:v>1.2999999999999999E-4</c:v>
                </c:pt>
              </c:numCache>
            </c:numRef>
          </c:yVal>
          <c:smooth val="0"/>
        </c:ser>
        <c:ser>
          <c:idx val="1"/>
          <c:order val="1"/>
          <c:tx>
            <c:strRef>
              <c:f>'Metric Aware'!$A$8</c:f>
              <c:strCache>
                <c:ptCount val="1"/>
                <c:pt idx="0">
                  <c:v>HEALPix</c:v>
                </c:pt>
              </c:strCache>
            </c:strRef>
          </c:tx>
          <c:spPr>
            <a:ln w="38100">
              <a:solidFill>
                <a:schemeClr val="tx2"/>
              </a:solidFill>
            </a:ln>
          </c:spPr>
          <c:marker>
            <c:symbol val="none"/>
          </c:marker>
          <c:xVal>
            <c:numRef>
              <c:f>'Metric Aware'!$B$1:$F$1</c:f>
              <c:numCache>
                <c:formatCode>General</c:formatCode>
                <c:ptCount val="5"/>
                <c:pt idx="0">
                  <c:v>64</c:v>
                </c:pt>
                <c:pt idx="1">
                  <c:v>128</c:v>
                </c:pt>
                <c:pt idx="2">
                  <c:v>256</c:v>
                </c:pt>
                <c:pt idx="3">
                  <c:v>512</c:v>
                </c:pt>
                <c:pt idx="4">
                  <c:v>1024</c:v>
                </c:pt>
              </c:numCache>
            </c:numRef>
          </c:xVal>
          <c:yVal>
            <c:numRef>
              <c:f>'Metric Aware'!$B$8:$F$8</c:f>
              <c:numCache>
                <c:formatCode>0.00E+00</c:formatCode>
                <c:ptCount val="5"/>
                <c:pt idx="0">
                  <c:v>9.4999999999999998E-3</c:v>
                </c:pt>
                <c:pt idx="1">
                  <c:v>4.7000000000000002E-3</c:v>
                </c:pt>
                <c:pt idx="2">
                  <c:v>2.3999999999999998E-3</c:v>
                </c:pt>
                <c:pt idx="3">
                  <c:v>1.1999999999999999E-3</c:v>
                </c:pt>
                <c:pt idx="4">
                  <c:v>6.3000000000000003E-4</c:v>
                </c:pt>
              </c:numCache>
            </c:numRef>
          </c:yVal>
          <c:smooth val="0"/>
        </c:ser>
        <c:ser>
          <c:idx val="2"/>
          <c:order val="2"/>
          <c:tx>
            <c:strRef>
              <c:f>'Metric Aware'!$A$9</c:f>
              <c:strCache>
                <c:ptCount val="1"/>
                <c:pt idx="0">
                  <c:v>Rombic</c:v>
                </c:pt>
              </c:strCache>
            </c:strRef>
          </c:tx>
          <c:spPr>
            <a:ln w="38100"/>
          </c:spPr>
          <c:marker>
            <c:symbol val="none"/>
          </c:marker>
          <c:xVal>
            <c:numRef>
              <c:f>'Metric Aware'!$B$1:$F$1</c:f>
              <c:numCache>
                <c:formatCode>General</c:formatCode>
                <c:ptCount val="5"/>
                <c:pt idx="0">
                  <c:v>64</c:v>
                </c:pt>
                <c:pt idx="1">
                  <c:v>128</c:v>
                </c:pt>
                <c:pt idx="2">
                  <c:v>256</c:v>
                </c:pt>
                <c:pt idx="3">
                  <c:v>512</c:v>
                </c:pt>
                <c:pt idx="4">
                  <c:v>1024</c:v>
                </c:pt>
              </c:numCache>
            </c:numRef>
          </c:xVal>
          <c:yVal>
            <c:numRef>
              <c:f>'Metric Aware'!$B$9:$F$9</c:f>
              <c:numCache>
                <c:formatCode>0.00E+00</c:formatCode>
                <c:ptCount val="5"/>
                <c:pt idx="0">
                  <c:v>1.2E-2</c:v>
                </c:pt>
                <c:pt idx="1">
                  <c:v>4.8999999999999998E-3</c:v>
                </c:pt>
                <c:pt idx="2">
                  <c:v>2.2000000000000001E-3</c:v>
                </c:pt>
                <c:pt idx="3">
                  <c:v>1E-3</c:v>
                </c:pt>
                <c:pt idx="4">
                  <c:v>4.0000000000000002E-4</c:v>
                </c:pt>
              </c:numCache>
            </c:numRef>
          </c:yVal>
          <c:smooth val="0"/>
        </c:ser>
        <c:ser>
          <c:idx val="3"/>
          <c:order val="3"/>
          <c:tx>
            <c:strRef>
              <c:f>'Metric Aware'!$A$10</c:f>
              <c:strCache>
                <c:ptCount val="1"/>
                <c:pt idx="0">
                  <c:v>Adapted</c:v>
                </c:pt>
              </c:strCache>
            </c:strRef>
          </c:tx>
          <c:spPr>
            <a:ln w="38100">
              <a:solidFill>
                <a:srgbClr val="FF0000"/>
              </a:solidFill>
            </a:ln>
          </c:spPr>
          <c:marker>
            <c:symbol val="none"/>
          </c:marker>
          <c:xVal>
            <c:numRef>
              <c:f>'Metric Aware'!$B$1:$F$1</c:f>
              <c:numCache>
                <c:formatCode>General</c:formatCode>
                <c:ptCount val="5"/>
                <c:pt idx="0">
                  <c:v>64</c:v>
                </c:pt>
                <c:pt idx="1">
                  <c:v>128</c:v>
                </c:pt>
                <c:pt idx="2">
                  <c:v>256</c:v>
                </c:pt>
                <c:pt idx="3">
                  <c:v>512</c:v>
                </c:pt>
                <c:pt idx="4">
                  <c:v>1024</c:v>
                </c:pt>
              </c:numCache>
            </c:numRef>
          </c:xVal>
          <c:yVal>
            <c:numRef>
              <c:f>'Metric Aware'!$B$10:$F$10</c:f>
              <c:numCache>
                <c:formatCode>0.00E+00</c:formatCode>
                <c:ptCount val="5"/>
                <c:pt idx="0">
                  <c:v>4.0000000000000002E-4</c:v>
                </c:pt>
                <c:pt idx="1">
                  <c:v>1.2E-4</c:v>
                </c:pt>
                <c:pt idx="2">
                  <c:v>3.4999999999999997E-5</c:v>
                </c:pt>
                <c:pt idx="3">
                  <c:v>9.7000000000000003E-6</c:v>
                </c:pt>
                <c:pt idx="4">
                  <c:v>2.6000000000000001E-6</c:v>
                </c:pt>
              </c:numCache>
            </c:numRef>
          </c:yVal>
          <c:smooth val="0"/>
        </c:ser>
        <c:dLbls>
          <c:showLegendKey val="0"/>
          <c:showVal val="0"/>
          <c:showCatName val="0"/>
          <c:showSerName val="0"/>
          <c:showPercent val="0"/>
          <c:showBubbleSize val="0"/>
        </c:dLbls>
        <c:axId val="42415616"/>
        <c:axId val="42417152"/>
      </c:scatterChart>
      <c:valAx>
        <c:axId val="42415616"/>
        <c:scaling>
          <c:logBase val="2"/>
          <c:orientation val="minMax"/>
          <c:max val="1024"/>
          <c:min val="64"/>
        </c:scaling>
        <c:delete val="0"/>
        <c:axPos val="b"/>
        <c:numFmt formatCode="General" sourceLinked="1"/>
        <c:majorTickMark val="out"/>
        <c:minorTickMark val="none"/>
        <c:tickLblPos val="nextTo"/>
        <c:txPr>
          <a:bodyPr/>
          <a:lstStyle/>
          <a:p>
            <a:pPr>
              <a:defRPr sz="1600"/>
            </a:pPr>
            <a:endParaRPr lang="en-US"/>
          </a:p>
        </c:txPr>
        <c:crossAx val="42417152"/>
        <c:crossesAt val="1.0000000000000004E-6"/>
        <c:crossBetween val="midCat"/>
        <c:majorUnit val="2"/>
      </c:valAx>
      <c:valAx>
        <c:axId val="42417152"/>
        <c:scaling>
          <c:logBase val="10"/>
          <c:orientation val="minMax"/>
          <c:max val="1"/>
          <c:min val="1.0000000000000004E-6"/>
        </c:scaling>
        <c:delete val="0"/>
        <c:axPos val="l"/>
        <c:majorGridlines>
          <c:spPr>
            <a:ln>
              <a:noFill/>
            </a:ln>
          </c:spPr>
        </c:majorGridlines>
        <c:numFmt formatCode="0.E+00" sourceLinked="0"/>
        <c:majorTickMark val="out"/>
        <c:minorTickMark val="none"/>
        <c:tickLblPos val="nextTo"/>
        <c:txPr>
          <a:bodyPr/>
          <a:lstStyle/>
          <a:p>
            <a:pPr>
              <a:defRPr sz="1600"/>
            </a:pPr>
            <a:endParaRPr lang="en-US"/>
          </a:p>
        </c:txPr>
        <c:crossAx val="42415616"/>
        <c:crosses val="autoZero"/>
        <c:crossBetween val="midCat"/>
        <c:majorUnit val="100"/>
      </c:valAx>
    </c:plotArea>
    <c:legend>
      <c:legendPos val="r"/>
      <c:layout/>
      <c:overlay val="0"/>
      <c:txPr>
        <a:bodyPr/>
        <a:lstStyle/>
        <a:p>
          <a:pPr>
            <a:defRPr sz="1800"/>
          </a:pPr>
          <a:endParaRPr lang="en-US"/>
        </a:p>
      </c:txPr>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'Metric Unaware'!$A$2</c:f>
              <c:strCache>
                <c:ptCount val="1"/>
                <c:pt idx="0">
                  <c:v>Cube</c:v>
                </c:pt>
              </c:strCache>
            </c:strRef>
          </c:tx>
          <c:spPr>
            <a:ln w="38100"/>
          </c:spPr>
          <c:marker>
            <c:symbol val="none"/>
          </c:marker>
          <c:xVal>
            <c:numRef>
              <c:f>'Metric Unaware'!$B$1:$F$1</c:f>
              <c:numCache>
                <c:formatCode>General</c:formatCode>
                <c:ptCount val="5"/>
                <c:pt idx="0">
                  <c:v>64</c:v>
                </c:pt>
                <c:pt idx="1">
                  <c:v>128</c:v>
                </c:pt>
                <c:pt idx="2">
                  <c:v>256</c:v>
                </c:pt>
                <c:pt idx="3">
                  <c:v>512</c:v>
                </c:pt>
                <c:pt idx="4">
                  <c:v>1024</c:v>
                </c:pt>
              </c:numCache>
            </c:numRef>
          </c:xVal>
          <c:yVal>
            <c:numRef>
              <c:f>'Metric Unaware'!$B$2:$F$2</c:f>
              <c:numCache>
                <c:formatCode>General</c:formatCode>
                <c:ptCount val="5"/>
                <c:pt idx="0">
                  <c:v>9.6999999999999993</c:v>
                </c:pt>
                <c:pt idx="1">
                  <c:v>5.0999999999999996</c:v>
                </c:pt>
                <c:pt idx="2">
                  <c:v>3</c:v>
                </c:pt>
                <c:pt idx="3">
                  <c:v>1.9</c:v>
                </c:pt>
                <c:pt idx="4">
                  <c:v>1.5</c:v>
                </c:pt>
              </c:numCache>
            </c:numRef>
          </c:yVal>
          <c:smooth val="0"/>
        </c:ser>
        <c:ser>
          <c:idx val="1"/>
          <c:order val="1"/>
          <c:tx>
            <c:strRef>
              <c:f>'Metric Unaware'!$A$3</c:f>
              <c:strCache>
                <c:ptCount val="1"/>
                <c:pt idx="0">
                  <c:v>HEALPix</c:v>
                </c:pt>
              </c:strCache>
            </c:strRef>
          </c:tx>
          <c:spPr>
            <a:ln w="38100">
              <a:solidFill>
                <a:schemeClr val="tx2"/>
              </a:solidFill>
            </a:ln>
          </c:spPr>
          <c:marker>
            <c:symbol val="none"/>
          </c:marker>
          <c:xVal>
            <c:numRef>
              <c:f>'Metric Unaware'!$B$1:$F$1</c:f>
              <c:numCache>
                <c:formatCode>General</c:formatCode>
                <c:ptCount val="5"/>
                <c:pt idx="0">
                  <c:v>64</c:v>
                </c:pt>
                <c:pt idx="1">
                  <c:v>128</c:v>
                </c:pt>
                <c:pt idx="2">
                  <c:v>256</c:v>
                </c:pt>
                <c:pt idx="3">
                  <c:v>512</c:v>
                </c:pt>
                <c:pt idx="4">
                  <c:v>1024</c:v>
                </c:pt>
              </c:numCache>
            </c:numRef>
          </c:xVal>
          <c:yVal>
            <c:numRef>
              <c:f>'Metric Unaware'!$B$3:$F$3</c:f>
              <c:numCache>
                <c:formatCode>General</c:formatCode>
                <c:ptCount val="5"/>
                <c:pt idx="0">
                  <c:v>17.399999999999999</c:v>
                </c:pt>
                <c:pt idx="1">
                  <c:v>9</c:v>
                </c:pt>
                <c:pt idx="2">
                  <c:v>5</c:v>
                </c:pt>
                <c:pt idx="3">
                  <c:v>2.9</c:v>
                </c:pt>
                <c:pt idx="4">
                  <c:v>1.9</c:v>
                </c:pt>
              </c:numCache>
            </c:numRef>
          </c:yVal>
          <c:smooth val="0"/>
        </c:ser>
        <c:ser>
          <c:idx val="2"/>
          <c:order val="2"/>
          <c:tx>
            <c:strRef>
              <c:f>'Metric Unaware'!$A$4</c:f>
              <c:strCache>
                <c:ptCount val="1"/>
                <c:pt idx="0">
                  <c:v>Rombic</c:v>
                </c:pt>
              </c:strCache>
            </c:strRef>
          </c:tx>
          <c:spPr>
            <a:ln w="38100"/>
          </c:spPr>
          <c:marker>
            <c:symbol val="none"/>
          </c:marker>
          <c:xVal>
            <c:numRef>
              <c:f>'Metric Unaware'!$B$1:$F$1</c:f>
              <c:numCache>
                <c:formatCode>General</c:formatCode>
                <c:ptCount val="5"/>
                <c:pt idx="0">
                  <c:v>64</c:v>
                </c:pt>
                <c:pt idx="1">
                  <c:v>128</c:v>
                </c:pt>
                <c:pt idx="2">
                  <c:v>256</c:v>
                </c:pt>
                <c:pt idx="3">
                  <c:v>512</c:v>
                </c:pt>
                <c:pt idx="4">
                  <c:v>1024</c:v>
                </c:pt>
              </c:numCache>
            </c:numRef>
          </c:xVal>
          <c:yVal>
            <c:numRef>
              <c:f>'Metric Unaware'!$B$4:$F$4</c:f>
              <c:numCache>
                <c:formatCode>General</c:formatCode>
                <c:ptCount val="5"/>
                <c:pt idx="0">
                  <c:v>17.5</c:v>
                </c:pt>
                <c:pt idx="1">
                  <c:v>9</c:v>
                </c:pt>
                <c:pt idx="2">
                  <c:v>5.0999999999999996</c:v>
                </c:pt>
                <c:pt idx="3">
                  <c:v>2.9</c:v>
                </c:pt>
                <c:pt idx="4">
                  <c:v>2</c:v>
                </c:pt>
              </c:numCache>
            </c:numRef>
          </c:yVal>
          <c:smooth val="0"/>
        </c:ser>
        <c:ser>
          <c:idx val="3"/>
          <c:order val="3"/>
          <c:tx>
            <c:strRef>
              <c:f>'Metric Unaware'!$A$5</c:f>
              <c:strCache>
                <c:ptCount val="1"/>
                <c:pt idx="0">
                  <c:v>Adapted</c:v>
                </c:pt>
              </c:strCache>
            </c:strRef>
          </c:tx>
          <c:spPr>
            <a:ln w="38100">
              <a:solidFill>
                <a:srgbClr val="FF0000"/>
              </a:solidFill>
            </a:ln>
          </c:spPr>
          <c:marker>
            <c:symbol val="none"/>
          </c:marker>
          <c:xVal>
            <c:numRef>
              <c:f>'Metric Unaware'!$B$1:$F$1</c:f>
              <c:numCache>
                <c:formatCode>General</c:formatCode>
                <c:ptCount val="5"/>
                <c:pt idx="0">
                  <c:v>64</c:v>
                </c:pt>
                <c:pt idx="1">
                  <c:v>128</c:v>
                </c:pt>
                <c:pt idx="2">
                  <c:v>256</c:v>
                </c:pt>
                <c:pt idx="3">
                  <c:v>512</c:v>
                </c:pt>
                <c:pt idx="4">
                  <c:v>1024</c:v>
                </c:pt>
              </c:numCache>
            </c:numRef>
          </c:xVal>
          <c:yVal>
            <c:numRef>
              <c:f>'Metric Unaware'!$B$5:$F$5</c:f>
              <c:numCache>
                <c:formatCode>General</c:formatCode>
                <c:ptCount val="5"/>
                <c:pt idx="0">
                  <c:v>8.1</c:v>
                </c:pt>
                <c:pt idx="1">
                  <c:v>4.5</c:v>
                </c:pt>
                <c:pt idx="2">
                  <c:v>2.5</c:v>
                </c:pt>
                <c:pt idx="3">
                  <c:v>1.6</c:v>
                </c:pt>
                <c:pt idx="4">
                  <c:v>1.1000000000000001</c:v>
                </c:pt>
              </c:numCache>
            </c:numRef>
          </c:yVal>
          <c:smooth val="0"/>
        </c:ser>
        <c:dLbls>
          <c:showLegendKey val="0"/>
          <c:showVal val="0"/>
          <c:showCatName val="0"/>
          <c:showSerName val="0"/>
          <c:showPercent val="0"/>
          <c:showBubbleSize val="0"/>
        </c:dLbls>
        <c:axId val="8449408"/>
        <c:axId val="8451200"/>
      </c:scatterChart>
      <c:valAx>
        <c:axId val="8449408"/>
        <c:scaling>
          <c:logBase val="2"/>
          <c:orientation val="minMax"/>
          <c:max val="1024"/>
          <c:min val="64"/>
        </c:scaling>
        <c:delete val="0"/>
        <c:axPos val="b"/>
        <c:numFmt formatCode="General" sourceLinked="1"/>
        <c:majorTickMark val="out"/>
        <c:minorTickMark val="none"/>
        <c:tickLblPos val="nextTo"/>
        <c:txPr>
          <a:bodyPr/>
          <a:lstStyle/>
          <a:p>
            <a:pPr>
              <a:defRPr sz="1600"/>
            </a:pPr>
            <a:endParaRPr lang="en-US"/>
          </a:p>
        </c:txPr>
        <c:crossAx val="8451200"/>
        <c:crosses val="autoZero"/>
        <c:crossBetween val="midCat"/>
        <c:majorUnit val="2"/>
      </c:valAx>
      <c:valAx>
        <c:axId val="8451200"/>
        <c:scaling>
          <c:logBase val="5"/>
          <c:orientation val="minMax"/>
          <c:max val="45"/>
          <c:min val="1"/>
        </c:scaling>
        <c:delete val="0"/>
        <c:axPos val="l"/>
        <c:majorGridlines>
          <c:spPr>
            <a:ln>
              <a:noFill/>
            </a:ln>
          </c:spPr>
        </c:majorGridlines>
        <c:numFmt formatCode="General" sourceLinked="1"/>
        <c:majorTickMark val="out"/>
        <c:minorTickMark val="none"/>
        <c:tickLblPos val="nextTo"/>
        <c:txPr>
          <a:bodyPr/>
          <a:lstStyle/>
          <a:p>
            <a:pPr>
              <a:defRPr sz="1600"/>
            </a:pPr>
            <a:endParaRPr lang="en-US"/>
          </a:p>
        </c:txPr>
        <c:crossAx val="8449408"/>
        <c:crosses val="autoZero"/>
        <c:crossBetween val="midCat"/>
        <c:majorUnit val="5"/>
      </c:valAx>
    </c:plotArea>
    <c:legend>
      <c:legendPos val="r"/>
      <c:layout/>
      <c:overlay val="0"/>
      <c:txPr>
        <a:bodyPr/>
        <a:lstStyle/>
        <a:p>
          <a:pPr>
            <a:defRPr sz="1800"/>
          </a:pPr>
          <a:endParaRPr lang="en-US"/>
        </a:p>
      </c:txPr>
    </c:legend>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'Metric Unaware'!$A$7</c:f>
              <c:strCache>
                <c:ptCount val="1"/>
                <c:pt idx="0">
                  <c:v>Cube</c:v>
                </c:pt>
              </c:strCache>
            </c:strRef>
          </c:tx>
          <c:spPr>
            <a:ln w="38100"/>
          </c:spPr>
          <c:marker>
            <c:symbol val="none"/>
          </c:marker>
          <c:xVal>
            <c:numRef>
              <c:f>'Metric Unaware'!$B$1:$F$1</c:f>
              <c:numCache>
                <c:formatCode>General</c:formatCode>
                <c:ptCount val="5"/>
                <c:pt idx="0">
                  <c:v>64</c:v>
                </c:pt>
                <c:pt idx="1">
                  <c:v>128</c:v>
                </c:pt>
                <c:pt idx="2">
                  <c:v>256</c:v>
                </c:pt>
                <c:pt idx="3">
                  <c:v>512</c:v>
                </c:pt>
                <c:pt idx="4">
                  <c:v>1024</c:v>
                </c:pt>
              </c:numCache>
            </c:numRef>
          </c:xVal>
          <c:yVal>
            <c:numRef>
              <c:f>'Metric Unaware'!$B$7:$F$7</c:f>
              <c:numCache>
                <c:formatCode>0.00E+00</c:formatCode>
                <c:ptCount val="5"/>
                <c:pt idx="0">
                  <c:v>0.34</c:v>
                </c:pt>
                <c:pt idx="1">
                  <c:v>0.34</c:v>
                </c:pt>
                <c:pt idx="2">
                  <c:v>0.34</c:v>
                </c:pt>
                <c:pt idx="3">
                  <c:v>0.34</c:v>
                </c:pt>
                <c:pt idx="4">
                  <c:v>0.34</c:v>
                </c:pt>
              </c:numCache>
            </c:numRef>
          </c:yVal>
          <c:smooth val="0"/>
        </c:ser>
        <c:ser>
          <c:idx val="1"/>
          <c:order val="1"/>
          <c:tx>
            <c:strRef>
              <c:f>'Metric Unaware'!$A$8</c:f>
              <c:strCache>
                <c:ptCount val="1"/>
                <c:pt idx="0">
                  <c:v>HEALPix</c:v>
                </c:pt>
              </c:strCache>
            </c:strRef>
          </c:tx>
          <c:spPr>
            <a:ln w="38100">
              <a:solidFill>
                <a:schemeClr val="tx2"/>
              </a:solidFill>
            </a:ln>
          </c:spPr>
          <c:marker>
            <c:symbol val="none"/>
          </c:marker>
          <c:xVal>
            <c:numRef>
              <c:f>'Metric Unaware'!$B$1:$F$1</c:f>
              <c:numCache>
                <c:formatCode>General</c:formatCode>
                <c:ptCount val="5"/>
                <c:pt idx="0">
                  <c:v>64</c:v>
                </c:pt>
                <c:pt idx="1">
                  <c:v>128</c:v>
                </c:pt>
                <c:pt idx="2">
                  <c:v>256</c:v>
                </c:pt>
                <c:pt idx="3">
                  <c:v>512</c:v>
                </c:pt>
                <c:pt idx="4">
                  <c:v>1024</c:v>
                </c:pt>
              </c:numCache>
            </c:numRef>
          </c:xVal>
          <c:yVal>
            <c:numRef>
              <c:f>'Metric Unaware'!$B$8:$F$8</c:f>
              <c:numCache>
                <c:formatCode>0.00E+00</c:formatCode>
                <c:ptCount val="5"/>
                <c:pt idx="0">
                  <c:v>0.27</c:v>
                </c:pt>
                <c:pt idx="1">
                  <c:v>0.27</c:v>
                </c:pt>
                <c:pt idx="2">
                  <c:v>0.27</c:v>
                </c:pt>
                <c:pt idx="3">
                  <c:v>0.27</c:v>
                </c:pt>
                <c:pt idx="4">
                  <c:v>0.27</c:v>
                </c:pt>
              </c:numCache>
            </c:numRef>
          </c:yVal>
          <c:smooth val="0"/>
        </c:ser>
        <c:ser>
          <c:idx val="2"/>
          <c:order val="2"/>
          <c:tx>
            <c:strRef>
              <c:f>'Metric Unaware'!$A$9</c:f>
              <c:strCache>
                <c:ptCount val="1"/>
                <c:pt idx="0">
                  <c:v>Rombic</c:v>
                </c:pt>
              </c:strCache>
            </c:strRef>
          </c:tx>
          <c:spPr>
            <a:ln w="38100"/>
          </c:spPr>
          <c:marker>
            <c:symbol val="none"/>
          </c:marker>
          <c:xVal>
            <c:numRef>
              <c:f>'Metric Unaware'!$B$1:$F$1</c:f>
              <c:numCache>
                <c:formatCode>General</c:formatCode>
                <c:ptCount val="5"/>
                <c:pt idx="0">
                  <c:v>64</c:v>
                </c:pt>
                <c:pt idx="1">
                  <c:v>128</c:v>
                </c:pt>
                <c:pt idx="2">
                  <c:v>256</c:v>
                </c:pt>
                <c:pt idx="3">
                  <c:v>512</c:v>
                </c:pt>
                <c:pt idx="4">
                  <c:v>1024</c:v>
                </c:pt>
              </c:numCache>
            </c:numRef>
          </c:xVal>
          <c:yVal>
            <c:numRef>
              <c:f>'Metric Unaware'!$B$9:$F$9</c:f>
              <c:numCache>
                <c:formatCode>0.00E+00</c:formatCode>
                <c:ptCount val="5"/>
                <c:pt idx="0">
                  <c:v>0.12</c:v>
                </c:pt>
                <c:pt idx="1">
                  <c:v>0.12</c:v>
                </c:pt>
                <c:pt idx="2">
                  <c:v>0.12</c:v>
                </c:pt>
                <c:pt idx="3">
                  <c:v>0.12</c:v>
                </c:pt>
                <c:pt idx="4">
                  <c:v>0.12</c:v>
                </c:pt>
              </c:numCache>
            </c:numRef>
          </c:yVal>
          <c:smooth val="0"/>
        </c:ser>
        <c:ser>
          <c:idx val="3"/>
          <c:order val="3"/>
          <c:tx>
            <c:strRef>
              <c:f>'Metric Unaware'!$A$10</c:f>
              <c:strCache>
                <c:ptCount val="1"/>
                <c:pt idx="0">
                  <c:v>Adapted</c:v>
                </c:pt>
              </c:strCache>
            </c:strRef>
          </c:tx>
          <c:spPr>
            <a:ln w="38100">
              <a:solidFill>
                <a:srgbClr val="FF0000"/>
              </a:solidFill>
            </a:ln>
          </c:spPr>
          <c:marker>
            <c:symbol val="none"/>
          </c:marker>
          <c:xVal>
            <c:numRef>
              <c:f>'Metric Unaware'!$B$1:$F$1</c:f>
              <c:numCache>
                <c:formatCode>General</c:formatCode>
                <c:ptCount val="5"/>
                <c:pt idx="0">
                  <c:v>64</c:v>
                </c:pt>
                <c:pt idx="1">
                  <c:v>128</c:v>
                </c:pt>
                <c:pt idx="2">
                  <c:v>256</c:v>
                </c:pt>
                <c:pt idx="3">
                  <c:v>512</c:v>
                </c:pt>
                <c:pt idx="4">
                  <c:v>1024</c:v>
                </c:pt>
              </c:numCache>
            </c:numRef>
          </c:xVal>
          <c:yVal>
            <c:numRef>
              <c:f>'Metric Unaware'!$B$10:$F$10</c:f>
              <c:numCache>
                <c:formatCode>0.00E+00</c:formatCode>
                <c:ptCount val="5"/>
                <c:pt idx="0">
                  <c:v>4.0000000000000002E-4</c:v>
                </c:pt>
                <c:pt idx="1">
                  <c:v>1.2E-4</c:v>
                </c:pt>
                <c:pt idx="2">
                  <c:v>3.4999999999999997E-5</c:v>
                </c:pt>
                <c:pt idx="3">
                  <c:v>9.7000000000000003E-6</c:v>
                </c:pt>
                <c:pt idx="4">
                  <c:v>2.6000000000000001E-6</c:v>
                </c:pt>
              </c:numCache>
            </c:numRef>
          </c:yVal>
          <c:smooth val="0"/>
        </c:ser>
        <c:dLbls>
          <c:showLegendKey val="0"/>
          <c:showVal val="0"/>
          <c:showCatName val="0"/>
          <c:showSerName val="0"/>
          <c:showPercent val="0"/>
          <c:showBubbleSize val="0"/>
        </c:dLbls>
        <c:axId val="43437056"/>
        <c:axId val="99308288"/>
      </c:scatterChart>
      <c:valAx>
        <c:axId val="43437056"/>
        <c:scaling>
          <c:logBase val="2"/>
          <c:orientation val="minMax"/>
          <c:max val="1024"/>
          <c:min val="64"/>
        </c:scaling>
        <c:delete val="0"/>
        <c:axPos val="b"/>
        <c:numFmt formatCode="General" sourceLinked="1"/>
        <c:majorTickMark val="out"/>
        <c:minorTickMark val="none"/>
        <c:tickLblPos val="nextTo"/>
        <c:txPr>
          <a:bodyPr/>
          <a:lstStyle/>
          <a:p>
            <a:pPr>
              <a:defRPr sz="1600"/>
            </a:pPr>
            <a:endParaRPr lang="en-US"/>
          </a:p>
        </c:txPr>
        <c:crossAx val="99308288"/>
        <c:crossesAt val="1.0000000000000004E-6"/>
        <c:crossBetween val="midCat"/>
        <c:majorUnit val="2"/>
      </c:valAx>
      <c:valAx>
        <c:axId val="99308288"/>
        <c:scaling>
          <c:logBase val="10"/>
          <c:orientation val="minMax"/>
          <c:max val="1"/>
          <c:min val="1.0000000000000004E-6"/>
        </c:scaling>
        <c:delete val="0"/>
        <c:axPos val="l"/>
        <c:majorGridlines>
          <c:spPr>
            <a:ln>
              <a:noFill/>
            </a:ln>
          </c:spPr>
        </c:majorGridlines>
        <c:numFmt formatCode="0.E+00" sourceLinked="0"/>
        <c:majorTickMark val="out"/>
        <c:minorTickMark val="none"/>
        <c:tickLblPos val="nextTo"/>
        <c:txPr>
          <a:bodyPr/>
          <a:lstStyle/>
          <a:p>
            <a:pPr>
              <a:defRPr sz="1600"/>
            </a:pPr>
            <a:endParaRPr lang="en-US"/>
          </a:p>
        </c:txPr>
        <c:crossAx val="43437056"/>
        <c:crosses val="autoZero"/>
        <c:crossBetween val="midCat"/>
        <c:majorUnit val="100"/>
      </c:valAx>
    </c:plotArea>
    <c:legend>
      <c:legendPos val="r"/>
      <c:layout/>
      <c:overlay val="0"/>
      <c:txPr>
        <a:bodyPr/>
        <a:lstStyle/>
        <a:p>
          <a:pPr>
            <a:defRPr sz="1800"/>
          </a:pPr>
          <a:endParaRPr lang="en-US"/>
        </a:p>
      </c:txPr>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9.wmf"/><Relationship Id="rId1" Type="http://schemas.openxmlformats.org/officeDocument/2006/relationships/image" Target="../media/image8.wmf"/><Relationship Id="rId4" Type="http://schemas.openxmlformats.org/officeDocument/2006/relationships/image" Target="../media/image11.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wmf"/><Relationship Id="rId1" Type="http://schemas.openxmlformats.org/officeDocument/2006/relationships/image" Target="../media/image16.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image" Target="../media/image2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00.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103.wmf"/><Relationship Id="rId2" Type="http://schemas.openxmlformats.org/officeDocument/2006/relationships/image" Target="../media/image102.wmf"/><Relationship Id="rId1" Type="http://schemas.openxmlformats.org/officeDocument/2006/relationships/image" Target="../media/image101.wmf"/><Relationship Id="rId6" Type="http://schemas.openxmlformats.org/officeDocument/2006/relationships/image" Target="../media/image106.wmf"/><Relationship Id="rId5" Type="http://schemas.openxmlformats.org/officeDocument/2006/relationships/image" Target="../media/image105.wmf"/><Relationship Id="rId4" Type="http://schemas.openxmlformats.org/officeDocument/2006/relationships/image" Target="../media/image104.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09.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1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806A997-6336-44EC-886D-B15FECD72588}" type="datetimeFigureOut">
              <a:rPr lang="en-US" smtClean="0"/>
              <a:t>2012-05-25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D39838C-A054-4D02-B90B-A75BA9952077}" type="slidenum">
              <a:rPr lang="en-US" smtClean="0"/>
              <a:t>‹#›</a:t>
            </a:fld>
            <a:endParaRPr lang="en-US"/>
          </a:p>
        </p:txBody>
      </p:sp>
    </p:spTree>
    <p:extLst>
      <p:ext uri="{BB962C8B-B14F-4D97-AF65-F5344CB8AC3E}">
        <p14:creationId xmlns:p14="http://schemas.microsoft.com/office/powerpoint/2010/main" val="32540876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408888" y="457200"/>
            <a:ext cx="4038600" cy="30289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457200" y="3505200"/>
            <a:ext cx="5943600" cy="53340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33453018"/>
      </p:ext>
    </p:extLst>
  </p:cSld>
  <p:clrMap bg1="lt1" tx1="dk1" bg2="lt2" tx2="dk2" accent1="accent1" accent2="accent2" accent3="accent3" accent4="accent4" accent5="accent5" accent6="accent6" hlink="hlink" folHlink="folHlink"/>
  <p:notesStyle>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100" kern="1200">
        <a:solidFill>
          <a:schemeClr val="tx1"/>
        </a:solidFill>
        <a:latin typeface="+mn-lt"/>
        <a:ea typeface="+mn-ea"/>
        <a:cs typeface="+mn-cs"/>
      </a:defRPr>
    </a:lvl2pPr>
    <a:lvl3pPr marL="914400" algn="l" defTabSz="914400" rtl="0" eaLnBrk="1" latinLnBrk="0" hangingPunct="1">
      <a:defRPr sz="1100" kern="1200">
        <a:solidFill>
          <a:schemeClr val="tx1"/>
        </a:solidFill>
        <a:latin typeface="+mn-lt"/>
        <a:ea typeface="+mn-ea"/>
        <a:cs typeface="+mn-cs"/>
      </a:defRPr>
    </a:lvl3pPr>
    <a:lvl4pPr marL="1371600" algn="l" defTabSz="914400" rtl="0" eaLnBrk="1" latinLnBrk="0" hangingPunct="1">
      <a:defRPr sz="1100" kern="1200">
        <a:solidFill>
          <a:schemeClr val="tx1"/>
        </a:solidFill>
        <a:latin typeface="+mn-lt"/>
        <a:ea typeface="+mn-ea"/>
        <a:cs typeface="+mn-cs"/>
      </a:defRPr>
    </a:lvl4pPr>
    <a:lvl5pPr marL="1828800" algn="l" defTabSz="914400" rtl="0" eaLnBrk="1" latinLnBrk="0" hangingPunct="1">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afternoon.</a:t>
            </a:r>
          </a:p>
          <a:p>
            <a:endParaRPr lang="en-US" dirty="0" smtClean="0"/>
          </a:p>
          <a:p>
            <a:r>
              <a:rPr lang="en-US" dirty="0" smtClean="0"/>
              <a:t>In this talk I will present work, done in collaboration</a:t>
            </a:r>
            <a:r>
              <a:rPr lang="en-US" baseline="0" dirty="0" smtClean="0"/>
              <a:t> with Hugues Hoppe from Microsoft Research, on the metric aware processing of spherical imagery.</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3B4B147-51EF-4A31-B6DA-CE69F58727EB}" type="slidenum">
              <a:rPr lang="en-US" smtClean="0"/>
              <a:t>1</a:t>
            </a:fld>
            <a:endParaRPr lang="en-US"/>
          </a:p>
        </p:txBody>
      </p:sp>
    </p:spTree>
    <p:extLst>
      <p:ext uri="{BB962C8B-B14F-4D97-AF65-F5344CB8AC3E}">
        <p14:creationId xmlns:p14="http://schemas.microsoft.com/office/powerpoint/2010/main" val="9989882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work, we present a </a:t>
            </a:r>
            <a:r>
              <a:rPr lang="en-US" baseline="0" dirty="0" smtClean="0"/>
              <a:t>solver </a:t>
            </a:r>
            <a:r>
              <a:rPr lang="en-US" dirty="0" smtClean="0"/>
              <a:t>that</a:t>
            </a:r>
            <a:r>
              <a:rPr lang="en-US" baseline="0" dirty="0" smtClean="0"/>
              <a:t> is based on a new discretization of the sphere.</a:t>
            </a:r>
          </a:p>
          <a:p>
            <a:r>
              <a:rPr lang="en-US" baseline="0" dirty="0" smtClean="0"/>
              <a:t>We validate the correctness of our approach by demonstrating that it is both accurate and efficient, and we demonstrate its practical utility in a number of image processing applications.</a:t>
            </a:r>
          </a:p>
          <a:p>
            <a:r>
              <a:rPr lang="en-US" baseline="0" dirty="0" smtClean="0"/>
              <a:t>We conclude by summarizing our contributions and describing possible areas for future work.</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3B4B147-51EF-4A31-B6DA-CE69F58727EB}" type="slidenum">
              <a:rPr lang="en-US" smtClean="0"/>
              <a:t>10</a:t>
            </a:fld>
            <a:endParaRPr lang="en-US"/>
          </a:p>
        </p:txBody>
      </p:sp>
    </p:spTree>
    <p:extLst>
      <p:ext uri="{BB962C8B-B14F-4D97-AF65-F5344CB8AC3E}">
        <p14:creationId xmlns:p14="http://schemas.microsoft.com/office/powerpoint/2010/main" val="40797273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design our</a:t>
            </a:r>
            <a:r>
              <a:rPr lang="en-US" baseline="0" dirty="0" smtClean="0"/>
              <a:t> discretization, we start from the equirectangular map, commonly used to represent points on the sphere in terms of their angles of longitude and latitude.</a:t>
            </a:r>
          </a:p>
          <a:p>
            <a:endParaRPr lang="en-US" baseline="0" dirty="0" smtClean="0"/>
          </a:p>
          <a:p>
            <a:r>
              <a:rPr lang="en-US" baseline="0" dirty="0" smtClean="0"/>
              <a:t>This gives us the benefits of developing a solver for a common image representation that supports the closed-form evaluation of integrals, and has enough symmetry to make the set-up of the linear system be efficient.</a:t>
            </a:r>
          </a:p>
          <a:p>
            <a:endParaRPr lang="en-US" baseline="0" dirty="0" smtClean="0"/>
          </a:p>
          <a:p>
            <a:r>
              <a:rPr lang="en-US" baseline="0" dirty="0" smtClean="0"/>
              <a:t>Then,</a:t>
            </a:r>
          </a:p>
          <a:p>
            <a:r>
              <a:rPr lang="en-US" baseline="0" dirty="0" smtClean="0"/>
              <a:t>[Click]</a:t>
            </a:r>
          </a:p>
          <a:p>
            <a:r>
              <a:rPr lang="en-US" baseline="0" dirty="0" smtClean="0"/>
              <a:t>We adapt the discretization to alleviate the problems with unbounded distortion at the poles.</a:t>
            </a:r>
          </a:p>
          <a:p>
            <a:endParaRPr lang="en-US" baseline="0" dirty="0" smtClean="0"/>
          </a:p>
          <a:p>
            <a:r>
              <a:rPr lang="en-US" baseline="0" dirty="0" smtClean="0"/>
              <a:t>We begin by describing how the linear system can be formulated using the equirectangular map.</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3B4B147-51EF-4A31-B6DA-CE69F58727EB}" type="slidenum">
              <a:rPr lang="en-US" smtClean="0"/>
              <a:t>11</a:t>
            </a:fld>
            <a:endParaRPr lang="en-US"/>
          </a:p>
        </p:txBody>
      </p:sp>
    </p:spTree>
    <p:extLst>
      <p:ext uri="{BB962C8B-B14F-4D97-AF65-F5344CB8AC3E}">
        <p14:creationId xmlns:p14="http://schemas.microsoft.com/office/powerpoint/2010/main" val="14715777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form the matrix, we first define</a:t>
            </a:r>
            <a:r>
              <a:rPr lang="en-US" baseline="0" dirty="0" smtClean="0"/>
              <a:t> a function space over which to discretize the Poisson equation.</a:t>
            </a:r>
          </a:p>
          <a:p>
            <a:endParaRPr lang="en-US" baseline="0" dirty="0" smtClean="0"/>
          </a:p>
          <a:p>
            <a:r>
              <a:rPr lang="en-US" baseline="0" dirty="0" smtClean="0"/>
              <a:t>Using a regular decomposition of the parameter domain, we can define a set of regular B-splines on the grid and then use the parameterization to transform them into functions on the sphere.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[Click]</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While this works well for grid cells interior to the domain, we need to define these functions so that they respect the boundaries.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Along the phi-boundaries,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mapping is periodic, so we modify the B-splines so that they wrap-around.</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[Click]</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Along the theta-boundaries,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mapping collapses so that all the points on these boundaries map to one of the two poles.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To define continuous functions,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merge the elements on the first and last parallels, to get two polar cap functions.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While this provides a function space with sufficient differentiability to discretize the Poisson system,</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It has the undesirable property of unbounded distortion at the poles.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 particular, the area of elements near the poles collapses to zero and, consequently, the derivatives blows up.</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3B4B147-51EF-4A31-B6DA-CE69F58727EB}" type="slidenum">
              <a:rPr lang="en-US" smtClean="0"/>
              <a:t>12</a:t>
            </a:fld>
            <a:endParaRPr lang="en-US"/>
          </a:p>
        </p:txBody>
      </p:sp>
    </p:spTree>
    <p:extLst>
      <p:ext uri="{BB962C8B-B14F-4D97-AF65-F5344CB8AC3E}">
        <p14:creationId xmlns:p14="http://schemas.microsoft.com/office/powerpoint/2010/main" val="19718212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resolve this issue, we observe that the difficulty at the poles is not</a:t>
            </a:r>
            <a:r>
              <a:rPr lang="en-US" baseline="0" dirty="0" smtClean="0"/>
              <a:t> the result of a lack of data at the poles, but rather an over-abundance of it.</a:t>
            </a:r>
          </a:p>
          <a:p>
            <a:endParaRPr lang="en-US" baseline="0" dirty="0" smtClean="0"/>
          </a:p>
          <a:p>
            <a:r>
              <a:rPr lang="en-US" baseline="0" dirty="0" smtClean="0"/>
              <a:t>We leverage this observation by adapting the discretization of the parameter domain to account for the changing lengths of the parallels,</a:t>
            </a:r>
          </a:p>
          <a:p>
            <a:r>
              <a:rPr lang="en-US" baseline="0" dirty="0" smtClean="0"/>
              <a:t>[Click]</a:t>
            </a:r>
          </a:p>
          <a:p>
            <a:r>
              <a:rPr lang="en-US" baseline="0" dirty="0" smtClean="0"/>
              <a:t>So that parallels closer to the poles are sampled more coarsely than parallels near the equator.</a:t>
            </a:r>
          </a:p>
          <a:p>
            <a:endParaRPr lang="en-US" baseline="0" dirty="0" smtClean="0"/>
          </a:p>
          <a:p>
            <a:r>
              <a:rPr lang="en-US" baseline="0" dirty="0" smtClean="0"/>
              <a:t>Using this discretization, we define </a:t>
            </a:r>
            <a:r>
              <a:rPr lang="en-US" baseline="0" dirty="0" err="1" smtClean="0"/>
              <a:t>anisotropically</a:t>
            </a:r>
            <a:r>
              <a:rPr lang="en-US" baseline="0" dirty="0" smtClean="0"/>
              <a:t> scaled B-splines in the parameterization domain,</a:t>
            </a:r>
          </a:p>
          <a:p>
            <a:r>
              <a:rPr lang="en-US" baseline="0" dirty="0" smtClean="0"/>
              <a:t>[Click]</a:t>
            </a:r>
          </a:p>
          <a:p>
            <a:r>
              <a:rPr lang="en-US" baseline="0" dirty="0" smtClean="0"/>
              <a:t>Which give near uniform functions on the  sphere.</a:t>
            </a:r>
          </a:p>
          <a:p>
            <a:endParaRPr lang="en-US" baseline="0" dirty="0" smtClean="0"/>
          </a:p>
          <a:p>
            <a:r>
              <a:rPr lang="en-US" baseline="0" dirty="0" smtClean="0"/>
              <a:t>The advantage of this formulation </a:t>
            </a:r>
          </a:p>
          <a:p>
            <a:r>
              <a:rPr lang="en-US" baseline="0" dirty="0" smtClean="0"/>
              <a:t>[Click]</a:t>
            </a:r>
          </a:p>
          <a:p>
            <a:r>
              <a:rPr lang="en-US" baseline="0" dirty="0" smtClean="0"/>
              <a:t>Is that now the elements on the sphere have similar areas and the derivatives of the associated functions have similar magnitudes.</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3B4B147-51EF-4A31-B6DA-CE69F58727EB}" type="slidenum">
              <a:rPr lang="en-US" smtClean="0"/>
              <a:t>13</a:t>
            </a:fld>
            <a:endParaRPr lang="en-US"/>
          </a:p>
        </p:txBody>
      </p:sp>
    </p:spTree>
    <p:extLst>
      <p:ext uri="{BB962C8B-B14F-4D97-AF65-F5344CB8AC3E}">
        <p14:creationId xmlns:p14="http://schemas.microsoft.com/office/powerpoint/2010/main" val="3712922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Using this discretization,</a:t>
            </a:r>
            <a:r>
              <a:rPr lang="en-US" baseline="0" dirty="0" smtClean="0"/>
              <a:t> has a number of beneficial properties.</a:t>
            </a:r>
          </a:p>
          <a:p>
            <a:endParaRPr lang="en-US" baseline="0" dirty="0" smtClean="0"/>
          </a:p>
          <a:p>
            <a:r>
              <a:rPr lang="en-US" baseline="0" dirty="0" smtClean="0"/>
              <a:t>From the regularity of the original equirectangular mapping we get</a:t>
            </a:r>
          </a:p>
          <a:p>
            <a:r>
              <a:rPr lang="en-US" baseline="0" dirty="0" smtClean="0"/>
              <a:t>[Click]</a:t>
            </a:r>
          </a:p>
          <a:p>
            <a:r>
              <a:rPr lang="en-US" baseline="0" dirty="0" smtClean="0"/>
              <a:t>A closed-form expression for the integrals.</a:t>
            </a:r>
          </a:p>
          <a:p>
            <a:endParaRPr lang="en-US" baseline="0" dirty="0" smtClean="0"/>
          </a:p>
          <a:p>
            <a:r>
              <a:rPr lang="en-US" baseline="0" dirty="0" smtClean="0"/>
              <a:t>[Click]</a:t>
            </a:r>
          </a:p>
          <a:p>
            <a:r>
              <a:rPr lang="en-US" baseline="0" dirty="0" err="1" smtClean="0"/>
              <a:t>Separability</a:t>
            </a:r>
            <a:r>
              <a:rPr lang="en-US" baseline="0" dirty="0" smtClean="0"/>
              <a:t> of the 2D integrals into the products of 1D integrals.</a:t>
            </a:r>
          </a:p>
          <a:p>
            <a:endParaRPr lang="en-US" baseline="0" dirty="0" smtClean="0"/>
          </a:p>
          <a:p>
            <a:r>
              <a:rPr lang="en-US" baseline="0" dirty="0" smtClean="0"/>
              <a:t>[Click]</a:t>
            </a:r>
          </a:p>
          <a:p>
            <a:r>
              <a:rPr lang="en-US" baseline="0" dirty="0" smtClean="0"/>
              <a:t>Axial symmetry that allows us to re-use the computed integral values, and makes it practical to store pre-computed integral values off-line.</a:t>
            </a:r>
          </a:p>
          <a:p>
            <a:endParaRPr lang="en-US" dirty="0" smtClean="0"/>
          </a:p>
          <a:p>
            <a:r>
              <a:rPr lang="en-US" dirty="0" smtClean="0"/>
              <a:t>[Click]</a:t>
            </a:r>
          </a:p>
          <a:p>
            <a:r>
              <a:rPr lang="en-US" dirty="0" smtClean="0"/>
              <a:t>A nesting</a:t>
            </a:r>
            <a:r>
              <a:rPr lang="en-US" baseline="0" dirty="0" smtClean="0"/>
              <a:t> of elements that supports a multigrid solver,</a:t>
            </a:r>
          </a:p>
          <a:p>
            <a:endParaRPr lang="en-US" baseline="0" dirty="0" smtClean="0"/>
          </a:p>
          <a:p>
            <a:r>
              <a:rPr lang="en-US" baseline="0" dirty="0" smtClean="0"/>
              <a:t>And</a:t>
            </a:r>
          </a:p>
          <a:p>
            <a:r>
              <a:rPr lang="en-US" baseline="0" dirty="0" smtClean="0"/>
              <a:t>[Click]</a:t>
            </a:r>
          </a:p>
          <a:p>
            <a:r>
              <a:rPr lang="en-US" baseline="0" dirty="0" smtClean="0"/>
              <a:t>An ordering of the system coefficients that supports a streaming, out-of-core solver.</a:t>
            </a:r>
          </a:p>
          <a:p>
            <a:endParaRPr lang="en-US" baseline="0" dirty="0" smtClean="0"/>
          </a:p>
          <a:p>
            <a:r>
              <a:rPr lang="en-US" baseline="0" dirty="0" smtClean="0"/>
              <a:t>Furthermore, by adapting this discretization,</a:t>
            </a:r>
          </a:p>
          <a:p>
            <a:r>
              <a:rPr lang="en-US" baseline="0" dirty="0" smtClean="0"/>
              <a:t>[Click]</a:t>
            </a:r>
          </a:p>
          <a:p>
            <a:r>
              <a:rPr lang="en-US" baseline="0" dirty="0" smtClean="0"/>
              <a:t>We also ensure that the system is well-conditioned so that the solver converges efficiently.</a:t>
            </a:r>
          </a:p>
          <a:p>
            <a:endParaRPr lang="en-US" baseline="0" dirty="0" smtClean="0"/>
          </a:p>
          <a:p>
            <a:r>
              <a:rPr lang="en-US" baseline="0" dirty="0" smtClean="0"/>
              <a:t>Let’s look at these properties in more detail.</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3B4B147-51EF-4A31-B6DA-CE69F58727EB}" type="slidenum">
              <a:rPr lang="en-US" smtClean="0"/>
              <a:t>14</a:t>
            </a:fld>
            <a:endParaRPr lang="en-US"/>
          </a:p>
        </p:txBody>
      </p:sp>
    </p:spTree>
    <p:extLst>
      <p:ext uri="{BB962C8B-B14F-4D97-AF65-F5344CB8AC3E}">
        <p14:creationId xmlns:p14="http://schemas.microsoft.com/office/powerpoint/2010/main" val="12676439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defining our set of functions</a:t>
            </a:r>
            <a:r>
              <a:rPr lang="en-US" baseline="0" dirty="0" smtClean="0"/>
              <a:t> on the parameterization, we use second order B-splines, which are piecewise quadratic functions.</a:t>
            </a:r>
          </a:p>
          <a:p>
            <a:endParaRPr lang="en-US" baseline="0" dirty="0" smtClean="0"/>
          </a:p>
          <a:p>
            <a:r>
              <a:rPr lang="en-US" baseline="0" dirty="0" smtClean="0"/>
              <a:t>As a result,</a:t>
            </a:r>
          </a:p>
          <a:p>
            <a:r>
              <a:rPr lang="en-US" baseline="0" dirty="0" smtClean="0"/>
              <a:t>[Click]</a:t>
            </a:r>
          </a:p>
          <a:p>
            <a:r>
              <a:rPr lang="en-US" baseline="0" dirty="0" smtClean="0"/>
              <a:t>When we formulate our spherical integrals, the integrands are piecewise polynomial functions multiplied by trigonometric functions that account for the area distortion and the scaling of the derivative.</a:t>
            </a:r>
          </a:p>
          <a:p>
            <a:endParaRPr lang="en-US" baseline="0" dirty="0" smtClean="0"/>
          </a:p>
          <a:p>
            <a:r>
              <a:rPr lang="en-US" baseline="0" dirty="0" smtClean="0"/>
              <a:t>[Click]</a:t>
            </a:r>
          </a:p>
          <a:p>
            <a:r>
              <a:rPr lang="en-US" baseline="0" dirty="0" smtClean="0"/>
              <a:t>The first of these integrands is straight-forward to compute using the product rule.</a:t>
            </a:r>
          </a:p>
          <a:p>
            <a:endParaRPr lang="en-US" baseline="0" dirty="0" smtClean="0"/>
          </a:p>
          <a:p>
            <a:r>
              <a:rPr lang="en-US" baseline="0" dirty="0" smtClean="0"/>
              <a:t>[Click]</a:t>
            </a:r>
          </a:p>
          <a:p>
            <a:r>
              <a:rPr lang="en-US" baseline="0" dirty="0" smtClean="0"/>
              <a:t>The second is somewhat more messy due to the division by the sine function, but can still be expressed in closed form using </a:t>
            </a:r>
            <a:r>
              <a:rPr lang="en-US" baseline="0" dirty="0" err="1" smtClean="0"/>
              <a:t>polylogarithmic</a:t>
            </a:r>
            <a:r>
              <a:rPr lang="en-US" baseline="0" dirty="0" smtClean="0"/>
              <a:t> functions.</a:t>
            </a:r>
          </a:p>
          <a:p>
            <a:endParaRPr lang="en-US" baseline="0" dirty="0" smtClean="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3B4B147-51EF-4A31-B6DA-CE69F58727EB}" type="slidenum">
              <a:rPr lang="en-US" smtClean="0"/>
              <a:t>15</a:t>
            </a:fld>
            <a:endParaRPr lang="en-US"/>
          </a:p>
        </p:txBody>
      </p:sp>
    </p:spTree>
    <p:extLst>
      <p:ext uri="{BB962C8B-B14F-4D97-AF65-F5344CB8AC3E}">
        <p14:creationId xmlns:p14="http://schemas.microsoft.com/office/powerpoint/2010/main" val="2063161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use of the B-splines further facilitates the computation because each 2D B-spline is the product of two one-dimensional B-splines.</a:t>
            </a:r>
          </a:p>
          <a:p>
            <a:endParaRPr lang="en-US" baseline="0" dirty="0" smtClean="0"/>
          </a:p>
          <a:p>
            <a:r>
              <a:rPr lang="en-US" baseline="0" dirty="0" smtClean="0"/>
              <a:t>This is true both for the B-splines defined in the un-adapted regions</a:t>
            </a:r>
          </a:p>
          <a:p>
            <a:r>
              <a:rPr lang="en-US" baseline="0" dirty="0" smtClean="0"/>
              <a:t>[Click]</a:t>
            </a:r>
          </a:p>
          <a:p>
            <a:endParaRPr lang="en-US" baseline="0" dirty="0" smtClean="0"/>
          </a:p>
          <a:p>
            <a:r>
              <a:rPr lang="en-US" baseline="0" dirty="0" smtClean="0"/>
              <a:t>And also the B-splines defined in the adapted regions</a:t>
            </a:r>
          </a:p>
          <a:p>
            <a:r>
              <a:rPr lang="en-US" baseline="0" dirty="0" smtClean="0"/>
              <a:t>[Click]</a:t>
            </a:r>
          </a:p>
          <a:p>
            <a:endParaRPr lang="en-US" baseline="0" dirty="0" smtClean="0"/>
          </a:p>
          <a:p>
            <a:r>
              <a:rPr lang="en-US" baseline="0" dirty="0" smtClean="0"/>
              <a:t>As a result,</a:t>
            </a:r>
          </a:p>
          <a:p>
            <a:r>
              <a:rPr lang="en-US" baseline="0" dirty="0" smtClean="0"/>
              <a:t>[Click]</a:t>
            </a:r>
          </a:p>
          <a:p>
            <a:r>
              <a:rPr lang="en-US" baseline="0" dirty="0" smtClean="0"/>
              <a:t>The 2D integrals involving the B-splines and their derivatives can be expressed in terms of the products of 1D integrals.</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3B4B147-51EF-4A31-B6DA-CE69F58727EB}" type="slidenum">
              <a:rPr lang="en-US" smtClean="0"/>
              <a:t>16</a:t>
            </a:fld>
            <a:endParaRPr lang="en-US"/>
          </a:p>
        </p:txBody>
      </p:sp>
    </p:spTree>
    <p:extLst>
      <p:ext uri="{BB962C8B-B14F-4D97-AF65-F5344CB8AC3E}">
        <p14:creationId xmlns:p14="http://schemas.microsoft.com/office/powerpoint/2010/main" val="7716008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addition to providing </a:t>
            </a:r>
            <a:r>
              <a:rPr lang="en-US" baseline="0" dirty="0" smtClean="0"/>
              <a:t>a closed-form expression for the integrands, the adapted discretization also preserves the axial symmetry of the equirectangular map.</a:t>
            </a:r>
          </a:p>
          <a:p>
            <a:endParaRPr lang="en-US" baseline="0" dirty="0" smtClean="0"/>
          </a:p>
          <a:p>
            <a:r>
              <a:rPr lang="en-US" baseline="0" dirty="0" smtClean="0"/>
              <a:t>As a result, the system matrix exhibits similar symmetry, allowing us to amortize the cost of integration across the parallels.</a:t>
            </a:r>
          </a:p>
          <a:p>
            <a:endParaRPr lang="en-US" baseline="0" dirty="0" smtClean="0"/>
          </a:p>
          <a:p>
            <a:r>
              <a:rPr lang="en-US" baseline="0" dirty="0" smtClean="0"/>
              <a:t>For example,</a:t>
            </a:r>
          </a:p>
          <a:p>
            <a:r>
              <a:rPr lang="en-US" baseline="0" dirty="0" smtClean="0"/>
              <a:t>[Click]</a:t>
            </a:r>
          </a:p>
          <a:p>
            <a:r>
              <a:rPr lang="en-US" baseline="0" dirty="0" smtClean="0"/>
              <a:t>Given the elements I and J defining the IJ-</a:t>
            </a:r>
            <a:r>
              <a:rPr lang="en-US" baseline="0" dirty="0" err="1" smtClean="0"/>
              <a:t>th</a:t>
            </a:r>
            <a:r>
              <a:rPr lang="en-US" baseline="0" dirty="0" smtClean="0"/>
              <a:t> matrix coefficient, if we rotate the elements about the y-axis,</a:t>
            </a:r>
          </a:p>
          <a:p>
            <a:r>
              <a:rPr lang="en-US" baseline="0" dirty="0" smtClean="0"/>
              <a:t>[Click]</a:t>
            </a:r>
          </a:p>
          <a:p>
            <a:r>
              <a:rPr lang="en-US" baseline="0" dirty="0" smtClean="0"/>
              <a:t>The values of the integrals will stay the same, so we can reuse them when</a:t>
            </a:r>
            <a:r>
              <a:rPr lang="en-US" dirty="0" smtClean="0"/>
              <a:t> setting the system coefficients.</a:t>
            </a:r>
            <a:endParaRPr lang="en-US" baseline="0" dirty="0" smtClean="0"/>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As a result, the number of distinct integrals we need to compute is sub-linear in the image size.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Thus we can either pay a comparably small cost and compute them on the fly.</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Or, we can compute the values once off-line and then read them in every time we need to set the system.</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3B4B147-51EF-4A31-B6DA-CE69F58727EB}" type="slidenum">
              <a:rPr lang="en-US" smtClean="0"/>
              <a:t>17</a:t>
            </a:fld>
            <a:endParaRPr lang="en-US"/>
          </a:p>
        </p:txBody>
      </p:sp>
    </p:spTree>
    <p:extLst>
      <p:ext uri="{BB962C8B-B14F-4D97-AF65-F5344CB8AC3E}">
        <p14:creationId xmlns:p14="http://schemas.microsoft.com/office/powerpoint/2010/main" val="25596882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a:t>
            </a:r>
            <a:r>
              <a:rPr lang="en-US" baseline="0" dirty="0" smtClean="0"/>
              <a:t> discretization also provides support for an efficient multigrid solver.</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 particular, by discretizing each parallel into a power-of-two domains, the elements defined at the finer levels are contained within the elements defined at the coarser levels.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[Click]</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property, coupled with the definition of the B-splines, ensures that any function in the space defined by a coarse discretization can be expressed as a linear combination of functions defined by a finer discretization, thereby providing the multi-resolution structure required to define a multigrid solver.</a:t>
            </a:r>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3B4B147-51EF-4A31-B6DA-CE69F58727EB}" type="slidenum">
              <a:rPr lang="en-US" smtClean="0"/>
              <a:t>18</a:t>
            </a:fld>
            <a:endParaRPr lang="en-US"/>
          </a:p>
        </p:txBody>
      </p:sp>
    </p:spTree>
    <p:extLst>
      <p:ext uri="{BB962C8B-B14F-4D97-AF65-F5344CB8AC3E}">
        <p14:creationId xmlns:p14="http://schemas.microsoft.com/office/powerpoint/2010/main" val="31848150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a:t>
            </a:r>
            <a:r>
              <a:rPr lang="en-US" baseline="0" dirty="0" smtClean="0"/>
              <a:t> using a row-major ordering of the elements, the system can support a streaming, out-of-core solver.</a:t>
            </a:r>
          </a:p>
          <a:p>
            <a:r>
              <a:rPr lang="en-US" baseline="0" dirty="0" smtClean="0"/>
              <a:t>Following our earlier work, we use the fact that Gauss-Seidel relaxation of a pixel only requires access to the pixels values in its vicinity.</a:t>
            </a:r>
          </a:p>
          <a:p>
            <a:endParaRPr lang="en-US" baseline="0" dirty="0" smtClean="0"/>
          </a:p>
          <a:p>
            <a:r>
              <a:rPr lang="en-US" baseline="0" dirty="0" smtClean="0"/>
              <a:t>We start with all of the data out-of-core</a:t>
            </a:r>
          </a:p>
          <a:p>
            <a:r>
              <a:rPr lang="en-US" baseline="0" dirty="0" smtClean="0"/>
              <a:t>[Click]</a:t>
            </a:r>
          </a:p>
          <a:p>
            <a:endParaRPr lang="en-US" baseline="0" dirty="0" smtClean="0"/>
          </a:p>
          <a:p>
            <a:r>
              <a:rPr lang="en-US" baseline="0" dirty="0" smtClean="0"/>
              <a:t>Then,</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[Click]</a:t>
            </a:r>
          </a:p>
          <a:p>
            <a:r>
              <a:rPr lang="en-US" baseline="0" dirty="0" smtClean="0"/>
              <a:t>We read in the first couple of rows from disk into main memory.</a:t>
            </a:r>
          </a:p>
          <a:p>
            <a:endParaRPr lang="en-US" baseline="0" dirty="0" smtClean="0"/>
          </a:p>
          <a:p>
            <a:r>
              <a:rPr lang="en-US" baseline="0" dirty="0" smtClean="0"/>
              <a:t>Once the first few rows are in-core, </a:t>
            </a:r>
          </a:p>
          <a:p>
            <a:r>
              <a:rPr lang="en-US" baseline="0" dirty="0" smtClean="0"/>
              <a:t>[Click]</a:t>
            </a:r>
          </a:p>
          <a:p>
            <a:r>
              <a:rPr lang="en-US" baseline="0" dirty="0" smtClean="0"/>
              <a:t>We update the value of the pixel in the first row, since all the necessary data is accessible.</a:t>
            </a:r>
          </a:p>
          <a:p>
            <a:endParaRPr lang="en-US" baseline="0" dirty="0" smtClean="0"/>
          </a:p>
          <a:p>
            <a:r>
              <a:rPr lang="en-US" baseline="0" dirty="0" smtClean="0"/>
              <a:t>Reading in the next row from disk,</a:t>
            </a:r>
          </a:p>
          <a:p>
            <a:r>
              <a:rPr lang="en-US" baseline="0" dirty="0" smtClean="0"/>
              <a:t>[Click]</a:t>
            </a:r>
          </a:p>
          <a:p>
            <a:r>
              <a:rPr lang="en-US" baseline="0" dirty="0" smtClean="0"/>
              <a:t>We update the values of the pixels in the second row.</a:t>
            </a:r>
          </a:p>
          <a:p>
            <a:endParaRPr lang="en-US" baseline="0" dirty="0" smtClean="0"/>
          </a:p>
          <a:p>
            <a:r>
              <a:rPr lang="en-US" baseline="0" dirty="0" smtClean="0"/>
              <a:t>As the window advances further,</a:t>
            </a:r>
          </a:p>
          <a:p>
            <a:r>
              <a:rPr lang="en-US" baseline="0" dirty="0" smtClean="0"/>
              <a:t>[Click]</a:t>
            </a:r>
          </a:p>
          <a:p>
            <a:r>
              <a:rPr lang="en-US" baseline="0" dirty="0" smtClean="0"/>
              <a:t>The values of pixels at the back of the window are no longer be needed, and we can write them to disk.</a:t>
            </a:r>
          </a:p>
          <a:p>
            <a:endParaRPr lang="en-US" baseline="0" dirty="0" smtClean="0"/>
          </a:p>
          <a:p>
            <a:r>
              <a:rPr lang="en-US" baseline="0" dirty="0" smtClean="0"/>
              <a:t>Continuing on in this fashion,</a:t>
            </a:r>
          </a:p>
          <a:p>
            <a:r>
              <a:rPr lang="en-US" baseline="0" dirty="0" smtClean="0"/>
              <a:t>[Click]</a:t>
            </a:r>
          </a:p>
          <a:p>
            <a:r>
              <a:rPr lang="en-US" baseline="0" dirty="0" smtClean="0"/>
              <a:t>We read the next row into main memory, update the pixels in the middle row, and write out the back row.</a:t>
            </a:r>
          </a:p>
          <a:p>
            <a:r>
              <a:rPr lang="en-US" baseline="0" dirty="0" smtClean="0"/>
              <a:t>This allows us to update all of the pixel values in a streaming fashion, only requiring a small subset of the data to be in-core at any given time.</a:t>
            </a:r>
            <a:endParaRPr lang="en-US" dirty="0" smtClean="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3B4B147-51EF-4A31-B6DA-CE69F58727EB}" type="slidenum">
              <a:rPr lang="en-US" smtClean="0"/>
              <a:t>19</a:t>
            </a:fld>
            <a:endParaRPr lang="en-US"/>
          </a:p>
        </p:txBody>
      </p:sp>
    </p:spTree>
    <p:extLst>
      <p:ext uri="{BB962C8B-B14F-4D97-AF65-F5344CB8AC3E}">
        <p14:creationId xmlns:p14="http://schemas.microsoft.com/office/powerpoint/2010/main" val="4210501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8113" y="457200"/>
            <a:ext cx="4038600" cy="3028950"/>
          </a:xfrm>
        </p:spPr>
      </p:sp>
      <p:sp>
        <p:nvSpPr>
          <p:cNvPr id="3" name="Notes Placeholder 2"/>
          <p:cNvSpPr>
            <a:spLocks noGrp="1"/>
          </p:cNvSpPr>
          <p:nvPr>
            <p:ph type="body" idx="1"/>
          </p:nvPr>
        </p:nvSpPr>
        <p:spPr/>
        <p:txBody>
          <a:bodyPr/>
          <a:lstStyle/>
          <a:p>
            <a:r>
              <a:rPr lang="en-US" dirty="0" smtClean="0"/>
              <a:t>The goal of this work to extend traditional</a:t>
            </a:r>
            <a:r>
              <a:rPr lang="en-US" baseline="0" dirty="0" smtClean="0"/>
              <a:t> image processing techniques to the processing of images defined over the sphere.</a:t>
            </a:r>
          </a:p>
          <a:p>
            <a:endParaRPr lang="en-US" baseline="0" dirty="0" smtClean="0"/>
          </a:p>
          <a:p>
            <a:r>
              <a:rPr lang="en-US" baseline="0" dirty="0" smtClean="0"/>
              <a:t>For example:</a:t>
            </a:r>
          </a:p>
          <a:p>
            <a:r>
              <a:rPr lang="en-US" baseline="0" dirty="0" smtClean="0"/>
              <a:t>[Click]</a:t>
            </a:r>
          </a:p>
          <a:p>
            <a:r>
              <a:rPr lang="en-US" baseline="0" dirty="0" smtClean="0"/>
              <a:t>Given a spherical panorama obtained by composing many individual images,</a:t>
            </a:r>
          </a:p>
          <a:p>
            <a:r>
              <a:rPr lang="en-US" baseline="0" dirty="0" smtClean="0"/>
              <a:t>[Click]</a:t>
            </a:r>
          </a:p>
          <a:p>
            <a:r>
              <a:rPr lang="en-US" baseline="0" dirty="0" smtClean="0"/>
              <a:t>We would like to remove the stitching seams.</a:t>
            </a:r>
          </a:p>
          <a:p>
            <a:endParaRPr lang="en-US" baseline="0" dirty="0" smtClean="0"/>
          </a:p>
          <a:p>
            <a:r>
              <a:rPr lang="en-US" baseline="0" dirty="0" smtClean="0"/>
              <a:t>Or, given a seamless image:</a:t>
            </a:r>
          </a:p>
          <a:p>
            <a:r>
              <a:rPr lang="en-US" baseline="0" dirty="0" smtClean="0"/>
              <a:t>[Click]</a:t>
            </a:r>
          </a:p>
          <a:p>
            <a:r>
              <a:rPr lang="en-US" dirty="0" smtClean="0"/>
              <a:t>We would like to be able to perform operations like contrast enhancement to accentuate the details.</a:t>
            </a:r>
          </a:p>
          <a:p>
            <a:endParaRPr lang="en-US" dirty="0" smtClean="0"/>
          </a:p>
          <a:p>
            <a:r>
              <a:rPr lang="en-US" dirty="0" smtClean="0"/>
              <a:t>[Click]</a:t>
            </a:r>
          </a:p>
          <a:p>
            <a:r>
              <a:rPr lang="en-US" dirty="0" smtClean="0"/>
              <a:t>To do this, we </a:t>
            </a:r>
            <a:r>
              <a:rPr lang="en-US" baseline="0" dirty="0" smtClean="0"/>
              <a:t>describe an accurate and efficient method for supporting gradient-domain processing of spherical images.</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3B4B147-51EF-4A31-B6DA-CE69F58727EB}" type="slidenum">
              <a:rPr lang="en-US" smtClean="0"/>
              <a:t>2</a:t>
            </a:fld>
            <a:endParaRPr lang="en-US"/>
          </a:p>
        </p:txBody>
      </p:sp>
    </p:spTree>
    <p:extLst>
      <p:ext uri="{BB962C8B-B14F-4D97-AF65-F5344CB8AC3E}">
        <p14:creationId xmlns:p14="http://schemas.microsoft.com/office/powerpoint/2010/main" val="30253042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Using temporal blocking, </a:t>
            </a:r>
            <a:r>
              <a:rPr lang="en-US" baseline="0" dirty="0" smtClean="0"/>
              <a:t>and interleaving the computation within the different levels of the multigrid hierarchy, we are able to perform a single V-cycle with multiple Gauss-Seidel relaxations within each level in two streaming passes through the data.</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3B4B147-51EF-4A31-B6DA-CE69F58727EB}" type="slidenum">
              <a:rPr lang="en-US" smtClean="0"/>
              <a:t>20</a:t>
            </a:fld>
            <a:endParaRPr lang="en-US"/>
          </a:p>
        </p:txBody>
      </p:sp>
    </p:spTree>
    <p:extLst>
      <p:ext uri="{BB962C8B-B14F-4D97-AF65-F5344CB8AC3E}">
        <p14:creationId xmlns:p14="http://schemas.microsoft.com/office/powerpoint/2010/main" val="32872290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that we have the solver in place, we are ready</a:t>
            </a:r>
            <a:r>
              <a:rPr lang="en-US" baseline="0" dirty="0" smtClean="0"/>
              <a:t> to study how well it works in practice.</a:t>
            </a:r>
          </a:p>
          <a:p>
            <a:endParaRPr lang="en-US" baseline="0" dirty="0" smtClean="0"/>
          </a:p>
          <a:p>
            <a:r>
              <a:rPr lang="en-US" baseline="0" dirty="0" smtClean="0"/>
              <a:t>We begin by evaluating the accuracy of the solver and then consider some practical applications.</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3B4B147-51EF-4A31-B6DA-CE69F58727EB}" type="slidenum">
              <a:rPr lang="en-US" smtClean="0"/>
              <a:t>21</a:t>
            </a:fld>
            <a:endParaRPr lang="en-US"/>
          </a:p>
        </p:txBody>
      </p:sp>
    </p:spTree>
    <p:extLst>
      <p:ext uri="{BB962C8B-B14F-4D97-AF65-F5344CB8AC3E}">
        <p14:creationId xmlns:p14="http://schemas.microsoft.com/office/powerpoint/2010/main" val="22148683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measure</a:t>
            </a:r>
            <a:r>
              <a:rPr lang="en-US" baseline="0" dirty="0" smtClean="0"/>
              <a:t> the accuracy of the solver, we use the spherical harmonics.</a:t>
            </a:r>
          </a:p>
          <a:p>
            <a:endParaRPr lang="en-US" baseline="0" dirty="0" smtClean="0"/>
          </a:p>
          <a:p>
            <a:r>
              <a:rPr lang="en-US" baseline="0" dirty="0" smtClean="0"/>
              <a:t>These are functions defined on the sphere that are know to be the eigenvectors of the Laplace operator.</a:t>
            </a:r>
          </a:p>
          <a:p>
            <a:endParaRPr lang="en-US" baseline="0" dirty="0" smtClean="0"/>
          </a:p>
          <a:p>
            <a:r>
              <a:rPr lang="en-US" baseline="0" dirty="0" smtClean="0"/>
              <a:t>Thus, we know that if the constraint to the Poisson system is a spherical harmonic,</a:t>
            </a:r>
          </a:p>
          <a:p>
            <a:r>
              <a:rPr lang="en-US" baseline="0" dirty="0" smtClean="0"/>
              <a:t>[Click]</a:t>
            </a:r>
          </a:p>
          <a:p>
            <a:r>
              <a:rPr lang="en-US" baseline="0" dirty="0" smtClean="0"/>
              <a:t>Then the correct solution will be a scaled multiple of the constraint.</a:t>
            </a:r>
          </a:p>
          <a:p>
            <a:r>
              <a:rPr lang="en-US" baseline="0" dirty="0" smtClean="0"/>
              <a:t>This gives us a ground-truth against we can measure the performance of different solvers.</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3B4B147-51EF-4A31-B6DA-CE69F58727EB}" type="slidenum">
              <a:rPr lang="en-US" smtClean="0"/>
              <a:t>22</a:t>
            </a:fld>
            <a:endParaRPr lang="en-US"/>
          </a:p>
        </p:txBody>
      </p:sp>
    </p:spTree>
    <p:extLst>
      <p:ext uri="{BB962C8B-B14F-4D97-AF65-F5344CB8AC3E}">
        <p14:creationId xmlns:p14="http://schemas.microsoft.com/office/powerpoint/2010/main" val="15602971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begin by considering the effects of the</a:t>
            </a:r>
            <a:r>
              <a:rPr lang="en-US" baseline="0" dirty="0" smtClean="0"/>
              <a:t> unbounded distortion of the equirectangular map.</a:t>
            </a:r>
          </a:p>
          <a:p>
            <a:endParaRPr lang="en-US" baseline="0" dirty="0" smtClean="0"/>
          </a:p>
          <a:p>
            <a:r>
              <a:rPr lang="en-US" baseline="0" dirty="0" smtClean="0"/>
              <a:t>For this experiment,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[Click]</a:t>
            </a:r>
          </a:p>
          <a:p>
            <a:r>
              <a:rPr lang="en-US" baseline="0" dirty="0" smtClean="0"/>
              <a:t>We provided a second order harmonic as the constraint to the Poisson system and solved using the </a:t>
            </a:r>
            <a:r>
              <a:rPr lang="en-US" baseline="0" dirty="0" err="1" smtClean="0"/>
              <a:t>discretizations</a:t>
            </a:r>
            <a:r>
              <a:rPr lang="en-US" baseline="0" dirty="0" smtClean="0"/>
              <a:t> derived from the regular and adapted equirectangular map.</a:t>
            </a:r>
          </a:p>
          <a:p>
            <a:endParaRPr lang="en-US" baseline="0" dirty="0" smtClean="0"/>
          </a:p>
          <a:p>
            <a:r>
              <a:rPr lang="en-US" baseline="0" dirty="0" smtClean="0"/>
              <a:t>At first glance,</a:t>
            </a:r>
            <a:r>
              <a:rPr lang="en-US" dirty="0" smtClean="0"/>
              <a:t> </a:t>
            </a:r>
            <a:r>
              <a:rPr lang="en-US" baseline="0" dirty="0" smtClean="0"/>
              <a:t>both </a:t>
            </a:r>
            <a:r>
              <a:rPr lang="en-US" baseline="0" dirty="0" err="1" smtClean="0"/>
              <a:t>discretizations</a:t>
            </a:r>
            <a:r>
              <a:rPr lang="en-US" baseline="0" dirty="0" smtClean="0"/>
              <a:t> return solutions that are similar to the input,</a:t>
            </a:r>
          </a:p>
          <a:p>
            <a:r>
              <a:rPr lang="en-US" baseline="0" dirty="0" smtClean="0"/>
              <a:t>[Click]</a:t>
            </a:r>
          </a:p>
          <a:p>
            <a:r>
              <a:rPr lang="en-US" baseline="0" dirty="0" smtClean="0"/>
              <a:t>However, a closer inspection of the results, visualized using reflection lines, shows that the equirectangular has trouble converging to the correct solution at the poles.</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3B4B147-51EF-4A31-B6DA-CE69F58727EB}" type="slidenum">
              <a:rPr lang="en-US" smtClean="0"/>
              <a:t>23</a:t>
            </a:fld>
            <a:endParaRPr lang="en-US"/>
          </a:p>
        </p:txBody>
      </p:sp>
    </p:spTree>
    <p:extLst>
      <p:ext uri="{BB962C8B-B14F-4D97-AF65-F5344CB8AC3E}">
        <p14:creationId xmlns:p14="http://schemas.microsoft.com/office/powerpoint/2010/main" val="17879660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8113" y="457200"/>
            <a:ext cx="4038600" cy="3028950"/>
          </a:xfrm>
        </p:spPr>
      </p:sp>
      <p:sp>
        <p:nvSpPr>
          <p:cNvPr id="3" name="Notes Placeholder 2"/>
          <p:cNvSpPr>
            <a:spLocks noGrp="1"/>
          </p:cNvSpPr>
          <p:nvPr>
            <p:ph type="body" idx="1"/>
          </p:nvPr>
        </p:nvSpPr>
        <p:spPr/>
        <p:txBody>
          <a:bodyPr/>
          <a:lstStyle/>
          <a:p>
            <a:r>
              <a:rPr lang="en-US" dirty="0" smtClean="0"/>
              <a:t>This behavior</a:t>
            </a:r>
            <a:r>
              <a:rPr lang="en-US" baseline="0" dirty="0" smtClean="0"/>
              <a:t> can be validated quantitatively by considering the convergence of a multigrid solver as the number of V-cycles is increased.</a:t>
            </a:r>
          </a:p>
          <a:p>
            <a:endParaRPr lang="en-US" baseline="0" dirty="0" smtClean="0"/>
          </a:p>
          <a:p>
            <a:r>
              <a:rPr lang="en-US" baseline="0" dirty="0" smtClean="0"/>
              <a:t>For the regular discretization, we see that the poor conditioning results is a solution that barely improves with increased number of V-cycles.</a:t>
            </a:r>
          </a:p>
          <a:p>
            <a:endParaRPr lang="en-US" baseline="0" dirty="0" smtClean="0"/>
          </a:p>
          <a:p>
            <a:r>
              <a:rPr lang="en-US" baseline="0" dirty="0" smtClean="0"/>
              <a:t>In contrast,</a:t>
            </a:r>
          </a:p>
          <a:p>
            <a:r>
              <a:rPr lang="en-US" baseline="0" dirty="0" smtClean="0"/>
              <a:t>[Click]</a:t>
            </a:r>
          </a:p>
          <a:p>
            <a:r>
              <a:rPr lang="en-US" baseline="0" dirty="0" smtClean="0"/>
              <a:t>Using our adapted discretization, we see that increasing the number of V-cycles results in a significantly improved solution.</a:t>
            </a:r>
          </a:p>
          <a:p>
            <a:r>
              <a:rPr lang="en-US" baseline="0" dirty="0" smtClean="0"/>
              <a:t>In particular, our adapted solver demonstrates the expected exponential decay in error, with each additional V-cycle reducing the error roughly by a factor of one hundred.</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3B4B147-51EF-4A31-B6DA-CE69F58727EB}" type="slidenum">
              <a:rPr lang="en-US" smtClean="0"/>
              <a:t>24</a:t>
            </a:fld>
            <a:endParaRPr lang="en-US"/>
          </a:p>
        </p:txBody>
      </p:sp>
    </p:spTree>
    <p:extLst>
      <p:ext uri="{BB962C8B-B14F-4D97-AF65-F5344CB8AC3E}">
        <p14:creationId xmlns:p14="http://schemas.microsoft.com/office/powerpoint/2010/main" val="21591279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8113" y="457200"/>
            <a:ext cx="4038600" cy="3028950"/>
          </a:xfrm>
        </p:spPr>
      </p:sp>
      <p:sp>
        <p:nvSpPr>
          <p:cNvPr id="3" name="Notes Placeholder 2"/>
          <p:cNvSpPr>
            <a:spLocks noGrp="1"/>
          </p:cNvSpPr>
          <p:nvPr>
            <p:ph type="body" idx="1"/>
          </p:nvPr>
        </p:nvSpPr>
        <p:spPr/>
        <p:txBody>
          <a:bodyPr/>
          <a:lstStyle/>
          <a:p>
            <a:r>
              <a:rPr lang="en-US" dirty="0" smtClean="0"/>
              <a:t>We also compare</a:t>
            </a:r>
            <a:r>
              <a:rPr lang="en-US" baseline="0" dirty="0" smtClean="0"/>
              <a:t> the results of our adapted discretization to the results obtained using the cube-map, </a:t>
            </a:r>
            <a:r>
              <a:rPr lang="en-US" baseline="0" dirty="0" err="1" smtClean="0"/>
              <a:t>HEALPix</a:t>
            </a:r>
            <a:r>
              <a:rPr lang="en-US" baseline="0" dirty="0" smtClean="0"/>
              <a:t>, and the Rhombic Dodecahedron</a:t>
            </a:r>
            <a:r>
              <a:rPr lang="en-US" dirty="0" smtClean="0"/>
              <a:t> maps.</a:t>
            </a:r>
            <a:endParaRPr lang="en-US" baseline="0" dirty="0" smtClean="0"/>
          </a:p>
          <a:p>
            <a:endParaRPr lang="en-US" baseline="0" dirty="0" smtClean="0"/>
          </a:p>
          <a:p>
            <a:r>
              <a:rPr lang="en-US" baseline="0" dirty="0" smtClean="0"/>
              <a:t>Although we do not have a closed-form expression for the system coefficients defined by these other </a:t>
            </a:r>
            <a:r>
              <a:rPr lang="en-US" baseline="0" dirty="0" err="1" smtClean="0"/>
              <a:t>discretizations</a:t>
            </a:r>
            <a:r>
              <a:rPr lang="en-US" baseline="0" dirty="0" smtClean="0"/>
              <a:t>, we approximate them using Monte Carlo integration.</a:t>
            </a:r>
          </a:p>
          <a:p>
            <a:endParaRPr lang="en-US" baseline="0" dirty="0" smtClean="0"/>
          </a:p>
          <a:p>
            <a:r>
              <a:rPr lang="en-US" baseline="0" dirty="0" smtClean="0"/>
              <a:t>As the figures to the right show, accounting for the metric by integrating over the spherical domain provides solutions that are close to the ground-truth.</a:t>
            </a:r>
          </a:p>
          <a:p>
            <a:endParaRPr lang="en-US" baseline="0" dirty="0" smtClean="0"/>
          </a:p>
          <a:p>
            <a:r>
              <a:rPr lang="en-US" baseline="0" dirty="0" smtClean="0"/>
              <a:t>However,</a:t>
            </a:r>
          </a:p>
          <a:p>
            <a:r>
              <a:rPr lang="en-US" baseline="0" dirty="0" smtClean="0"/>
              <a:t>[Click]</a:t>
            </a:r>
          </a:p>
          <a:p>
            <a:r>
              <a:rPr lang="en-US" baseline="0" dirty="0" smtClean="0"/>
              <a:t>For these other </a:t>
            </a:r>
            <a:r>
              <a:rPr lang="en-US" baseline="0" dirty="0" err="1" smtClean="0"/>
              <a:t>discretizations</a:t>
            </a:r>
            <a:r>
              <a:rPr lang="en-US" baseline="0" dirty="0" smtClean="0"/>
              <a:t>, this comes at a heavy computational cost, requiring roughly 20 seconds of computation per-megapixel, independent of the resolution of the grid.</a:t>
            </a:r>
          </a:p>
          <a:p>
            <a:endParaRPr lang="en-US" baseline="0" dirty="0" smtClean="0"/>
          </a:p>
          <a:p>
            <a:r>
              <a:rPr lang="en-US" baseline="0" dirty="0" smtClean="0"/>
              <a:t>In contrast, for our adapted discretization, the axial symmetry allows us to re-use much of the computation, resulting in a sub-linear cost for setting up the linear system.</a:t>
            </a:r>
          </a:p>
          <a:p>
            <a:endParaRPr lang="en-US" baseline="0" dirty="0" smtClean="0"/>
          </a:p>
          <a:p>
            <a:r>
              <a:rPr lang="en-US" baseline="0" dirty="0" smtClean="0"/>
              <a:t>Additionally,</a:t>
            </a:r>
          </a:p>
          <a:p>
            <a:r>
              <a:rPr lang="en-US" baseline="0" dirty="0" smtClean="0"/>
              <a:t>[Click]</a:t>
            </a:r>
          </a:p>
          <a:p>
            <a:r>
              <a:rPr lang="en-US" baseline="0" dirty="0" smtClean="0"/>
              <a:t>If we consider the actual error values, we see that even though the spherical integration makes the error of the cube-map, </a:t>
            </a:r>
            <a:r>
              <a:rPr lang="en-US" baseline="0" dirty="0" err="1" smtClean="0"/>
              <a:t>HEALPix</a:t>
            </a:r>
            <a:r>
              <a:rPr lang="en-US" baseline="0" dirty="0" smtClean="0"/>
              <a:t>, and Rhombic Dodecahedron decrease with resolution, the improvement of these methods with grid refinement is noticeably smaller than the improvement exhibited by our adapted discretization.</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3B4B147-51EF-4A31-B6DA-CE69F58727EB}" type="slidenum">
              <a:rPr lang="en-US" smtClean="0"/>
              <a:t>25</a:t>
            </a:fld>
            <a:endParaRPr lang="en-US"/>
          </a:p>
        </p:txBody>
      </p:sp>
    </p:spTree>
    <p:extLst>
      <p:ext uri="{BB962C8B-B14F-4D97-AF65-F5344CB8AC3E}">
        <p14:creationId xmlns:p14="http://schemas.microsoft.com/office/powerpoint/2010/main" val="38510867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8113" y="457200"/>
            <a:ext cx="4038600" cy="3028950"/>
          </a:xfrm>
        </p:spPr>
      </p:sp>
      <p:sp>
        <p:nvSpPr>
          <p:cNvPr id="3" name="Notes Placeholder 2"/>
          <p:cNvSpPr>
            <a:spLocks noGrp="1"/>
          </p:cNvSpPr>
          <p:nvPr>
            <p:ph type="body" idx="1"/>
          </p:nvPr>
        </p:nvSpPr>
        <p:spPr/>
        <p:txBody>
          <a:bodyPr/>
          <a:lstStyle/>
          <a:p>
            <a:r>
              <a:rPr lang="en-US" dirty="0" smtClean="0"/>
              <a:t>As</a:t>
            </a:r>
            <a:r>
              <a:rPr lang="en-US" baseline="0" dirty="0" smtClean="0"/>
              <a:t> discussed earlier, an alternate approach for dealing with the efficiency problem is to perform the integration over the parameterization domain instead of over the sphere.</a:t>
            </a:r>
          </a:p>
          <a:p>
            <a:r>
              <a:rPr lang="en-US" dirty="0" smtClean="0"/>
              <a:t>Although this allows for a more efficient</a:t>
            </a:r>
            <a:r>
              <a:rPr lang="en-US" baseline="0" dirty="0" smtClean="0"/>
              <a:t> system set-up, the system we obtain is inaccurate.</a:t>
            </a:r>
            <a:endParaRPr lang="en-US" dirty="0" smtClean="0"/>
          </a:p>
          <a:p>
            <a:endParaRPr lang="en-US" dirty="0" smtClean="0"/>
          </a:p>
          <a:p>
            <a:r>
              <a:rPr lang="en-US" dirty="0" smtClean="0"/>
              <a:t>As expected,</a:t>
            </a:r>
          </a:p>
          <a:p>
            <a:r>
              <a:rPr lang="en-US" dirty="0" smtClean="0"/>
              <a:t>[Click]</a:t>
            </a:r>
          </a:p>
          <a:p>
            <a:r>
              <a:rPr lang="en-US" dirty="0" smtClean="0"/>
              <a:t>The cube-map,</a:t>
            </a:r>
            <a:r>
              <a:rPr lang="en-US" baseline="0" dirty="0" smtClean="0"/>
              <a:t> which was not designed to minimize parametric distortion, gives incorrect results.</a:t>
            </a:r>
          </a:p>
          <a:p>
            <a:endParaRPr lang="en-US" baseline="0" dirty="0" smtClean="0"/>
          </a:p>
          <a:p>
            <a:r>
              <a:rPr lang="en-US" baseline="0" dirty="0" smtClean="0"/>
              <a:t>However,</a:t>
            </a:r>
          </a:p>
          <a:p>
            <a:r>
              <a:rPr lang="en-US" baseline="0" dirty="0" smtClean="0"/>
              <a:t>[Click]</a:t>
            </a:r>
          </a:p>
          <a:p>
            <a:r>
              <a:rPr lang="en-US" baseline="0" dirty="0" smtClean="0"/>
              <a:t>Ever for the </a:t>
            </a:r>
            <a:r>
              <a:rPr lang="en-US" baseline="0" dirty="0" err="1" smtClean="0"/>
              <a:t>HEALPix</a:t>
            </a:r>
            <a:r>
              <a:rPr lang="en-US" baseline="0" dirty="0" smtClean="0"/>
              <a:t> and Rhombic Dodecahedron maps, which are designed to minimize distortion, we find that the returned solution differs noticeably from the ground truth.</a:t>
            </a:r>
          </a:p>
          <a:p>
            <a:endParaRPr lang="en-US" baseline="0" dirty="0" smtClean="0"/>
          </a:p>
          <a:p>
            <a:r>
              <a:rPr lang="en-US" baseline="0" dirty="0" smtClean="0"/>
              <a:t>We can also see this by considering the error values.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[Click]</a:t>
            </a:r>
          </a:p>
          <a:p>
            <a:r>
              <a:rPr lang="en-US" baseline="0" dirty="0" smtClean="0"/>
              <a:t>As the table at the bottom shows, when the spherical metric is ignored, all three methods exhibit significant error, and do not improve when the discretization is refined.</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3B4B147-51EF-4A31-B6DA-CE69F58727EB}" type="slidenum">
              <a:rPr lang="en-US" smtClean="0"/>
              <a:t>26</a:t>
            </a:fld>
            <a:endParaRPr lang="en-US"/>
          </a:p>
        </p:txBody>
      </p:sp>
    </p:spTree>
    <p:extLst>
      <p:ext uri="{BB962C8B-B14F-4D97-AF65-F5344CB8AC3E}">
        <p14:creationId xmlns:p14="http://schemas.microsoft.com/office/powerpoint/2010/main" val="7808266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8113" y="457200"/>
            <a:ext cx="4038600" cy="3028950"/>
          </a:xfrm>
        </p:spPr>
      </p:sp>
      <p:sp>
        <p:nvSpPr>
          <p:cNvPr id="3" name="Notes Placeholder 2"/>
          <p:cNvSpPr>
            <a:spLocks noGrp="1"/>
          </p:cNvSpPr>
          <p:nvPr>
            <p:ph type="body" idx="1"/>
          </p:nvPr>
        </p:nvSpPr>
        <p:spPr/>
        <p:txBody>
          <a:bodyPr/>
          <a:lstStyle/>
          <a:p>
            <a:r>
              <a:rPr lang="en-US" dirty="0" smtClean="0"/>
              <a:t>We can also obtain a qualitative</a:t>
            </a:r>
            <a:r>
              <a:rPr lang="en-US" baseline="0" dirty="0" smtClean="0"/>
              <a:t> interpretation of these errors by using these </a:t>
            </a:r>
            <a:r>
              <a:rPr lang="en-US" baseline="0" dirty="0" err="1" smtClean="0"/>
              <a:t>discretizations</a:t>
            </a:r>
            <a:r>
              <a:rPr lang="en-US" baseline="0" dirty="0" smtClean="0"/>
              <a:t> to perform reaction-diffusion.</a:t>
            </a:r>
          </a:p>
          <a:p>
            <a:endParaRPr lang="en-US" baseline="0" dirty="0" smtClean="0"/>
          </a:p>
          <a:p>
            <a:r>
              <a:rPr lang="en-US" baseline="0" dirty="0" smtClean="0"/>
              <a:t>This is a biologically motivated system of non-linear differential equations used for texture synthesis.</a:t>
            </a:r>
          </a:p>
          <a:p>
            <a:r>
              <a:rPr lang="en-US" baseline="0" dirty="0" smtClean="0"/>
              <a:t>In this system, the texture is evolved over time and a Poisson equation is solved at each time step to diffuse the texture values.</a:t>
            </a:r>
          </a:p>
          <a:p>
            <a:endParaRPr lang="en-US" baseline="0" dirty="0" smtClean="0"/>
          </a:p>
          <a:p>
            <a:r>
              <a:rPr lang="en-US" dirty="0" smtClean="0"/>
              <a:t>Using the</a:t>
            </a:r>
            <a:r>
              <a:rPr lang="en-US" baseline="0" dirty="0" smtClean="0"/>
              <a:t> different </a:t>
            </a:r>
            <a:r>
              <a:rPr lang="en-US" baseline="0" dirty="0" err="1" smtClean="0"/>
              <a:t>discretizations</a:t>
            </a:r>
            <a:r>
              <a:rPr lang="en-US" baseline="0" dirty="0" smtClean="0"/>
              <a:t> to perform the diffusion, in the creation of a spotted pattern, we see that</a:t>
            </a:r>
          </a:p>
          <a:p>
            <a:r>
              <a:rPr lang="en-US" baseline="0" dirty="0" smtClean="0"/>
              <a:t>[Click]</a:t>
            </a:r>
          </a:p>
          <a:p>
            <a:r>
              <a:rPr lang="en-US" baseline="0" dirty="0" smtClean="0"/>
              <a:t>Ignoring the metric altogether results in the generation of a texture in which the spots vary in both size and shape.</a:t>
            </a:r>
          </a:p>
          <a:p>
            <a:endParaRPr lang="en-US" baseline="0" dirty="0" smtClean="0"/>
          </a:p>
          <a:p>
            <a:r>
              <a:rPr lang="en-US" baseline="0" dirty="0" smtClean="0"/>
              <a:t>Using a mapping that minimizes area and angle distortion,</a:t>
            </a:r>
          </a:p>
          <a:p>
            <a:r>
              <a:rPr lang="en-US" baseline="0" dirty="0" smtClean="0"/>
              <a:t>[Click]</a:t>
            </a:r>
          </a:p>
          <a:p>
            <a:r>
              <a:rPr lang="en-US" baseline="0" dirty="0" smtClean="0"/>
              <a:t>We get better results that exhibit less variability in size and shape.</a:t>
            </a:r>
          </a:p>
          <a:p>
            <a:endParaRPr lang="en-US" baseline="0" dirty="0" smtClean="0"/>
          </a:p>
          <a:p>
            <a:r>
              <a:rPr lang="en-US" baseline="0" dirty="0" smtClean="0"/>
              <a:t>Using a mapping that has no area distortion,</a:t>
            </a:r>
          </a:p>
          <a:p>
            <a:r>
              <a:rPr lang="en-US" baseline="0" dirty="0" smtClean="0"/>
              <a:t>[Click]</a:t>
            </a:r>
          </a:p>
          <a:p>
            <a:r>
              <a:rPr lang="en-US" baseline="0" dirty="0" smtClean="0"/>
              <a:t>The size of the dots remains uniform while the eccentricity of their circular outlines varies.</a:t>
            </a:r>
          </a:p>
          <a:p>
            <a:endParaRPr lang="en-US" baseline="0" dirty="0" smtClean="0"/>
          </a:p>
          <a:p>
            <a:r>
              <a:rPr lang="en-US" baseline="0" dirty="0" smtClean="0"/>
              <a:t>It is only when using a metric-aware system,</a:t>
            </a:r>
          </a:p>
          <a:p>
            <a:r>
              <a:rPr lang="en-US" baseline="0" dirty="0" smtClean="0"/>
              <a:t>[Click]</a:t>
            </a:r>
          </a:p>
          <a:p>
            <a:r>
              <a:rPr lang="en-US" baseline="0" dirty="0" smtClean="0"/>
              <a:t>That we get results which are both homogenous and isotropic.</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3B4B147-51EF-4A31-B6DA-CE69F58727EB}" type="slidenum">
              <a:rPr lang="en-US" smtClean="0"/>
              <a:t>27</a:t>
            </a:fld>
            <a:endParaRPr lang="en-US"/>
          </a:p>
        </p:txBody>
      </p:sp>
    </p:spTree>
    <p:extLst>
      <p:ext uri="{BB962C8B-B14F-4D97-AF65-F5344CB8AC3E}">
        <p14:creationId xmlns:p14="http://schemas.microsoft.com/office/powerpoint/2010/main" val="27100061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Returning to</a:t>
            </a:r>
            <a:r>
              <a:rPr lang="en-US" baseline="0" dirty="0" smtClean="0"/>
              <a:t> our initial goal of extending gradient domain processing to images defined over the sphere, we consider an example in which we stitch together 15 images by setting the seam crossing gradients to zero.</a:t>
            </a:r>
          </a:p>
          <a:p>
            <a:endParaRPr lang="en-US" baseline="0" dirty="0" smtClean="0"/>
          </a:p>
          <a:p>
            <a:r>
              <a:rPr lang="en-US" baseline="0" dirty="0" smtClean="0"/>
              <a:t>Solving the linear system</a:t>
            </a:r>
          </a:p>
          <a:p>
            <a:r>
              <a:rPr lang="en-US" baseline="0" dirty="0" smtClean="0"/>
              <a:t>[Click]</a:t>
            </a:r>
          </a:p>
          <a:p>
            <a:r>
              <a:rPr lang="en-US" baseline="0" dirty="0" smtClean="0"/>
              <a:t>We obtain a seamless panorama at a rate of about one and a half seconds per mega-pixel.</a:t>
            </a:r>
          </a:p>
          <a:p>
            <a:endParaRPr lang="en-US" baseline="0" dirty="0" smtClean="0"/>
          </a:p>
          <a:p>
            <a:r>
              <a:rPr lang="en-US" baseline="0" dirty="0" smtClean="0"/>
              <a:t>Furthermore, the out-of-core implementation of our solver means that even though we use half a gigabyte of data to perform the solve, only a small subset of this data is resident in working memory at any given time.</a:t>
            </a:r>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3B4B147-51EF-4A31-B6DA-CE69F58727EB}" type="slidenum">
              <a:rPr lang="en-US" smtClean="0"/>
              <a:t>28</a:t>
            </a:fld>
            <a:endParaRPr lang="en-US"/>
          </a:p>
        </p:txBody>
      </p:sp>
    </p:spTree>
    <p:extLst>
      <p:ext uri="{BB962C8B-B14F-4D97-AF65-F5344CB8AC3E}">
        <p14:creationId xmlns:p14="http://schemas.microsoft.com/office/powerpoint/2010/main" val="33212810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get a better sense of the benefits</a:t>
            </a:r>
            <a:r>
              <a:rPr lang="en-US" baseline="0" dirty="0" smtClean="0"/>
              <a:t> of our out-of-core solver, we consider the scaled up scenario in which we stitch together a two </a:t>
            </a:r>
            <a:r>
              <a:rPr lang="en-US" baseline="0" dirty="0" err="1" smtClean="0"/>
              <a:t>giga</a:t>
            </a:r>
            <a:r>
              <a:rPr lang="en-US" baseline="0" dirty="0" smtClean="0"/>
              <a:t>-pixel panorama from 153 images.</a:t>
            </a:r>
          </a:p>
          <a:p>
            <a:endParaRPr lang="en-US" baseline="0" dirty="0" smtClean="0"/>
          </a:p>
          <a:p>
            <a:r>
              <a:rPr lang="en-US" baseline="0" dirty="0" smtClean="0"/>
              <a:t>[Click]</a:t>
            </a:r>
          </a:p>
          <a:p>
            <a:r>
              <a:rPr lang="en-US" baseline="0" dirty="0" smtClean="0"/>
              <a:t>We see that despite the increased problem size, our solver continues to perform at a rate of about a second and a half per mega-pixel.</a:t>
            </a:r>
          </a:p>
          <a:p>
            <a:r>
              <a:rPr lang="en-US" baseline="0" dirty="0" smtClean="0"/>
              <a:t>Additionally, this example highlights the benefits of an out-of-core solver.</a:t>
            </a:r>
          </a:p>
          <a:p>
            <a:r>
              <a:rPr lang="en-US" baseline="0" dirty="0" smtClean="0"/>
              <a:t>Though the total size of the data used by our solver exceeds the working memory of a commodity PC, our solver only requires about 200 megabytes of RAM to perform the stitching.</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3B4B147-51EF-4A31-B6DA-CE69F58727EB}" type="slidenum">
              <a:rPr lang="en-US" smtClean="0"/>
              <a:t>29</a:t>
            </a:fld>
            <a:endParaRPr lang="en-US"/>
          </a:p>
        </p:txBody>
      </p:sp>
    </p:spTree>
    <p:extLst>
      <p:ext uri="{BB962C8B-B14F-4D97-AF65-F5344CB8AC3E}">
        <p14:creationId xmlns:p14="http://schemas.microsoft.com/office/powerpoint/2010/main" val="61932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7675" y="203200"/>
            <a:ext cx="3394075" cy="2544763"/>
          </a:xfrm>
        </p:spPr>
      </p:sp>
      <p:sp>
        <p:nvSpPr>
          <p:cNvPr id="3" name="Notes Placeholder 2"/>
          <p:cNvSpPr>
            <a:spLocks noGrp="1"/>
          </p:cNvSpPr>
          <p:nvPr>
            <p:ph type="body" idx="1"/>
          </p:nvPr>
        </p:nvSpPr>
        <p:spPr/>
        <p:txBody>
          <a:bodyPr>
            <a:normAutofit/>
          </a:bodyPr>
          <a:lstStyle/>
          <a:p>
            <a:r>
              <a:rPr lang="en-US" baseline="0" dirty="0" smtClean="0"/>
              <a:t>To briefly</a:t>
            </a:r>
            <a:r>
              <a:rPr lang="en-US" dirty="0" smtClean="0"/>
              <a:t> </a:t>
            </a:r>
            <a:r>
              <a:rPr lang="en-US" baseline="0" dirty="0" smtClean="0"/>
              <a:t>review, gradient-domain processing works as follows:</a:t>
            </a:r>
          </a:p>
          <a:p>
            <a:endParaRPr lang="en-US" baseline="0" dirty="0" smtClean="0"/>
          </a:p>
          <a:p>
            <a:r>
              <a:rPr lang="en-US" dirty="0" smtClean="0"/>
              <a:t>[Click]</a:t>
            </a:r>
          </a:p>
          <a:p>
            <a:r>
              <a:rPr lang="en-US" baseline="0" dirty="0" smtClean="0"/>
              <a:t>Starting with an image, or a set of images,</a:t>
            </a:r>
          </a:p>
          <a:p>
            <a:endParaRPr lang="en-US" baseline="0" dirty="0" smtClean="0"/>
          </a:p>
          <a:p>
            <a:r>
              <a:rPr lang="en-US" dirty="0" smtClean="0"/>
              <a:t>[Click]</a:t>
            </a:r>
          </a:p>
          <a:p>
            <a:r>
              <a:rPr lang="en-US" baseline="0" dirty="0" smtClean="0"/>
              <a:t>We extract the gradients,</a:t>
            </a:r>
          </a:p>
          <a:p>
            <a:endParaRPr lang="en-US" baseline="0" dirty="0" smtClean="0"/>
          </a:p>
          <a:p>
            <a:r>
              <a:rPr lang="en-US" dirty="0" smtClean="0"/>
              <a:t>[Click]</a:t>
            </a:r>
          </a:p>
          <a:p>
            <a:r>
              <a:rPr lang="en-US" baseline="0" dirty="0" smtClean="0"/>
              <a:t>Combine and modify them to</a:t>
            </a:r>
            <a:r>
              <a:rPr lang="en-US" dirty="0" smtClean="0"/>
              <a:t> obtain a gradient field characterizing the desired output,</a:t>
            </a:r>
            <a:endParaRPr lang="en-US" baseline="0" dirty="0" smtClean="0"/>
          </a:p>
          <a:p>
            <a:endParaRPr lang="en-US" baseline="0" dirty="0" smtClean="0"/>
          </a:p>
          <a:p>
            <a:r>
              <a:rPr lang="en-US" dirty="0" smtClean="0"/>
              <a:t>[Click]</a:t>
            </a:r>
          </a:p>
          <a:p>
            <a:r>
              <a:rPr lang="en-US" baseline="0" dirty="0" smtClean="0"/>
              <a:t>And then solve for the image satisfying the </a:t>
            </a:r>
            <a:r>
              <a:rPr lang="en-US" dirty="0" smtClean="0"/>
              <a:t>new gradient </a:t>
            </a:r>
            <a:r>
              <a:rPr lang="en-US" baseline="0" dirty="0" smtClean="0"/>
              <a:t>constraints.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a:t>
            </a:r>
            <a:r>
              <a:rPr lang="en-US" baseline="0" dirty="0" smtClean="0"/>
              <a:t>, to demonstrate the versatility of our solver, we consider the problem of contrast enhancement, in which we simultaneously seek to amplify gradients while preserving the original color values.</a:t>
            </a:r>
          </a:p>
          <a:p>
            <a:endParaRPr lang="en-US" baseline="0" dirty="0" smtClean="0"/>
          </a:p>
          <a:p>
            <a:r>
              <a:rPr lang="en-US" baseline="0" dirty="0" smtClean="0"/>
              <a:t>Although the system now includes both value and gradient interpolation constraints,</a:t>
            </a:r>
          </a:p>
          <a:p>
            <a:r>
              <a:rPr lang="en-US" baseline="0" dirty="0" smtClean="0"/>
              <a:t>[Click]</a:t>
            </a:r>
          </a:p>
          <a:p>
            <a:r>
              <a:rPr lang="en-US" baseline="0" dirty="0" smtClean="0"/>
              <a:t>Our solver continues to exhibit similar performance characteristics, with a working memory that is sub-linear in the problem size and a throughput of about a second and half per megapixel.</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3B4B147-51EF-4A31-B6DA-CE69F58727EB}" type="slidenum">
              <a:rPr lang="en-US" smtClean="0"/>
              <a:t>30</a:t>
            </a:fld>
            <a:endParaRPr lang="en-US"/>
          </a:p>
        </p:txBody>
      </p:sp>
    </p:spTree>
    <p:extLst>
      <p:ext uri="{BB962C8B-B14F-4D97-AF65-F5344CB8AC3E}">
        <p14:creationId xmlns:p14="http://schemas.microsoft.com/office/powerpoint/2010/main" val="3749594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summary, our</a:t>
            </a:r>
            <a:r>
              <a:rPr lang="en-US" baseline="0" dirty="0" smtClean="0"/>
              <a:t> work presents a new discretization for defining a finite-elements system over the sphere.</a:t>
            </a:r>
          </a:p>
          <a:p>
            <a:endParaRPr lang="en-US" baseline="0" dirty="0" smtClean="0"/>
          </a:p>
          <a:p>
            <a:r>
              <a:rPr lang="en-US" baseline="0" dirty="0" smtClean="0"/>
              <a:t>This discretization is built up from the equirectangular map, adapting the discretization in a way that supports finite element nesting and axial symmetry.</a:t>
            </a:r>
          </a:p>
          <a:p>
            <a:endParaRPr lang="en-US" baseline="0" dirty="0" smtClean="0"/>
          </a:p>
          <a:p>
            <a:r>
              <a:rPr lang="en-US" baseline="0" dirty="0" smtClean="0"/>
              <a:t>As a result,</a:t>
            </a:r>
          </a:p>
          <a:p>
            <a:r>
              <a:rPr lang="en-US" baseline="0" dirty="0" smtClean="0"/>
              <a:t>[Click]</a:t>
            </a:r>
          </a:p>
          <a:p>
            <a:r>
              <a:rPr lang="en-US" baseline="0" dirty="0" smtClean="0"/>
              <a:t>The solver we define allows us to perform image processing with data represented over an equirectangular grid without requiring resampling.</a:t>
            </a:r>
          </a:p>
          <a:p>
            <a:r>
              <a:rPr lang="en-US" baseline="0" dirty="0" smtClean="0"/>
              <a:t>[Click]</a:t>
            </a:r>
          </a:p>
          <a:p>
            <a:r>
              <a:rPr lang="en-US" baseline="0" dirty="0" smtClean="0"/>
              <a:t>The linear system we define is well-conditioned.</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[Click]</a:t>
            </a:r>
          </a:p>
          <a:p>
            <a:r>
              <a:rPr lang="en-US" baseline="0" dirty="0" smtClean="0"/>
              <a:t>It supports efficient multigrid solvers.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[Click]</a:t>
            </a:r>
          </a:p>
          <a:p>
            <a:r>
              <a:rPr lang="en-US" baseline="0" dirty="0" smtClean="0"/>
              <a:t>And, it provides accuracy without requiring computationally intensive system set-up.</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3B4B147-51EF-4A31-B6DA-CE69F58727EB}" type="slidenum">
              <a:rPr lang="en-US" smtClean="0"/>
              <a:t>31</a:t>
            </a:fld>
            <a:endParaRPr lang="en-US"/>
          </a:p>
        </p:txBody>
      </p:sp>
    </p:spTree>
    <p:extLst>
      <p:ext uri="{BB962C8B-B14F-4D97-AF65-F5344CB8AC3E}">
        <p14:creationId xmlns:p14="http://schemas.microsoft.com/office/powerpoint/2010/main" val="22187253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Taken together, we</a:t>
            </a:r>
            <a:r>
              <a:rPr lang="en-US" baseline="0" dirty="0" smtClean="0"/>
              <a:t> provide</a:t>
            </a:r>
            <a:r>
              <a:rPr lang="en-US" dirty="0" smtClean="0"/>
              <a:t> the first general purpose spherical</a:t>
            </a:r>
            <a:r>
              <a:rPr lang="en-US" baseline="0" dirty="0" smtClean="0"/>
              <a:t> s</a:t>
            </a:r>
            <a:r>
              <a:rPr lang="en-US" dirty="0" smtClean="0"/>
              <a:t>olver that supports a rich</a:t>
            </a:r>
            <a:r>
              <a:rPr lang="en-US" baseline="0" dirty="0" smtClean="0"/>
              <a:t> class of image-processing and image-synthesis applications,</a:t>
            </a:r>
          </a:p>
          <a:p>
            <a:r>
              <a:rPr lang="en-US" baseline="0" dirty="0" smtClean="0"/>
              <a:t>Providing an accurate solution without sacrificing efficiency or scalability.</a:t>
            </a:r>
          </a:p>
          <a:p>
            <a:endParaRPr lang="en-US" baseline="0" dirty="0" smtClean="0"/>
          </a:p>
          <a:p>
            <a:r>
              <a:rPr lang="en-US" baseline="0" dirty="0" smtClean="0"/>
              <a:t>[Click]</a:t>
            </a:r>
          </a:p>
          <a:p>
            <a:endParaRPr lang="en-US" baseline="0" dirty="0" smtClean="0"/>
          </a:p>
          <a:p>
            <a:r>
              <a:rPr lang="en-US" baseline="0" dirty="0" smtClean="0"/>
              <a:t>In future work, we would like to explore extending the solver in two ways.</a:t>
            </a:r>
          </a:p>
          <a:p>
            <a:endParaRPr lang="en-US" baseline="0" dirty="0" smtClean="0"/>
          </a:p>
          <a:p>
            <a:r>
              <a:rPr lang="en-US" baseline="0" dirty="0" smtClean="0"/>
              <a:t>First, we would like to support parallelization, allowing us to take advantage of the GPU when solving moderately sized problems, and allowing us to solve over a distributed cluster for larger images.</a:t>
            </a:r>
          </a:p>
          <a:p>
            <a:endParaRPr lang="en-US" baseline="0" dirty="0" smtClean="0"/>
          </a:p>
          <a:p>
            <a:r>
              <a:rPr lang="en-US" baseline="0" dirty="0" smtClean="0"/>
              <a:t>[Click]</a:t>
            </a:r>
          </a:p>
          <a:p>
            <a:r>
              <a:rPr lang="en-US" baseline="0" dirty="0" smtClean="0"/>
              <a:t>Second, we would like to extend our finite-elements formulation to use a smoother function space, thereby supporting the solution of higher order systems like the </a:t>
            </a:r>
            <a:r>
              <a:rPr lang="en-US" baseline="0" dirty="0" err="1" smtClean="0"/>
              <a:t>biharmonic</a:t>
            </a:r>
            <a:r>
              <a:rPr lang="en-US" baseline="0" dirty="0" smtClean="0"/>
              <a:t> equation.</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3B4B147-51EF-4A31-B6DA-CE69F58727EB}" type="slidenum">
              <a:rPr lang="en-US" smtClean="0"/>
              <a:t>32</a:t>
            </a:fld>
            <a:endParaRPr lang="en-US"/>
          </a:p>
        </p:txBody>
      </p:sp>
    </p:spTree>
    <p:extLst>
      <p:ext uri="{BB962C8B-B14F-4D97-AF65-F5344CB8AC3E}">
        <p14:creationId xmlns:p14="http://schemas.microsoft.com/office/powerpoint/2010/main" val="36345343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we</a:t>
            </a:r>
            <a:r>
              <a:rPr lang="en-US" baseline="0" dirty="0" smtClean="0"/>
              <a:t> would like to conclude by expressing particular gratitude to the people and institutions that have made this research possible by providing data, code, and funding.</a:t>
            </a:r>
          </a:p>
          <a:p>
            <a:endParaRPr lang="en-US" baseline="0" dirty="0" smtClean="0"/>
          </a:p>
          <a:p>
            <a:r>
              <a:rPr lang="en-US" baseline="0" dirty="0" smtClean="0"/>
              <a:t>And of course,</a:t>
            </a:r>
          </a:p>
          <a:p>
            <a:r>
              <a:rPr lang="en-US" baseline="0" dirty="0" smtClean="0"/>
              <a:t>[Click]</a:t>
            </a:r>
          </a:p>
          <a:p>
            <a:r>
              <a:rPr lang="en-US" baseline="0" dirty="0" smtClean="0"/>
              <a:t>Thank you for your attention.</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3B4B147-51EF-4A31-B6DA-CE69F58727EB}" type="slidenum">
              <a:rPr lang="en-US" smtClean="0"/>
              <a:t>33</a:t>
            </a:fld>
            <a:endParaRPr lang="en-US"/>
          </a:p>
        </p:txBody>
      </p:sp>
    </p:spTree>
    <p:extLst>
      <p:ext uri="{BB962C8B-B14F-4D97-AF65-F5344CB8AC3E}">
        <p14:creationId xmlns:p14="http://schemas.microsoft.com/office/powerpoint/2010/main" val="271484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3B4B147-51EF-4A31-B6DA-CE69F58727EB}" type="slidenum">
              <a:rPr lang="en-US" smtClean="0"/>
              <a:t>34</a:t>
            </a:fld>
            <a:endParaRPr lang="en-US"/>
          </a:p>
        </p:txBody>
      </p:sp>
    </p:spTree>
    <p:extLst>
      <p:ext uri="{BB962C8B-B14F-4D97-AF65-F5344CB8AC3E}">
        <p14:creationId xmlns:p14="http://schemas.microsoft.com/office/powerpoint/2010/main" val="6035993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8113" y="457200"/>
            <a:ext cx="4038600" cy="30289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3B4B147-51EF-4A31-B6DA-CE69F58727EB}" type="slidenum">
              <a:rPr lang="en-US" smtClean="0"/>
              <a:t>35</a:t>
            </a:fld>
            <a:endParaRPr lang="en-US"/>
          </a:p>
        </p:txBody>
      </p:sp>
    </p:spTree>
    <p:extLst>
      <p:ext uri="{BB962C8B-B14F-4D97-AF65-F5344CB8AC3E}">
        <p14:creationId xmlns:p14="http://schemas.microsoft.com/office/powerpoint/2010/main" val="1122585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7675" y="203200"/>
            <a:ext cx="3394075" cy="2544763"/>
          </a:xfrm>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Previous</a:t>
            </a:r>
            <a:r>
              <a:rPr lang="en-US" baseline="0" dirty="0" smtClean="0"/>
              <a:t> works have shown that by processing gradients in different ways, a variety of visual effects can be realized.</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For example,</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[Click]</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A seamless panorama can be obtained from a composition of images by setting the gradients that cross image boundaries to zero.</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Or,</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[Click]</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By amplifying gradients while constraining the pixels to preserve their original color values, the details of an image can be exaggerated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7675" y="203200"/>
            <a:ext cx="3394075" cy="2544763"/>
          </a:xfrm>
        </p:spPr>
      </p:sp>
      <p:sp>
        <p:nvSpPr>
          <p:cNvPr id="3" name="Notes Placeholder 2"/>
          <p:cNvSpPr>
            <a:spLocks noGrp="1"/>
          </p:cNvSpPr>
          <p:nvPr>
            <p:ph type="body" idx="1"/>
          </p:nvPr>
        </p:nvSpPr>
        <p:spPr/>
        <p:txBody>
          <a:bodyPr>
            <a:normAutofit/>
          </a:bodyPr>
          <a:lstStyle/>
          <a:p>
            <a:r>
              <a:rPr lang="en-US" dirty="0" smtClean="0"/>
              <a:t>Though the previous methods</a:t>
            </a:r>
            <a:r>
              <a:rPr lang="en-US" baseline="0" dirty="0" smtClean="0"/>
              <a:t> differ in how they process the gradients, </a:t>
            </a:r>
            <a:r>
              <a:rPr lang="en-US" u="none" baseline="0" dirty="0" smtClean="0"/>
              <a:t>they all must solve for the image that fits the new constraints, which requires solving a large, sparse, linear system of equations.</a:t>
            </a:r>
            <a:endParaRPr lang="en-US" baseline="0"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do this, we need to</a:t>
            </a:r>
            <a:r>
              <a:rPr lang="en-US" baseline="0" dirty="0" smtClean="0"/>
              <a:t> </a:t>
            </a:r>
            <a:r>
              <a:rPr lang="en-US" dirty="0" smtClean="0"/>
              <a:t>fit an image to a </a:t>
            </a:r>
            <a:r>
              <a:rPr lang="en-US" baseline="0" dirty="0" smtClean="0"/>
              <a:t>desired gradient field.</a:t>
            </a:r>
          </a:p>
          <a:p>
            <a:r>
              <a:rPr lang="en-US" baseline="0" dirty="0" smtClean="0"/>
              <a:t>That is, we must invert the gradient operator.</a:t>
            </a:r>
          </a:p>
          <a:p>
            <a:endParaRPr lang="en-US" baseline="0" dirty="0" smtClean="0"/>
          </a:p>
          <a:p>
            <a:r>
              <a:rPr lang="en-US" baseline="0" dirty="0" smtClean="0"/>
              <a:t>The problem is that this system of equations is over-constrained.</a:t>
            </a:r>
          </a:p>
          <a:p>
            <a:pPr defTabSz="966612">
              <a:defRPr/>
            </a:pPr>
            <a:r>
              <a:rPr lang="en-US" baseline="0" dirty="0" smtClean="0"/>
              <a:t>At each pixel, there are two constraints and only one color value.</a:t>
            </a:r>
          </a:p>
          <a:p>
            <a:endParaRPr lang="en-US" baseline="0" dirty="0" smtClean="0"/>
          </a:p>
          <a:p>
            <a:r>
              <a:rPr lang="en-US" baseline="0" dirty="0" smtClean="0"/>
              <a:t>To address this problem, we apply the divergence operator to both sides.</a:t>
            </a:r>
          </a:p>
          <a:p>
            <a:pPr defTabSz="966612">
              <a:defRPr/>
            </a:pPr>
            <a:r>
              <a:rPr lang="en-US" baseline="0" dirty="0" smtClean="0"/>
              <a:t>[Click]</a:t>
            </a:r>
          </a:p>
          <a:p>
            <a:endParaRPr lang="en-US" baseline="0" dirty="0" smtClean="0"/>
          </a:p>
          <a:p>
            <a:r>
              <a:rPr lang="en-US" baseline="0" dirty="0" smtClean="0"/>
              <a:t>This transforms the constraints from a vector field…</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[Click]</a:t>
            </a:r>
          </a:p>
          <a:p>
            <a:r>
              <a:rPr lang="en-US" baseline="0" dirty="0" smtClean="0"/>
              <a:t>To a scalar field,</a:t>
            </a:r>
          </a:p>
          <a:p>
            <a:endParaRPr lang="en-US" baseline="0" dirty="0" smtClean="0"/>
          </a:p>
          <a:p>
            <a:r>
              <a:rPr lang="en-US" baseline="0" dirty="0" smtClean="0"/>
              <a:t>And changes the linear system…</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[Click]</a:t>
            </a:r>
          </a:p>
          <a:p>
            <a:r>
              <a:rPr lang="en-US" baseline="0" dirty="0" smtClean="0"/>
              <a:t>So that now we are left with the problem of solving the Poisson equation.</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3B4B147-51EF-4A31-B6DA-CE69F58727EB}" type="slidenum">
              <a:rPr lang="en-US" smtClean="0"/>
              <a:t>6</a:t>
            </a:fld>
            <a:endParaRPr lang="en-US"/>
          </a:p>
        </p:txBody>
      </p:sp>
    </p:spTree>
    <p:extLst>
      <p:ext uri="{BB962C8B-B14F-4D97-AF65-F5344CB8AC3E}">
        <p14:creationId xmlns:p14="http://schemas.microsoft.com/office/powerpoint/2010/main" val="26724721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8113" y="457200"/>
            <a:ext cx="4038600" cy="3028950"/>
          </a:xfrm>
        </p:spPr>
      </p:sp>
      <p:sp>
        <p:nvSpPr>
          <p:cNvPr id="3" name="Notes Placeholder 2"/>
          <p:cNvSpPr>
            <a:spLocks noGrp="1"/>
          </p:cNvSpPr>
          <p:nvPr>
            <p:ph type="body" idx="1"/>
          </p:nvPr>
        </p:nvSpPr>
        <p:spPr/>
        <p:txBody>
          <a:bodyPr/>
          <a:lstStyle/>
          <a:p>
            <a:r>
              <a:rPr lang="en-US" dirty="0" smtClean="0"/>
              <a:t>In its original formulation, this problem is defined as an optimization over the space of all differentiable</a:t>
            </a:r>
            <a:r>
              <a:rPr lang="en-US" baseline="0" dirty="0" smtClean="0"/>
              <a:t> functions.</a:t>
            </a:r>
            <a:endParaRPr lang="en-US" dirty="0" smtClean="0"/>
          </a:p>
          <a:p>
            <a:r>
              <a:rPr lang="en-US" dirty="0" smtClean="0"/>
              <a:t>T</a:t>
            </a:r>
            <a:r>
              <a:rPr lang="en-US" baseline="0" dirty="0" smtClean="0"/>
              <a:t>o make the problem tractable, the problem is discretized to form a finite system of equations.</a:t>
            </a:r>
          </a:p>
          <a:p>
            <a:endParaRPr lang="en-US" baseline="0" dirty="0" smtClean="0"/>
          </a:p>
          <a:p>
            <a:r>
              <a:rPr lang="en-US" baseline="0" dirty="0" smtClean="0"/>
              <a:t>This is done by taking the original domain over which the problem is defined, in this case a line segment,</a:t>
            </a:r>
          </a:p>
          <a:p>
            <a:r>
              <a:rPr lang="en-US" baseline="0" dirty="0" smtClean="0"/>
              <a:t>[Click]</a:t>
            </a:r>
          </a:p>
          <a:p>
            <a:r>
              <a:rPr lang="en-US" baseline="0" dirty="0" smtClean="0"/>
              <a:t>And partitioning it into a finite set of regions, or elements.</a:t>
            </a:r>
          </a:p>
          <a:p>
            <a:endParaRPr lang="en-US" baseline="0" dirty="0" smtClean="0"/>
          </a:p>
          <a:p>
            <a:r>
              <a:rPr lang="en-US" baseline="0" dirty="0" smtClean="0"/>
              <a:t>Then, </a:t>
            </a:r>
          </a:p>
          <a:p>
            <a:r>
              <a:rPr lang="en-US" baseline="0" dirty="0" smtClean="0"/>
              <a:t>[Click]</a:t>
            </a:r>
          </a:p>
          <a:p>
            <a:r>
              <a:rPr lang="en-US" baseline="0" dirty="0" smtClean="0"/>
              <a:t>A function is associated with each element.</a:t>
            </a:r>
          </a:p>
          <a:p>
            <a:endParaRPr lang="en-US" baseline="0" dirty="0" smtClean="0"/>
          </a:p>
          <a:p>
            <a:r>
              <a:rPr lang="en-US" baseline="0" dirty="0" smtClean="0"/>
              <a:t>[Click]</a:t>
            </a:r>
          </a:p>
          <a:p>
            <a:r>
              <a:rPr lang="en-US" baseline="0" dirty="0" smtClean="0"/>
              <a:t>Now, rather than solving over a continuous set of variables, the problem is solved over the finite-dimensional space spanned by these functions.</a:t>
            </a:r>
          </a:p>
          <a:p>
            <a:endParaRPr lang="en-US" baseline="0" dirty="0" smtClean="0"/>
          </a:p>
          <a:p>
            <a:r>
              <a:rPr lang="en-US" baseline="0" dirty="0" smtClean="0"/>
              <a:t>[Click]</a:t>
            </a:r>
          </a:p>
          <a:p>
            <a:r>
              <a:rPr lang="en-US" baseline="0" dirty="0" smtClean="0"/>
              <a:t>This results in a linear system of equations, where the coefficients of the system are obtained by integrating appropriate functions over the domain.</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3B4B147-51EF-4A31-B6DA-CE69F58727EB}" type="slidenum">
              <a:rPr lang="en-US" smtClean="0"/>
              <a:t>7</a:t>
            </a:fld>
            <a:endParaRPr lang="en-US"/>
          </a:p>
        </p:txBody>
      </p:sp>
    </p:spTree>
    <p:extLst>
      <p:ext uri="{BB962C8B-B14F-4D97-AF65-F5344CB8AC3E}">
        <p14:creationId xmlns:p14="http://schemas.microsoft.com/office/powerpoint/2010/main" val="28599947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Formulating this system for planar images is reasonably</a:t>
            </a:r>
            <a:r>
              <a:rPr lang="en-US" baseline="0" dirty="0" smtClean="0"/>
              <a:t> straight-forward.</a:t>
            </a:r>
          </a:p>
          <a:p>
            <a:r>
              <a:rPr lang="en-US" baseline="0" dirty="0" smtClean="0"/>
              <a:t>[Click]</a:t>
            </a:r>
          </a:p>
          <a:p>
            <a:r>
              <a:rPr lang="en-US" baseline="0" dirty="0" smtClean="0"/>
              <a:t>Since the domain is flat, computing the system coefficients is a matter of integrating the appropriate functions.</a:t>
            </a:r>
          </a:p>
          <a:p>
            <a:r>
              <a:rPr lang="en-US" baseline="0" dirty="0" smtClean="0"/>
              <a:t>[Click]</a:t>
            </a:r>
          </a:p>
          <a:p>
            <a:r>
              <a:rPr lang="en-US" baseline="0" dirty="0" smtClean="0"/>
              <a:t>Furthermore, because the functions are just translations of each other, the integration performed to compute the entries in one row of the matrix can be re-used for all other rows.</a:t>
            </a:r>
          </a:p>
          <a:p>
            <a:endParaRPr lang="en-US" baseline="0" dirty="0" smtClean="0"/>
          </a:p>
          <a:p>
            <a:r>
              <a:rPr lang="en-US" baseline="0" dirty="0" smtClean="0"/>
              <a:t>[Click]</a:t>
            </a:r>
          </a:p>
          <a:p>
            <a:r>
              <a:rPr lang="en-US" baseline="0" dirty="0" smtClean="0"/>
              <a:t>The problem becomes markedly more difficult when we consider spherical images.</a:t>
            </a:r>
          </a:p>
          <a:p>
            <a:r>
              <a:rPr lang="en-US" baseline="0" dirty="0" smtClean="0"/>
              <a:t>First,</a:t>
            </a:r>
          </a:p>
          <a:p>
            <a:r>
              <a:rPr lang="en-US" baseline="0" dirty="0" smtClean="0"/>
              <a:t>[Click]</a:t>
            </a:r>
          </a:p>
          <a:p>
            <a:r>
              <a:rPr lang="en-US" baseline="0" dirty="0" smtClean="0"/>
              <a:t>Because we are performing the integration over a spherical domain, we must account for the curvature, which often results in integrals that cannot be evaluated analytically.</a:t>
            </a:r>
          </a:p>
          <a:p>
            <a:r>
              <a:rPr lang="en-US" baseline="0" dirty="0" smtClean="0"/>
              <a:t>Worse still,</a:t>
            </a:r>
          </a:p>
          <a:p>
            <a:r>
              <a:rPr lang="en-US" baseline="0" dirty="0" smtClean="0"/>
              <a:t>[Click]</a:t>
            </a:r>
          </a:p>
          <a:p>
            <a:r>
              <a:rPr lang="en-US" baseline="0" dirty="0" smtClean="0"/>
              <a:t>Because the distortion is non-uniform, the integrals computed for one row cannot be re-used for the other rows.</a:t>
            </a:r>
          </a:p>
          <a:p>
            <a:endParaRPr lang="en-US" baseline="0" dirty="0" smtClean="0"/>
          </a:p>
          <a:p>
            <a:r>
              <a:rPr lang="en-US" baseline="0" dirty="0" smtClean="0"/>
              <a:t>[Click]</a:t>
            </a:r>
          </a:p>
          <a:p>
            <a:r>
              <a:rPr lang="en-US" baseline="0" dirty="0" smtClean="0"/>
              <a:t>In practice, this means that even if we are able to compute the integrals accurately, they must be computed independently for each matrix coefficient, resulting in a situation in which it takes much longer to set up the system than it does to solve it.</a:t>
            </a:r>
          </a:p>
          <a:p>
            <a:endParaRPr lang="en-US" baseline="0" dirty="0" smtClean="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3B4B147-51EF-4A31-B6DA-CE69F58727EB}" type="slidenum">
              <a:rPr lang="en-US" smtClean="0"/>
              <a:t>8</a:t>
            </a:fld>
            <a:endParaRPr lang="en-US"/>
          </a:p>
        </p:txBody>
      </p:sp>
    </p:spTree>
    <p:extLst>
      <p:ext uri="{BB962C8B-B14F-4D97-AF65-F5344CB8AC3E}">
        <p14:creationId xmlns:p14="http://schemas.microsoft.com/office/powerpoint/2010/main" val="34171051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Alternatively, one could try to leverage</a:t>
            </a:r>
            <a:r>
              <a:rPr lang="en-US" baseline="0" dirty="0" smtClean="0"/>
              <a:t> parameterizations that have been used to handle similar issues of non-uniformity in image sampling.</a:t>
            </a:r>
          </a:p>
          <a:p>
            <a:endParaRPr lang="en-US" baseline="0" dirty="0" smtClean="0"/>
          </a:p>
          <a:p>
            <a:r>
              <a:rPr lang="en-US" baseline="0" dirty="0" smtClean="0"/>
              <a:t>For example,</a:t>
            </a:r>
          </a:p>
          <a:p>
            <a:r>
              <a:rPr lang="en-US" dirty="0" smtClean="0"/>
              <a:t>[Click]</a:t>
            </a:r>
          </a:p>
          <a:p>
            <a:r>
              <a:rPr lang="en-US" dirty="0"/>
              <a:t>T</a:t>
            </a:r>
            <a:r>
              <a:rPr lang="en-US" baseline="0" dirty="0" smtClean="0"/>
              <a:t>he </a:t>
            </a:r>
            <a:r>
              <a:rPr lang="en-US" baseline="0" dirty="0" err="1" smtClean="0"/>
              <a:t>HEALPix</a:t>
            </a:r>
            <a:r>
              <a:rPr lang="en-US" baseline="0" dirty="0" smtClean="0"/>
              <a:t> parameterization provides a mapping that is everywhere area preserving</a:t>
            </a:r>
          </a:p>
          <a:p>
            <a:r>
              <a:rPr lang="en-US" dirty="0" smtClean="0"/>
              <a:t>[Click]</a:t>
            </a:r>
            <a:endParaRPr lang="en-US" dirty="0"/>
          </a:p>
          <a:p>
            <a:r>
              <a:rPr lang="en-US" baseline="0" dirty="0" smtClean="0"/>
              <a:t>And the Rhombic Dodecahedron parameterization balances between preserving area and isotropy.</a:t>
            </a:r>
          </a:p>
          <a:p>
            <a:endParaRPr lang="en-US" dirty="0" smtClean="0"/>
          </a:p>
          <a:p>
            <a:r>
              <a:rPr lang="en-US" dirty="0" smtClean="0"/>
              <a:t>Using the low distortion</a:t>
            </a:r>
            <a:r>
              <a:rPr lang="en-US" baseline="0" dirty="0" smtClean="0"/>
              <a:t> of these maps</a:t>
            </a:r>
            <a:r>
              <a:rPr lang="en-US" dirty="0" smtClean="0"/>
              <a:t>,</a:t>
            </a:r>
            <a:r>
              <a:rPr lang="en-US" baseline="0" dirty="0" smtClean="0"/>
              <a:t/>
            </a:r>
            <a:br>
              <a:rPr lang="en-US" baseline="0" dirty="0" smtClean="0"/>
            </a:br>
            <a:r>
              <a:rPr lang="en-US" baseline="0" dirty="0" smtClean="0"/>
              <a:t>[Click]</a:t>
            </a:r>
          </a:p>
          <a:p>
            <a:r>
              <a:rPr lang="en-US" baseline="0" dirty="0" smtClean="0"/>
              <a:t>One could ignore the metric and perform the integration over the parameterization domain, simplifying the integrals and allowing for the re-use of computation.</a:t>
            </a:r>
          </a:p>
          <a:p>
            <a:endParaRPr lang="en-US" baseline="0" dirty="0" smtClean="0"/>
          </a:p>
          <a:p>
            <a:r>
              <a:rPr lang="en-US" baseline="0" dirty="0" smtClean="0"/>
              <a:t>Unfortunately,</a:t>
            </a:r>
          </a:p>
          <a:p>
            <a:r>
              <a:rPr lang="en-US" baseline="0" dirty="0" smtClean="0"/>
              <a:t>[Click]</a:t>
            </a:r>
          </a:p>
          <a:p>
            <a:r>
              <a:rPr lang="en-US" baseline="0" dirty="0" smtClean="0"/>
              <a:t>Since maps from a flat domain to the sphere cannot preserve both areas and angles, some distortion is inevitable and the resulting system will have to be inaccurate.</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3B4B147-51EF-4A31-B6DA-CE69F58727EB}" type="slidenum">
              <a:rPr lang="en-US" smtClean="0"/>
              <a:t>9</a:t>
            </a:fld>
            <a:endParaRPr lang="en-US"/>
          </a:p>
        </p:txBody>
      </p:sp>
    </p:spTree>
    <p:extLst>
      <p:ext uri="{BB962C8B-B14F-4D97-AF65-F5344CB8AC3E}">
        <p14:creationId xmlns:p14="http://schemas.microsoft.com/office/powerpoint/2010/main" val="1545724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2012-05-25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2012-05-25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2012-05-25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457200" y="1295400"/>
            <a:ext cx="8229600" cy="556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2012-05-25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2012-05-25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2012-05-25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2012-05-25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2012-05-25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2012-05-25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2012-05-25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2012-05-25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70.png"/><Relationship Id="rId18" Type="http://schemas.openxmlformats.org/officeDocument/2006/relationships/image" Target="../media/image73.png"/><Relationship Id="rId26" Type="http://schemas.openxmlformats.org/officeDocument/2006/relationships/image" Target="../media/image76.png"/><Relationship Id="rId3" Type="http://schemas.openxmlformats.org/officeDocument/2006/relationships/image" Target="../media/image65.png"/><Relationship Id="rId7" Type="http://schemas.openxmlformats.org/officeDocument/2006/relationships/image" Target="../media/image69.png"/><Relationship Id="rId17" Type="http://schemas.openxmlformats.org/officeDocument/2006/relationships/image" Target="../media/image82.png"/><Relationship Id="rId25" Type="http://schemas.openxmlformats.org/officeDocument/2006/relationships/image" Target="../media/image75.png"/><Relationship Id="rId2" Type="http://schemas.openxmlformats.org/officeDocument/2006/relationships/notesSlide" Target="../notesSlides/notesSlide12.xml"/><Relationship Id="rId16" Type="http://schemas.openxmlformats.org/officeDocument/2006/relationships/image" Target="../media/image81.png"/><Relationship Id="rId29"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68.png"/><Relationship Id="rId24" Type="http://schemas.openxmlformats.org/officeDocument/2006/relationships/image" Target="../media/image89.png"/><Relationship Id="rId5" Type="http://schemas.openxmlformats.org/officeDocument/2006/relationships/image" Target="../media/image67.png"/><Relationship Id="rId15" Type="http://schemas.openxmlformats.org/officeDocument/2006/relationships/image" Target="../media/image80.png"/><Relationship Id="rId23" Type="http://schemas.openxmlformats.org/officeDocument/2006/relationships/image" Target="../media/image88.png"/><Relationship Id="rId28" Type="http://schemas.openxmlformats.org/officeDocument/2006/relationships/image" Target="../media/image78.png"/><Relationship Id="rId10" Type="http://schemas.openxmlformats.org/officeDocument/2006/relationships/image" Target="../media/image72.png"/><Relationship Id="rId19" Type="http://schemas.openxmlformats.org/officeDocument/2006/relationships/image" Target="../media/image74.png"/><Relationship Id="rId31" Type="http://schemas.openxmlformats.org/officeDocument/2006/relationships/image" Target="../media/image87.png"/><Relationship Id="rId4" Type="http://schemas.openxmlformats.org/officeDocument/2006/relationships/image" Target="../media/image66.png"/><Relationship Id="rId9" Type="http://schemas.openxmlformats.org/officeDocument/2006/relationships/image" Target="../media/image71.png"/><Relationship Id="rId14" Type="http://schemas.openxmlformats.org/officeDocument/2006/relationships/image" Target="../media/image79.png"/><Relationship Id="rId27" Type="http://schemas.openxmlformats.org/officeDocument/2006/relationships/image" Target="../media/image77.png"/><Relationship Id="rId30" Type="http://schemas.openxmlformats.org/officeDocument/2006/relationships/image" Target="../media/image86.png"/></Relationships>
</file>

<file path=ppt/slides/_rels/slide13.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2.png"/><Relationship Id="rId18" Type="http://schemas.openxmlformats.org/officeDocument/2006/relationships/image" Target="../media/image99.png"/><Relationship Id="rId3" Type="http://schemas.openxmlformats.org/officeDocument/2006/relationships/image" Target="../media/image69.png"/><Relationship Id="rId21" Type="http://schemas.openxmlformats.org/officeDocument/2006/relationships/image" Target="../media/image103.png"/><Relationship Id="rId7" Type="http://schemas.openxmlformats.org/officeDocument/2006/relationships/image" Target="../media/image90.png"/><Relationship Id="rId12" Type="http://schemas.openxmlformats.org/officeDocument/2006/relationships/image" Target="../media/image97.png"/><Relationship Id="rId17" Type="http://schemas.openxmlformats.org/officeDocument/2006/relationships/image" Target="../media/image98.png"/><Relationship Id="rId2" Type="http://schemas.openxmlformats.org/officeDocument/2006/relationships/notesSlide" Target="../notesSlides/notesSlide13.xml"/><Relationship Id="rId16" Type="http://schemas.openxmlformats.org/officeDocument/2006/relationships/image" Target="../media/image85.png"/><Relationship Id="rId20"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84.png"/><Relationship Id="rId11" Type="http://schemas.openxmlformats.org/officeDocument/2006/relationships/image" Target="../media/image91.png"/><Relationship Id="rId5" Type="http://schemas.openxmlformats.org/officeDocument/2006/relationships/image" Target="../media/image83.png"/><Relationship Id="rId15" Type="http://schemas.openxmlformats.org/officeDocument/2006/relationships/image" Target="../media/image96.png"/><Relationship Id="rId10" Type="http://schemas.openxmlformats.org/officeDocument/2006/relationships/image" Target="../media/image95.png"/><Relationship Id="rId19" Type="http://schemas.openxmlformats.org/officeDocument/2006/relationships/image" Target="../media/image102.png"/><Relationship Id="rId4" Type="http://schemas.openxmlformats.org/officeDocument/2006/relationships/image" Target="../media/image70.png"/><Relationship Id="rId9" Type="http://schemas.openxmlformats.org/officeDocument/2006/relationships/image" Target="../media/image94.png"/><Relationship Id="rId14" Type="http://schemas.openxmlformats.org/officeDocument/2006/relationships/image" Target="../media/image86.png"/></Relationships>
</file>

<file path=ppt/slides/_rels/slide14.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96.png"/><Relationship Id="rId18" Type="http://schemas.openxmlformats.org/officeDocument/2006/relationships/image" Target="../media/image103.png"/><Relationship Id="rId3" Type="http://schemas.openxmlformats.org/officeDocument/2006/relationships/image" Target="../media/image83.png"/><Relationship Id="rId7" Type="http://schemas.openxmlformats.org/officeDocument/2006/relationships/image" Target="../media/image94.png"/><Relationship Id="rId12" Type="http://schemas.openxmlformats.org/officeDocument/2006/relationships/image" Target="../media/image86.png"/><Relationship Id="rId17" Type="http://schemas.openxmlformats.org/officeDocument/2006/relationships/image" Target="../media/image102.png"/><Relationship Id="rId2" Type="http://schemas.openxmlformats.org/officeDocument/2006/relationships/notesSlide" Target="../notesSlides/notesSlide14.xml"/><Relationship Id="rId16"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image" Target="../media/image93.png"/><Relationship Id="rId11" Type="http://schemas.openxmlformats.org/officeDocument/2006/relationships/image" Target="../media/image92.png"/><Relationship Id="rId5" Type="http://schemas.openxmlformats.org/officeDocument/2006/relationships/image" Target="../media/image90.png"/><Relationship Id="rId15" Type="http://schemas.openxmlformats.org/officeDocument/2006/relationships/image" Target="../media/image98.png"/><Relationship Id="rId10" Type="http://schemas.openxmlformats.org/officeDocument/2006/relationships/image" Target="../media/image97.png"/><Relationship Id="rId19" Type="http://schemas.openxmlformats.org/officeDocument/2006/relationships/image" Target="../media/image87.png"/><Relationship Id="rId4" Type="http://schemas.openxmlformats.org/officeDocument/2006/relationships/image" Target="../media/image84.png"/><Relationship Id="rId9" Type="http://schemas.openxmlformats.org/officeDocument/2006/relationships/image" Target="../media/image91.png"/><Relationship Id="rId14" Type="http://schemas.openxmlformats.org/officeDocument/2006/relationships/image" Target="../media/image8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100.wmf"/><Relationship Id="rId4" Type="http://schemas.openxmlformats.org/officeDocument/2006/relationships/oleObject" Target="../embeddings/oleObject11.bin"/></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13.bin"/><Relationship Id="rId13" Type="http://schemas.openxmlformats.org/officeDocument/2006/relationships/image" Target="../media/image104.wmf"/><Relationship Id="rId3" Type="http://schemas.openxmlformats.org/officeDocument/2006/relationships/notesSlide" Target="../notesSlides/notesSlide16.xml"/><Relationship Id="rId7" Type="http://schemas.openxmlformats.org/officeDocument/2006/relationships/image" Target="../media/image101.wmf"/><Relationship Id="rId12" Type="http://schemas.openxmlformats.org/officeDocument/2006/relationships/oleObject" Target="../embeddings/oleObject15.bin"/><Relationship Id="rId17" Type="http://schemas.openxmlformats.org/officeDocument/2006/relationships/image" Target="../media/image106.wmf"/><Relationship Id="rId2" Type="http://schemas.openxmlformats.org/officeDocument/2006/relationships/slideLayout" Target="../slideLayouts/slideLayout2.xml"/><Relationship Id="rId16" Type="http://schemas.openxmlformats.org/officeDocument/2006/relationships/oleObject" Target="../embeddings/oleObject17.bin"/><Relationship Id="rId1" Type="http://schemas.openxmlformats.org/officeDocument/2006/relationships/vmlDrawing" Target="../drawings/vmlDrawing6.vml"/><Relationship Id="rId6" Type="http://schemas.openxmlformats.org/officeDocument/2006/relationships/oleObject" Target="../embeddings/oleObject12.bin"/><Relationship Id="rId11" Type="http://schemas.openxmlformats.org/officeDocument/2006/relationships/image" Target="../media/image103.wmf"/><Relationship Id="rId5" Type="http://schemas.openxmlformats.org/officeDocument/2006/relationships/image" Target="../media/image108.png"/><Relationship Id="rId15" Type="http://schemas.openxmlformats.org/officeDocument/2006/relationships/image" Target="../media/image105.wmf"/><Relationship Id="rId10" Type="http://schemas.openxmlformats.org/officeDocument/2006/relationships/oleObject" Target="../embeddings/oleObject14.bin"/><Relationship Id="rId4" Type="http://schemas.openxmlformats.org/officeDocument/2006/relationships/image" Target="../media/image107.png"/><Relationship Id="rId9" Type="http://schemas.openxmlformats.org/officeDocument/2006/relationships/image" Target="../media/image102.wmf"/><Relationship Id="rId14" Type="http://schemas.openxmlformats.org/officeDocument/2006/relationships/oleObject" Target="../embeddings/oleObject16.bin"/></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109.wmf"/><Relationship Id="rId5" Type="http://schemas.openxmlformats.org/officeDocument/2006/relationships/oleObject" Target="../embeddings/oleObject18.bin"/><Relationship Id="rId4" Type="http://schemas.openxmlformats.org/officeDocument/2006/relationships/image" Target="../media/image110.png"/></Relationships>
</file>

<file path=ppt/slides/_rels/slide18.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1.png"/><Relationship Id="rId7" Type="http://schemas.openxmlformats.org/officeDocument/2006/relationships/image" Target="../media/image11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07.png"/><Relationship Id="rId10" Type="http://schemas.openxmlformats.org/officeDocument/2006/relationships/image" Target="../media/image117.png"/><Relationship Id="rId4" Type="http://schemas.openxmlformats.org/officeDocument/2006/relationships/image" Target="../media/image112.png"/><Relationship Id="rId9" Type="http://schemas.openxmlformats.org/officeDocument/2006/relationships/image" Target="../media/image116.png"/></Relationships>
</file>

<file path=ppt/slides/_rels/slide1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18.png"/><Relationship Id="rId4" Type="http://schemas.openxmlformats.org/officeDocument/2006/relationships/image" Target="../media/image107.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notesSlide" Target="../notesSlides/notesSlide22.xml"/><Relationship Id="rId7" Type="http://schemas.openxmlformats.org/officeDocument/2006/relationships/image" Target="../media/image121.png"/><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120.png"/><Relationship Id="rId11" Type="http://schemas.openxmlformats.org/officeDocument/2006/relationships/image" Target="../media/image127.png"/><Relationship Id="rId5" Type="http://schemas.openxmlformats.org/officeDocument/2006/relationships/image" Target="../media/image119.wmf"/><Relationship Id="rId10" Type="http://schemas.openxmlformats.org/officeDocument/2006/relationships/image" Target="../media/image126.png"/><Relationship Id="rId4" Type="http://schemas.openxmlformats.org/officeDocument/2006/relationships/oleObject" Target="../embeddings/oleObject19.bin"/><Relationship Id="rId9" Type="http://schemas.openxmlformats.org/officeDocument/2006/relationships/image" Target="../media/image122.png"/></Relationships>
</file>

<file path=ppt/slides/_rels/slide23.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3.png"/><Relationship Id="rId7" Type="http://schemas.openxmlformats.org/officeDocument/2006/relationships/image" Target="../media/image13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29.png"/><Relationship Id="rId11" Type="http://schemas.openxmlformats.org/officeDocument/2006/relationships/image" Target="../media/image134.png"/><Relationship Id="rId5" Type="http://schemas.openxmlformats.org/officeDocument/2006/relationships/image" Target="../media/image128.png"/><Relationship Id="rId10" Type="http://schemas.openxmlformats.org/officeDocument/2006/relationships/image" Target="../media/image133.png"/><Relationship Id="rId4" Type="http://schemas.openxmlformats.org/officeDocument/2006/relationships/image" Target="../media/image125.png"/><Relationship Id="rId9" Type="http://schemas.openxmlformats.org/officeDocument/2006/relationships/image" Target="../media/image132.png"/></Relationships>
</file>

<file path=ppt/slides/_rels/slide24.xml.rels><?xml version="1.0" encoding="UTF-8" standalone="yes"?>
<Relationships xmlns="http://schemas.openxmlformats.org/package/2006/relationships"><Relationship Id="rId3" Type="http://schemas.openxmlformats.org/officeDocument/2006/relationships/image" Target="../media/image135.png"/><Relationship Id="rId7" Type="http://schemas.openxmlformats.org/officeDocument/2006/relationships/chart" Target="../charts/chart2.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137.png"/><Relationship Id="rId4" Type="http://schemas.openxmlformats.org/officeDocument/2006/relationships/image" Target="../media/image136.png"/></Relationships>
</file>

<file path=ppt/slides/_rels/slide25.xml.rels><?xml version="1.0" encoding="UTF-8" standalone="yes"?>
<Relationships xmlns="http://schemas.openxmlformats.org/package/2006/relationships"><Relationship Id="rId26" Type="http://schemas.openxmlformats.org/officeDocument/2006/relationships/image" Target="../media/image145.png"/><Relationship Id="rId3" Type="http://schemas.openxmlformats.org/officeDocument/2006/relationships/image" Target="../media/image120.png"/><Relationship Id="rId21" Type="http://schemas.openxmlformats.org/officeDocument/2006/relationships/image" Target="../media/image141.png"/><Relationship Id="rId25" Type="http://schemas.openxmlformats.org/officeDocument/2006/relationships/image" Target="../media/image144.png"/><Relationship Id="rId2" Type="http://schemas.openxmlformats.org/officeDocument/2006/relationships/notesSlide" Target="../notesSlides/notesSlide25.xml"/><Relationship Id="rId20" Type="http://schemas.openxmlformats.org/officeDocument/2006/relationships/image" Target="../media/image140.png"/><Relationship Id="rId29" Type="http://schemas.openxmlformats.org/officeDocument/2006/relationships/chart" Target="../charts/chart3.xml"/><Relationship Id="rId1" Type="http://schemas.openxmlformats.org/officeDocument/2006/relationships/slideLayout" Target="../slideLayouts/slideLayout2.xml"/><Relationship Id="rId24" Type="http://schemas.openxmlformats.org/officeDocument/2006/relationships/image" Target="../media/image143.png"/><Relationship Id="rId5" Type="http://schemas.openxmlformats.org/officeDocument/2006/relationships/image" Target="../media/image122.png"/><Relationship Id="rId23" Type="http://schemas.openxmlformats.org/officeDocument/2006/relationships/image" Target="../media/image142.png"/><Relationship Id="rId28" Type="http://schemas.openxmlformats.org/officeDocument/2006/relationships/image" Target="../media/image147.png"/><Relationship Id="rId19" Type="http://schemas.openxmlformats.org/officeDocument/2006/relationships/image" Target="../media/image139.png"/><Relationship Id="rId4" Type="http://schemas.openxmlformats.org/officeDocument/2006/relationships/image" Target="../media/image121.png"/><Relationship Id="rId22" Type="http://schemas.openxmlformats.org/officeDocument/2006/relationships/image" Target="../media/image138.png"/><Relationship Id="rId27" Type="http://schemas.openxmlformats.org/officeDocument/2006/relationships/image" Target="../media/image146.png"/><Relationship Id="rId30" Type="http://schemas.openxmlformats.org/officeDocument/2006/relationships/chart" Target="../charts/chart4.xml"/></Relationships>
</file>

<file path=ppt/slides/_rels/slide26.xml.rels><?xml version="1.0" encoding="UTF-8" standalone="yes"?>
<Relationships xmlns="http://schemas.openxmlformats.org/package/2006/relationships"><Relationship Id="rId8" Type="http://schemas.openxmlformats.org/officeDocument/2006/relationships/image" Target="../media/image153.png"/><Relationship Id="rId13" Type="http://schemas.openxmlformats.org/officeDocument/2006/relationships/image" Target="../media/image121.png"/><Relationship Id="rId18" Type="http://schemas.openxmlformats.org/officeDocument/2006/relationships/image" Target="../media/image147.png"/><Relationship Id="rId3" Type="http://schemas.openxmlformats.org/officeDocument/2006/relationships/image" Target="../media/image148.png"/><Relationship Id="rId21" Type="http://schemas.openxmlformats.org/officeDocument/2006/relationships/image" Target="../media/image146.png"/><Relationship Id="rId47" Type="http://schemas.openxmlformats.org/officeDocument/2006/relationships/chart" Target="../charts/chart5.xml"/><Relationship Id="rId7" Type="http://schemas.openxmlformats.org/officeDocument/2006/relationships/image" Target="../media/image152.png"/><Relationship Id="rId12" Type="http://schemas.openxmlformats.org/officeDocument/2006/relationships/image" Target="../media/image120.png"/><Relationship Id="rId17" Type="http://schemas.openxmlformats.org/officeDocument/2006/relationships/image" Target="../media/image143.png"/><Relationship Id="rId46" Type="http://schemas.openxmlformats.org/officeDocument/2006/relationships/image" Target="../media/image141.png"/><Relationship Id="rId2" Type="http://schemas.openxmlformats.org/officeDocument/2006/relationships/notesSlide" Target="../notesSlides/notesSlide26.xml"/><Relationship Id="rId16" Type="http://schemas.openxmlformats.org/officeDocument/2006/relationships/image" Target="../media/image142.png"/><Relationship Id="rId20" Type="http://schemas.openxmlformats.org/officeDocument/2006/relationships/image" Target="../media/image145.png"/><Relationship Id="rId1" Type="http://schemas.openxmlformats.org/officeDocument/2006/relationships/slideLayout" Target="../slideLayouts/slideLayout2.xml"/><Relationship Id="rId6" Type="http://schemas.openxmlformats.org/officeDocument/2006/relationships/image" Target="../media/image151.png"/><Relationship Id="rId11" Type="http://schemas.openxmlformats.org/officeDocument/2006/relationships/image" Target="../media/image156.png"/><Relationship Id="rId45" Type="http://schemas.openxmlformats.org/officeDocument/2006/relationships/image" Target="../media/image140.png"/><Relationship Id="rId5" Type="http://schemas.openxmlformats.org/officeDocument/2006/relationships/image" Target="../media/image150.png"/><Relationship Id="rId15" Type="http://schemas.openxmlformats.org/officeDocument/2006/relationships/image" Target="../media/image138.png"/><Relationship Id="rId10" Type="http://schemas.openxmlformats.org/officeDocument/2006/relationships/image" Target="../media/image155.png"/><Relationship Id="rId19" Type="http://schemas.openxmlformats.org/officeDocument/2006/relationships/image" Target="../media/image144.png"/><Relationship Id="rId44" Type="http://schemas.openxmlformats.org/officeDocument/2006/relationships/image" Target="../media/image139.png"/><Relationship Id="rId4" Type="http://schemas.openxmlformats.org/officeDocument/2006/relationships/image" Target="../media/image149.png"/><Relationship Id="rId9" Type="http://schemas.openxmlformats.org/officeDocument/2006/relationships/image" Target="../media/image154.png"/><Relationship Id="rId14" Type="http://schemas.openxmlformats.org/officeDocument/2006/relationships/image" Target="../media/image122.png"/><Relationship Id="rId48" Type="http://schemas.openxmlformats.org/officeDocument/2006/relationships/chart" Target="../charts/chart6.xml"/></Relationships>
</file>

<file path=ppt/slides/_rels/slide27.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image" Target="../media/image157.png"/><Relationship Id="rId7" Type="http://schemas.openxmlformats.org/officeDocument/2006/relationships/image" Target="../media/image161.png"/><Relationship Id="rId12" Type="http://schemas.openxmlformats.org/officeDocument/2006/relationships/image" Target="../media/image166.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60.png"/><Relationship Id="rId11" Type="http://schemas.openxmlformats.org/officeDocument/2006/relationships/image" Target="../media/image165.png"/><Relationship Id="rId5" Type="http://schemas.openxmlformats.org/officeDocument/2006/relationships/image" Target="../media/image159.png"/><Relationship Id="rId10" Type="http://schemas.openxmlformats.org/officeDocument/2006/relationships/image" Target="../media/image164.png"/><Relationship Id="rId4" Type="http://schemas.openxmlformats.org/officeDocument/2006/relationships/image" Target="../media/image158.png"/><Relationship Id="rId9" Type="http://schemas.openxmlformats.org/officeDocument/2006/relationships/image" Target="../media/image163.png"/></Relationships>
</file>

<file path=ppt/slides/_rels/slide28.xml.rels><?xml version="1.0" encoding="UTF-8" standalone="yes"?>
<Relationships xmlns="http://schemas.openxmlformats.org/package/2006/relationships"><Relationship Id="rId3" Type="http://schemas.openxmlformats.org/officeDocument/2006/relationships/image" Target="../media/image167.jpeg"/><Relationship Id="rId7" Type="http://schemas.openxmlformats.org/officeDocument/2006/relationships/image" Target="../media/image171.pn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170.png"/><Relationship Id="rId5" Type="http://schemas.openxmlformats.org/officeDocument/2006/relationships/image" Target="../media/image169.jpeg"/><Relationship Id="rId4" Type="http://schemas.openxmlformats.org/officeDocument/2006/relationships/image" Target="../media/image168.png"/></Relationships>
</file>

<file path=ppt/slides/_rels/slide29.xml.rels><?xml version="1.0" encoding="UTF-8" standalone="yes"?>
<Relationships xmlns="http://schemas.openxmlformats.org/package/2006/relationships"><Relationship Id="rId3" Type="http://schemas.openxmlformats.org/officeDocument/2006/relationships/image" Target="../media/image172.jpeg"/><Relationship Id="rId7" Type="http://schemas.openxmlformats.org/officeDocument/2006/relationships/image" Target="../media/image176.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73.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180.png"/><Relationship Id="rId5" Type="http://schemas.openxmlformats.org/officeDocument/2006/relationships/image" Target="../media/image179.png"/><Relationship Id="rId4" Type="http://schemas.openxmlformats.org/officeDocument/2006/relationships/image" Target="../media/image178.jpeg"/></Relationships>
</file>

<file path=ppt/slides/_rels/slide31.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84.png"/><Relationship Id="rId5" Type="http://schemas.openxmlformats.org/officeDocument/2006/relationships/image" Target="../media/image183.png"/><Relationship Id="rId4" Type="http://schemas.openxmlformats.org/officeDocument/2006/relationships/image" Target="../media/image182.png"/></Relationships>
</file>

<file path=ppt/slides/_rels/slide32.xml.rels><?xml version="1.0" encoding="UTF-8" standalone="yes"?>
<Relationships xmlns="http://schemas.openxmlformats.org/package/2006/relationships"><Relationship Id="rId3" Type="http://schemas.openxmlformats.org/officeDocument/2006/relationships/image" Target="../media/image185.jpeg"/><Relationship Id="rId7" Type="http://schemas.openxmlformats.org/officeDocument/2006/relationships/image" Target="../media/image187.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86.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image" Target="../media/image158.png"/><Relationship Id="rId7" Type="http://schemas.openxmlformats.org/officeDocument/2006/relationships/image" Target="../media/image189.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88.png"/><Relationship Id="rId11" Type="http://schemas.openxmlformats.org/officeDocument/2006/relationships/image" Target="../media/image191.png"/><Relationship Id="rId5" Type="http://schemas.openxmlformats.org/officeDocument/2006/relationships/image" Target="../media/image164.png"/><Relationship Id="rId10" Type="http://schemas.openxmlformats.org/officeDocument/2006/relationships/image" Target="../media/image160.png"/><Relationship Id="rId4" Type="http://schemas.openxmlformats.org/officeDocument/2006/relationships/image" Target="../media/image159.png"/><Relationship Id="rId9" Type="http://schemas.openxmlformats.org/officeDocument/2006/relationships/image" Target="../media/image157.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6.xml"/><Relationship Id="rId21" Type="http://schemas.openxmlformats.org/officeDocument/2006/relationships/image" Target="../media/image10.wmf"/><Relationship Id="rId7" Type="http://schemas.openxmlformats.org/officeDocument/2006/relationships/image" Target="../media/image9.wmf"/><Relationship Id="rId12" Type="http://schemas.openxmlformats.org/officeDocument/2006/relationships/image" Target="../media/image15.jpeg"/><Relationship Id="rId2" Type="http://schemas.openxmlformats.org/officeDocument/2006/relationships/slideLayout" Target="../slideLayouts/slideLayout2.xml"/><Relationship Id="rId20" Type="http://schemas.openxmlformats.org/officeDocument/2006/relationships/oleObject" Target="../embeddings/oleObject3.bin"/><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14.png"/><Relationship Id="rId5" Type="http://schemas.openxmlformats.org/officeDocument/2006/relationships/image" Target="../media/image8.wmf"/><Relationship Id="rId23" Type="http://schemas.openxmlformats.org/officeDocument/2006/relationships/image" Target="../media/image11.wmf"/><Relationship Id="rId10" Type="http://schemas.openxmlformats.org/officeDocument/2006/relationships/image" Target="../media/image13.png"/><Relationship Id="rId19" Type="http://schemas.openxmlformats.org/officeDocument/2006/relationships/image" Target="../media/image19.png"/><Relationship Id="rId4" Type="http://schemas.openxmlformats.org/officeDocument/2006/relationships/oleObject" Target="../embeddings/oleObject1.bin"/><Relationship Id="rId22" Type="http://schemas.openxmlformats.org/officeDocument/2006/relationships/oleObject" Target="../embeddings/oleObject4.bin"/></Relationships>
</file>

<file path=ppt/slides/_rels/slide7.xml.rels><?xml version="1.0" encoding="UTF-8" standalone="yes"?>
<Relationships xmlns="http://schemas.openxmlformats.org/package/2006/relationships"><Relationship Id="rId8" Type="http://schemas.openxmlformats.org/officeDocument/2006/relationships/image" Target="../media/image17.wmf"/><Relationship Id="rId3" Type="http://schemas.openxmlformats.org/officeDocument/2006/relationships/notesSlide" Target="../notesSlides/notesSlide7.xml"/><Relationship Id="rId7"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0.png"/><Relationship Id="rId5" Type="http://schemas.openxmlformats.org/officeDocument/2006/relationships/image" Target="../media/image16.wmf"/><Relationship Id="rId10" Type="http://schemas.openxmlformats.org/officeDocument/2006/relationships/image" Target="../media/image18.wmf"/><Relationship Id="rId4" Type="http://schemas.openxmlformats.org/officeDocument/2006/relationships/oleObject" Target="../embeddings/oleObject5.bin"/><Relationship Id="rId9" Type="http://schemas.openxmlformats.org/officeDocument/2006/relationships/oleObject" Target="../embeddings/oleObject7.bin"/></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jpeg"/><Relationship Id="rId18" Type="http://schemas.openxmlformats.org/officeDocument/2006/relationships/image" Target="../media/image22.wmf"/><Relationship Id="rId3" Type="http://schemas.openxmlformats.org/officeDocument/2006/relationships/notesSlide" Target="../notesSlides/notesSlide8.xml"/><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oleObject" Target="../embeddings/oleObject9.bin"/><Relationship Id="rId2" Type="http://schemas.openxmlformats.org/officeDocument/2006/relationships/slideLayout" Target="../slideLayouts/slideLayout2.xml"/><Relationship Id="rId16" Type="http://schemas.openxmlformats.org/officeDocument/2006/relationships/image" Target="../media/image33.png"/><Relationship Id="rId1" Type="http://schemas.openxmlformats.org/officeDocument/2006/relationships/vmlDrawing" Target="../drawings/vmlDrawing3.v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1.wmf"/><Relationship Id="rId15" Type="http://schemas.openxmlformats.org/officeDocument/2006/relationships/image" Target="../media/image32.jpeg"/><Relationship Id="rId10" Type="http://schemas.openxmlformats.org/officeDocument/2006/relationships/image" Target="../media/image27.png"/><Relationship Id="rId4" Type="http://schemas.openxmlformats.org/officeDocument/2006/relationships/oleObject" Target="../embeddings/oleObject8.bin"/><Relationship Id="rId9" Type="http://schemas.openxmlformats.org/officeDocument/2006/relationships/image" Target="../media/image26.png"/><Relationship Id="rId14"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18" Type="http://schemas.openxmlformats.org/officeDocument/2006/relationships/image" Target="../media/image48.png"/><Relationship Id="rId26" Type="http://schemas.openxmlformats.org/officeDocument/2006/relationships/image" Target="../media/image56.png"/><Relationship Id="rId3" Type="http://schemas.openxmlformats.org/officeDocument/2006/relationships/notesSlide" Target="../notesSlides/notesSlide9.xml"/><Relationship Id="rId21" Type="http://schemas.openxmlformats.org/officeDocument/2006/relationships/image" Target="../media/image51.png"/><Relationship Id="rId7" Type="http://schemas.openxmlformats.org/officeDocument/2006/relationships/image" Target="../media/image37.png"/><Relationship Id="rId12" Type="http://schemas.openxmlformats.org/officeDocument/2006/relationships/image" Target="../media/image42.png"/><Relationship Id="rId17" Type="http://schemas.openxmlformats.org/officeDocument/2006/relationships/image" Target="../media/image47.png"/><Relationship Id="rId25" Type="http://schemas.openxmlformats.org/officeDocument/2006/relationships/image" Target="../media/image55.png"/><Relationship Id="rId33" Type="http://schemas.openxmlformats.org/officeDocument/2006/relationships/image" Target="../media/image22.wmf"/><Relationship Id="rId2" Type="http://schemas.openxmlformats.org/officeDocument/2006/relationships/slideLayout" Target="../slideLayouts/slideLayout2.xml"/><Relationship Id="rId16" Type="http://schemas.openxmlformats.org/officeDocument/2006/relationships/image" Target="../media/image46.png"/><Relationship Id="rId20" Type="http://schemas.openxmlformats.org/officeDocument/2006/relationships/image" Target="../media/image50.png"/><Relationship Id="rId29" Type="http://schemas.openxmlformats.org/officeDocument/2006/relationships/image" Target="../media/image59.png"/><Relationship Id="rId1" Type="http://schemas.openxmlformats.org/officeDocument/2006/relationships/vmlDrawing" Target="../drawings/vmlDrawing4.vml"/><Relationship Id="rId6" Type="http://schemas.openxmlformats.org/officeDocument/2006/relationships/image" Target="../media/image36.png"/><Relationship Id="rId11" Type="http://schemas.openxmlformats.org/officeDocument/2006/relationships/image" Target="../media/image41.png"/><Relationship Id="rId24" Type="http://schemas.openxmlformats.org/officeDocument/2006/relationships/image" Target="../media/image54.png"/><Relationship Id="rId32" Type="http://schemas.openxmlformats.org/officeDocument/2006/relationships/oleObject" Target="../embeddings/oleObject10.bin"/><Relationship Id="rId5" Type="http://schemas.openxmlformats.org/officeDocument/2006/relationships/image" Target="../media/image35.png"/><Relationship Id="rId15" Type="http://schemas.openxmlformats.org/officeDocument/2006/relationships/image" Target="../media/image45.jpeg"/><Relationship Id="rId23" Type="http://schemas.openxmlformats.org/officeDocument/2006/relationships/image" Target="../media/image53.jpeg"/><Relationship Id="rId28" Type="http://schemas.openxmlformats.org/officeDocument/2006/relationships/image" Target="../media/image58.png"/><Relationship Id="rId10" Type="http://schemas.openxmlformats.org/officeDocument/2006/relationships/image" Target="../media/image40.png"/><Relationship Id="rId19" Type="http://schemas.openxmlformats.org/officeDocument/2006/relationships/image" Target="../media/image49.png"/><Relationship Id="rId31" Type="http://schemas.openxmlformats.org/officeDocument/2006/relationships/image" Target="../media/image61.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 Id="rId22" Type="http://schemas.openxmlformats.org/officeDocument/2006/relationships/image" Target="../media/image52.png"/><Relationship Id="rId27" Type="http://schemas.openxmlformats.org/officeDocument/2006/relationships/image" Target="../media/image57.png"/><Relationship Id="rId30"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dirty="0">
                <a:effectLst>
                  <a:outerShdw blurRad="38100" dist="38100" dir="2700000" algn="tl">
                    <a:srgbClr val="000000">
                      <a:alpha val="43137"/>
                    </a:srgbClr>
                  </a:outerShdw>
                </a:effectLst>
              </a:rPr>
              <a:t>Metric-Aware Processing of Spherical </a:t>
            </a:r>
            <a:r>
              <a:rPr lang="en-US" dirty="0" smtClean="0">
                <a:effectLst>
                  <a:outerShdw blurRad="38100" dist="38100" dir="2700000" algn="tl">
                    <a:srgbClr val="000000">
                      <a:alpha val="43137"/>
                    </a:srgbClr>
                  </a:outerShdw>
                </a:effectLst>
              </a:rPr>
              <a:t>Imagery</a:t>
            </a:r>
            <a:endParaRPr lang="en-US"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p:txBody>
          <a:bodyPr/>
          <a:lstStyle/>
          <a:p>
            <a:r>
              <a:rPr lang="en-US" dirty="0" err="1" smtClean="0">
                <a:solidFill>
                  <a:schemeClr val="tx1">
                    <a:lumMod val="95000"/>
                    <a:lumOff val="5000"/>
                  </a:schemeClr>
                </a:solidFill>
              </a:rPr>
              <a:t>Misha</a:t>
            </a:r>
            <a:r>
              <a:rPr lang="en-US" dirty="0" smtClean="0">
                <a:solidFill>
                  <a:schemeClr val="tx1">
                    <a:lumMod val="95000"/>
                    <a:lumOff val="5000"/>
                  </a:schemeClr>
                </a:solidFill>
              </a:rPr>
              <a:t> Kazhdan   and   Hugues Hoppe</a:t>
            </a:r>
            <a:endParaRPr lang="en-US" dirty="0">
              <a:solidFill>
                <a:schemeClr val="tx1">
                  <a:lumMod val="95000"/>
                  <a:lumOff val="5000"/>
                </a:schemeClr>
              </a:solidFill>
            </a:endParaRPr>
          </a:p>
        </p:txBody>
      </p:sp>
      <p:sp>
        <p:nvSpPr>
          <p:cNvPr id="4" name="TextBox 3"/>
          <p:cNvSpPr txBox="1"/>
          <p:nvPr/>
        </p:nvSpPr>
        <p:spPr>
          <a:xfrm>
            <a:off x="1338527" y="4495800"/>
            <a:ext cx="2776273" cy="400110"/>
          </a:xfrm>
          <a:prstGeom prst="rect">
            <a:avLst/>
          </a:prstGeom>
          <a:noFill/>
        </p:spPr>
        <p:txBody>
          <a:bodyPr wrap="none" rtlCol="0">
            <a:spAutoFit/>
          </a:bodyPr>
          <a:lstStyle/>
          <a:p>
            <a:r>
              <a:rPr lang="en-US" sz="2000" dirty="0" smtClean="0">
                <a:solidFill>
                  <a:schemeClr val="tx1">
                    <a:lumMod val="95000"/>
                    <a:lumOff val="5000"/>
                  </a:schemeClr>
                </a:solidFill>
              </a:rPr>
              <a:t>Johns Hopkins University</a:t>
            </a:r>
            <a:endParaRPr lang="en-US" sz="2000" dirty="0">
              <a:solidFill>
                <a:schemeClr val="tx1">
                  <a:lumMod val="95000"/>
                  <a:lumOff val="5000"/>
                </a:schemeClr>
              </a:solidFill>
            </a:endParaRPr>
          </a:p>
        </p:txBody>
      </p:sp>
      <p:sp>
        <p:nvSpPr>
          <p:cNvPr id="5" name="TextBox 4"/>
          <p:cNvSpPr txBox="1"/>
          <p:nvPr/>
        </p:nvSpPr>
        <p:spPr>
          <a:xfrm>
            <a:off x="5334000" y="4495800"/>
            <a:ext cx="2196883" cy="400110"/>
          </a:xfrm>
          <a:prstGeom prst="rect">
            <a:avLst/>
          </a:prstGeom>
          <a:noFill/>
        </p:spPr>
        <p:txBody>
          <a:bodyPr wrap="none" rtlCol="0">
            <a:spAutoFit/>
          </a:bodyPr>
          <a:lstStyle/>
          <a:p>
            <a:r>
              <a:rPr lang="en-US" sz="2000" dirty="0" smtClean="0">
                <a:solidFill>
                  <a:schemeClr val="tx1">
                    <a:lumMod val="95000"/>
                    <a:lumOff val="5000"/>
                  </a:schemeClr>
                </a:solidFill>
              </a:rPr>
              <a:t>Microsoft Research</a:t>
            </a:r>
            <a:endParaRPr lang="en-US" sz="2000" dirty="0">
              <a:solidFill>
                <a:schemeClr val="tx1">
                  <a:lumMod val="95000"/>
                  <a:lumOff val="5000"/>
                </a:schemeClr>
              </a:solidFill>
            </a:endParaRPr>
          </a:p>
        </p:txBody>
      </p:sp>
    </p:spTree>
    <p:extLst>
      <p:ext uri="{BB962C8B-B14F-4D97-AF65-F5344CB8AC3E}">
        <p14:creationId xmlns:p14="http://schemas.microsoft.com/office/powerpoint/2010/main" val="17250515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a:bodyPr>
          <a:lstStyle/>
          <a:p>
            <a:r>
              <a:rPr lang="en-US" dirty="0" smtClean="0">
                <a:solidFill>
                  <a:schemeClr val="bg1">
                    <a:lumMod val="50000"/>
                  </a:schemeClr>
                </a:solidFill>
              </a:rPr>
              <a:t>Introduction</a:t>
            </a:r>
          </a:p>
          <a:p>
            <a:r>
              <a:rPr lang="en-US" dirty="0" smtClean="0">
                <a:solidFill>
                  <a:schemeClr val="bg1">
                    <a:lumMod val="50000"/>
                  </a:schemeClr>
                </a:solidFill>
              </a:rPr>
              <a:t>Related Work</a:t>
            </a:r>
          </a:p>
          <a:p>
            <a:r>
              <a:rPr lang="en-US" dirty="0" smtClean="0"/>
              <a:t>Our Adapted Discretization</a:t>
            </a:r>
          </a:p>
          <a:p>
            <a:r>
              <a:rPr lang="en-US" dirty="0" smtClean="0">
                <a:solidFill>
                  <a:schemeClr val="bg1">
                    <a:lumMod val="50000"/>
                  </a:schemeClr>
                </a:solidFill>
              </a:rPr>
              <a:t>Evaluation + Results</a:t>
            </a:r>
          </a:p>
          <a:p>
            <a:r>
              <a:rPr lang="en-US" dirty="0" smtClean="0">
                <a:solidFill>
                  <a:schemeClr val="bg1">
                    <a:lumMod val="50000"/>
                  </a:schemeClr>
                </a:solidFill>
              </a:rPr>
              <a:t>Conclusion</a:t>
            </a:r>
          </a:p>
        </p:txBody>
      </p:sp>
    </p:spTree>
    <p:extLst>
      <p:ext uri="{BB962C8B-B14F-4D97-AF65-F5344CB8AC3E}">
        <p14:creationId xmlns:p14="http://schemas.microsoft.com/office/powerpoint/2010/main" val="18367185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Approach</a:t>
            </a:r>
            <a:endParaRPr lang="en-US" dirty="0"/>
          </a:p>
        </p:txBody>
      </p:sp>
      <p:sp>
        <p:nvSpPr>
          <p:cNvPr id="3" name="Content Placeholder 2"/>
          <p:cNvSpPr>
            <a:spLocks noGrp="1"/>
          </p:cNvSpPr>
          <p:nvPr>
            <p:ph idx="1"/>
          </p:nvPr>
        </p:nvSpPr>
        <p:spPr/>
        <p:txBody>
          <a:bodyPr>
            <a:normAutofit/>
          </a:bodyPr>
          <a:lstStyle/>
          <a:p>
            <a:pPr marL="0" indent="0">
              <a:buNone/>
            </a:pPr>
            <a:endParaRPr lang="en-US" dirty="0" smtClean="0"/>
          </a:p>
          <a:p>
            <a:pPr marL="0" indent="0">
              <a:buNone/>
            </a:pPr>
            <a:r>
              <a:rPr lang="en-US" dirty="0" smtClean="0"/>
              <a:t>Use the equirectangular map to get:</a:t>
            </a:r>
          </a:p>
          <a:p>
            <a:pPr marL="857250" lvl="1" indent="-457200"/>
            <a:r>
              <a:rPr lang="en-US" dirty="0" smtClean="0"/>
              <a:t>Common representation</a:t>
            </a:r>
          </a:p>
          <a:p>
            <a:pPr marL="857250" lvl="1" indent="-457200"/>
            <a:r>
              <a:rPr lang="en-US" dirty="0" smtClean="0"/>
              <a:t>Closed-form integrals</a:t>
            </a:r>
          </a:p>
          <a:p>
            <a:pPr marL="857250" lvl="1" indent="-457200"/>
            <a:r>
              <a:rPr lang="en-US" dirty="0" smtClean="0"/>
              <a:t>Efficient set-up</a:t>
            </a:r>
          </a:p>
          <a:p>
            <a:pPr marL="857250" lvl="1" indent="-457200"/>
            <a:endParaRPr lang="en-US" dirty="0"/>
          </a:p>
          <a:p>
            <a:pPr marL="0" indent="0">
              <a:buNone/>
            </a:pPr>
            <a:r>
              <a:rPr lang="en-US" dirty="0" smtClean="0"/>
              <a:t>Adapt the discretization to get:</a:t>
            </a:r>
          </a:p>
          <a:p>
            <a:pPr marL="857250" lvl="1" indent="-457200"/>
            <a:r>
              <a:rPr lang="en-US" dirty="0" smtClean="0"/>
              <a:t>Bounded distortion</a:t>
            </a:r>
          </a:p>
        </p:txBody>
      </p:sp>
      <p:grpSp>
        <p:nvGrpSpPr>
          <p:cNvPr id="4" name="Group 3"/>
          <p:cNvGrpSpPr>
            <a:grpSpLocks noChangeAspect="1"/>
          </p:cNvGrpSpPr>
          <p:nvPr/>
        </p:nvGrpSpPr>
        <p:grpSpPr>
          <a:xfrm>
            <a:off x="5715000" y="2437202"/>
            <a:ext cx="3368163" cy="1677598"/>
            <a:chOff x="5410200" y="4572000"/>
            <a:chExt cx="3672963" cy="1829412"/>
          </a:xfrm>
        </p:grpSpPr>
        <p:pic>
          <p:nvPicPr>
            <p:cNvPr id="5" name="Picture 4" descr="C:\Talks\SIGAsia-10\Union\union.1.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3248" y="4572000"/>
              <a:ext cx="36576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Talks\SIGAsia-10\temp\grid.regular.16.bmp"/>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10200" y="4572306"/>
              <a:ext cx="3672963" cy="182910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a:grpSpLocks noChangeAspect="1"/>
          </p:cNvGrpSpPr>
          <p:nvPr/>
        </p:nvGrpSpPr>
        <p:grpSpPr>
          <a:xfrm>
            <a:off x="7442606" y="1197864"/>
            <a:ext cx="1701394" cy="1701394"/>
            <a:chOff x="1647825" y="504825"/>
            <a:chExt cx="6153150" cy="6153150"/>
          </a:xfrm>
        </p:grpSpPr>
        <p:pic>
          <p:nvPicPr>
            <p:cNvPr id="8" name="Picture 6" descr="C:\Talks\SIGAsia-10\Union\foo.2.bmp"/>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47825" y="504825"/>
              <a:ext cx="6153150" cy="61531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descr="C:\Talks\SIGAsia-10\Union\foo.1.bmp"/>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47825" y="504825"/>
              <a:ext cx="6153150" cy="615315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95078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Equirectangular Map</a:t>
            </a:r>
            <a:endParaRPr lang="en-US" dirty="0"/>
          </a:p>
        </p:txBody>
      </p:sp>
      <p:pic>
        <p:nvPicPr>
          <p:cNvPr id="38914" name="Picture 2" descr="C:\Talks\SIGAsia-10\functions\regular.nocaps\planar.16.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8792" y="1035804"/>
            <a:ext cx="2316077" cy="123444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C:\Talks\SIGAsia-10\functions\regular.nocaps\spherical.16.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02296" y="929640"/>
            <a:ext cx="1280160" cy="128016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8" descr="C:\Talks\SIGAsia-10\functions\regular.nocaps\1.spherical.16.bm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02296" y="2469396"/>
            <a:ext cx="1280160" cy="128016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9" descr="C:\Talks\SIGAsia-10\functions\regular.nocaps\5.spherical.16.bm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02296" y="3931920"/>
            <a:ext cx="1280160" cy="128016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0" descr="C:\Talks\SIGAsia-10\functions\regular\planar.16.bmp"/>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37760" y="1033272"/>
            <a:ext cx="2316077" cy="123444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4" descr="C:\Talks\SIGAsia-10\functions\regular\spherical.16.bmp"/>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99248" y="932688"/>
            <a:ext cx="1280160" cy="128016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6" descr="C:\Talks\SIGAsia-10\functions\regular\1.spherical.16.bmp"/>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99248" y="2468880"/>
            <a:ext cx="1280160" cy="128016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7" descr="C:\Talks\SIGAsia-10\functions\regular\5.spherical.16.bmp"/>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699248" y="3931920"/>
            <a:ext cx="1280160" cy="128016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7" name="TextBox 26"/>
              <p:cNvSpPr txBox="1"/>
              <p:nvPr/>
            </p:nvSpPr>
            <p:spPr>
              <a:xfrm>
                <a:off x="7823483" y="3581400"/>
                <a:ext cx="1008609" cy="307777"/>
              </a:xfrm>
              <a:prstGeom prst="rect">
                <a:avLst/>
              </a:prstGeom>
              <a:noFill/>
            </p:spPr>
            <p:txBody>
              <a:bodyPr wrap="none" lIns="0" tIns="0" rIns="0" bIns="0" rtlCol="0" anchor="ctr" anchorCtr="0">
                <a:spAutoFit/>
              </a:bodyPr>
              <a:lstStyle>
                <a:defPPr>
                  <a:defRPr lang="en-US"/>
                </a:defPPr>
                <a:lvl1pPr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1pPr>
                <a:lvl2pPr marL="4572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2pPr>
                <a:lvl3pPr marL="9144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3pPr>
                <a:lvl4pPr marL="13716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4pPr>
                <a:lvl5pPr marL="18288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9pPr>
              </a:lstStyle>
              <a:p>
                <a:pPr algn="l"/>
                <a14:m>
                  <m:oMathPara xmlns:m="http://schemas.openxmlformats.org/officeDocument/2006/math">
                    <m:oMathParaPr>
                      <m:jc m:val="centerGroup"/>
                    </m:oMathParaPr>
                    <m:oMath xmlns:m="http://schemas.openxmlformats.org/officeDocument/2006/math">
                      <m:sSub>
                        <m:sSubPr>
                          <m:ctrlPr>
                            <a:rPr lang="en-US" b="0" i="1" smtClean="0">
                              <a:effectLst/>
                              <a:latin typeface="Cambria Math"/>
                              <a:sym typeface="Symbol"/>
                            </a:rPr>
                          </m:ctrlPr>
                        </m:sSubPr>
                        <m:e>
                          <m:r>
                            <a:rPr lang="en-US" b="0" i="1" smtClean="0">
                              <a:effectLst/>
                              <a:latin typeface="Cambria Math"/>
                              <a:sym typeface="Symbol"/>
                            </a:rPr>
                            <m:t>𝐵</m:t>
                          </m:r>
                        </m:e>
                        <m:sub>
                          <m:r>
                            <a:rPr lang="en-US" b="0" i="1" smtClean="0">
                              <a:effectLst/>
                              <a:latin typeface="Cambria Math"/>
                              <a:sym typeface="Symbol"/>
                            </a:rPr>
                            <m:t>𝐼</m:t>
                          </m:r>
                        </m:sub>
                      </m:sSub>
                      <m:r>
                        <a:rPr lang="en-US" b="0" i="1" smtClean="0">
                          <a:effectLst/>
                          <a:latin typeface="Cambria Math"/>
                          <a:sym typeface="Symbol"/>
                        </a:rPr>
                        <m:t>∘</m:t>
                      </m:r>
                      <m:sSup>
                        <m:sSupPr>
                          <m:ctrlPr>
                            <a:rPr lang="en-US" b="0" i="1" smtClean="0">
                              <a:effectLst/>
                              <a:latin typeface="Cambria Math"/>
                              <a:sym typeface="Symbol"/>
                            </a:rPr>
                          </m:ctrlPr>
                        </m:sSupPr>
                        <m:e>
                          <m:r>
                            <m:rPr>
                              <m:sty m:val="p"/>
                            </m:rPr>
                            <a:rPr lang="en-US" b="0" i="0" smtClean="0">
                              <a:effectLst/>
                              <a:latin typeface="Cambria Math"/>
                              <a:sym typeface="Symbol"/>
                            </a:rPr>
                            <m:t>Φ</m:t>
                          </m:r>
                        </m:e>
                        <m:sup>
                          <m:r>
                            <a:rPr lang="en-US" b="0" i="1" smtClean="0">
                              <a:effectLst/>
                              <a:latin typeface="Cambria Math"/>
                              <a:sym typeface="Symbol"/>
                            </a:rPr>
                            <m:t>−1</m:t>
                          </m:r>
                        </m:sup>
                      </m:sSup>
                    </m:oMath>
                  </m:oMathPara>
                </a14:m>
                <a:endParaRPr lang="en-US" dirty="0"/>
              </a:p>
            </p:txBody>
          </p:sp>
        </mc:Choice>
        <mc:Fallback xmlns="">
          <p:sp>
            <p:nvSpPr>
              <p:cNvPr id="27" name="TextBox 26"/>
              <p:cNvSpPr txBox="1">
                <a:spLocks noRot="1" noChangeAspect="1" noMove="1" noResize="1" noEditPoints="1" noAdjustHandles="1" noChangeArrowheads="1" noChangeShapeType="1" noTextEdit="1"/>
              </p:cNvSpPr>
              <p:nvPr/>
            </p:nvSpPr>
            <p:spPr>
              <a:xfrm>
                <a:off x="7823483" y="3581400"/>
                <a:ext cx="1008609" cy="307777"/>
              </a:xfrm>
              <a:prstGeom prst="rect">
                <a:avLst/>
              </a:prstGeom>
              <a:blipFill rotWithShape="1">
                <a:blip r:embed="rId14"/>
                <a:stretch>
                  <a:fillRect l="-4819" r="-1807"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p:cNvSpPr txBox="1"/>
              <p:nvPr/>
            </p:nvSpPr>
            <p:spPr>
              <a:xfrm>
                <a:off x="7814103" y="5044440"/>
                <a:ext cx="1009956" cy="334835"/>
              </a:xfrm>
              <a:prstGeom prst="rect">
                <a:avLst/>
              </a:prstGeom>
              <a:noFill/>
            </p:spPr>
            <p:txBody>
              <a:bodyPr wrap="none" lIns="0" tIns="0" rIns="0" bIns="0" rtlCol="0" anchor="ctr" anchorCtr="0">
                <a:spAutoFit/>
              </a:bodyPr>
              <a:lstStyle>
                <a:defPPr>
                  <a:defRPr lang="en-US"/>
                </a:defPPr>
                <a:lvl1pPr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1pPr>
                <a:lvl2pPr marL="4572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2pPr>
                <a:lvl3pPr marL="9144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3pPr>
                <a:lvl4pPr marL="13716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4pPr>
                <a:lvl5pPr marL="18288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9pPr>
              </a:lstStyle>
              <a:p>
                <a:pPr algn="l"/>
                <a14:m>
                  <m:oMathPara xmlns:m="http://schemas.openxmlformats.org/officeDocument/2006/math">
                    <m:oMathParaPr>
                      <m:jc m:val="centerGroup"/>
                    </m:oMathParaPr>
                    <m:oMath xmlns:m="http://schemas.openxmlformats.org/officeDocument/2006/math">
                      <m:sSub>
                        <m:sSubPr>
                          <m:ctrlPr>
                            <a:rPr lang="en-US" b="0" i="1" smtClean="0">
                              <a:effectLst/>
                              <a:latin typeface="Cambria Math"/>
                              <a:sym typeface="Symbol"/>
                            </a:rPr>
                          </m:ctrlPr>
                        </m:sSubPr>
                        <m:e>
                          <m:r>
                            <a:rPr lang="en-US" b="0" i="1" smtClean="0">
                              <a:effectLst/>
                              <a:latin typeface="Cambria Math"/>
                              <a:sym typeface="Symbol"/>
                            </a:rPr>
                            <m:t>𝐵</m:t>
                          </m:r>
                        </m:e>
                        <m:sub>
                          <m:r>
                            <a:rPr lang="en-US" b="0" i="1" smtClean="0">
                              <a:effectLst/>
                              <a:latin typeface="Cambria Math"/>
                              <a:sym typeface="Symbol"/>
                            </a:rPr>
                            <m:t>𝐽</m:t>
                          </m:r>
                        </m:sub>
                      </m:sSub>
                      <m:r>
                        <a:rPr lang="en-US" b="0" i="1" smtClean="0">
                          <a:effectLst/>
                          <a:latin typeface="Cambria Math"/>
                          <a:sym typeface="Symbol"/>
                        </a:rPr>
                        <m:t>∘</m:t>
                      </m:r>
                      <m:sSup>
                        <m:sSupPr>
                          <m:ctrlPr>
                            <a:rPr lang="en-US" b="0" i="1" smtClean="0">
                              <a:effectLst/>
                              <a:latin typeface="Cambria Math"/>
                              <a:sym typeface="Symbol"/>
                            </a:rPr>
                          </m:ctrlPr>
                        </m:sSupPr>
                        <m:e>
                          <m:r>
                            <m:rPr>
                              <m:sty m:val="p"/>
                            </m:rPr>
                            <a:rPr lang="en-US" b="0" i="0" smtClean="0">
                              <a:effectLst/>
                              <a:latin typeface="Cambria Math"/>
                              <a:sym typeface="Symbol"/>
                            </a:rPr>
                            <m:t>Φ</m:t>
                          </m:r>
                        </m:e>
                        <m:sup>
                          <m:r>
                            <a:rPr lang="en-US" b="0" i="1" smtClean="0">
                              <a:effectLst/>
                              <a:latin typeface="Cambria Math"/>
                              <a:sym typeface="Symbol"/>
                            </a:rPr>
                            <m:t>−1</m:t>
                          </m:r>
                        </m:sup>
                      </m:sSup>
                    </m:oMath>
                  </m:oMathPara>
                </a14:m>
                <a:endParaRPr lang="en-US" dirty="0"/>
              </a:p>
            </p:txBody>
          </p:sp>
        </mc:Choice>
        <mc:Fallback xmlns="">
          <p:sp>
            <p:nvSpPr>
              <p:cNvPr id="30" name="TextBox 29"/>
              <p:cNvSpPr txBox="1">
                <a:spLocks noRot="1" noChangeAspect="1" noMove="1" noResize="1" noEditPoints="1" noAdjustHandles="1" noChangeArrowheads="1" noChangeShapeType="1" noTextEdit="1"/>
              </p:cNvSpPr>
              <p:nvPr/>
            </p:nvSpPr>
            <p:spPr>
              <a:xfrm>
                <a:off x="7814103" y="5044440"/>
                <a:ext cx="1009956" cy="334835"/>
              </a:xfrm>
              <a:prstGeom prst="rect">
                <a:avLst/>
              </a:prstGeom>
              <a:blipFill rotWithShape="1">
                <a:blip r:embed="rId15"/>
                <a:stretch>
                  <a:fillRect l="-4819" r="-1205" b="-27778"/>
                </a:stretch>
              </a:blipFill>
            </p:spPr>
            <p:txBody>
              <a:bodyPr/>
              <a:lstStyle/>
              <a:p>
                <a:r>
                  <a:rPr lang="en-US">
                    <a:noFill/>
                  </a:rPr>
                  <a:t> </a:t>
                </a:r>
              </a:p>
            </p:txBody>
          </p:sp>
        </mc:Fallback>
      </mc:AlternateContent>
      <p:cxnSp>
        <p:nvCxnSpPr>
          <p:cNvPr id="26" name="Straight Arrow Connector 25"/>
          <p:cNvCxnSpPr/>
          <p:nvPr/>
        </p:nvCxnSpPr>
        <p:spPr>
          <a:xfrm>
            <a:off x="7109202" y="1544303"/>
            <a:ext cx="571500" cy="39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TextBox 27"/>
              <p:cNvSpPr txBox="1"/>
              <p:nvPr/>
            </p:nvSpPr>
            <p:spPr>
              <a:xfrm>
                <a:off x="6896785" y="1185227"/>
                <a:ext cx="913070" cy="307777"/>
              </a:xfrm>
              <a:prstGeom prst="rect">
                <a:avLst/>
              </a:prstGeom>
              <a:noFill/>
            </p:spPr>
            <p:txBody>
              <a:bodyPr wrap="none" lIns="0" tIns="0" rIns="0" bIns="0" rtlCol="0" anchor="ctr" anchorCtr="0">
                <a:spAutoFit/>
              </a:bodyPr>
              <a:lstStyle>
                <a:defPPr>
                  <a:defRPr lang="en-US"/>
                </a:defPPr>
                <a:lvl1pPr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1pPr>
                <a:lvl2pPr marL="4572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2pPr>
                <a:lvl3pPr marL="9144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3pPr>
                <a:lvl4pPr marL="13716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4pPr>
                <a:lvl5pPr marL="18288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9pPr>
              </a:lstStyle>
              <a:p>
                <a:pPr algn="l"/>
                <a14:m>
                  <m:oMathPara xmlns:m="http://schemas.openxmlformats.org/officeDocument/2006/math">
                    <m:oMathParaPr>
                      <m:jc m:val="centerGroup"/>
                    </m:oMathParaPr>
                    <m:oMath xmlns:m="http://schemas.openxmlformats.org/officeDocument/2006/math">
                      <m:r>
                        <m:rPr>
                          <m:sty m:val="p"/>
                        </m:rPr>
                        <a:rPr lang="en-US" b="0" i="0" smtClean="0">
                          <a:effectLst/>
                          <a:latin typeface="Cambria Math"/>
                          <a:sym typeface="Symbol"/>
                        </a:rPr>
                        <m:t>Φ</m:t>
                      </m:r>
                      <m:d>
                        <m:dPr>
                          <m:ctrlPr>
                            <a:rPr lang="en-US" b="0" i="1" smtClean="0">
                              <a:effectLst/>
                              <a:latin typeface="Cambria Math"/>
                              <a:sym typeface="Symbol"/>
                            </a:rPr>
                          </m:ctrlPr>
                        </m:dPr>
                        <m:e>
                          <m:r>
                            <a:rPr lang="en-US" b="0" i="1" smtClean="0">
                              <a:effectLst/>
                              <a:latin typeface="Cambria Math"/>
                              <a:sym typeface="Symbol"/>
                            </a:rPr>
                            <m:t>𝜃</m:t>
                          </m:r>
                          <m:r>
                            <a:rPr lang="en-US" b="0" i="1" smtClean="0">
                              <a:effectLst/>
                              <a:latin typeface="Cambria Math"/>
                              <a:sym typeface="Symbol"/>
                            </a:rPr>
                            <m:t>, </m:t>
                          </m:r>
                          <m:r>
                            <a:rPr lang="en-US" b="0" i="1" smtClean="0">
                              <a:effectLst/>
                              <a:latin typeface="Cambria Math"/>
                              <a:sym typeface="Symbol"/>
                            </a:rPr>
                            <m:t>𝜙</m:t>
                          </m:r>
                        </m:e>
                      </m:d>
                    </m:oMath>
                  </m:oMathPara>
                </a14:m>
                <a:endParaRPr lang="en-US" dirty="0"/>
              </a:p>
            </p:txBody>
          </p:sp>
        </mc:Choice>
        <mc:Fallback xmlns="">
          <p:sp>
            <p:nvSpPr>
              <p:cNvPr id="28" name="TextBox 27"/>
              <p:cNvSpPr txBox="1">
                <a:spLocks noRot="1" noChangeAspect="1" noMove="1" noResize="1" noEditPoints="1" noAdjustHandles="1" noChangeArrowheads="1" noChangeShapeType="1" noTextEdit="1"/>
              </p:cNvSpPr>
              <p:nvPr/>
            </p:nvSpPr>
            <p:spPr>
              <a:xfrm>
                <a:off x="6896785" y="1185227"/>
                <a:ext cx="913070" cy="307777"/>
              </a:xfrm>
              <a:prstGeom prst="rect">
                <a:avLst/>
              </a:prstGeom>
              <a:blipFill rotWithShape="1">
                <a:blip r:embed="rId16"/>
                <a:stretch>
                  <a:fillRect l="-5333" b="-352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p:cNvSpPr txBox="1"/>
              <p:nvPr/>
            </p:nvSpPr>
            <p:spPr>
              <a:xfrm>
                <a:off x="5057526" y="1163600"/>
                <a:ext cx="222305" cy="307777"/>
              </a:xfrm>
              <a:prstGeom prst="rect">
                <a:avLst/>
              </a:prstGeom>
              <a:noFill/>
            </p:spPr>
            <p:txBody>
              <a:bodyPr wrap="none" lIns="0" tIns="0" rIns="0" bIns="0" rtlCol="0" anchor="ctr" anchorCtr="0">
                <a:spAutoFit/>
              </a:bodyPr>
              <a:lstStyle>
                <a:defPPr>
                  <a:defRPr lang="en-US"/>
                </a:defPPr>
                <a:lvl1pPr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1pPr>
                <a:lvl2pPr marL="4572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2pPr>
                <a:lvl3pPr marL="9144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3pPr>
                <a:lvl4pPr marL="13716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4pPr>
                <a:lvl5pPr marL="18288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9pPr>
              </a:lstStyle>
              <a:p>
                <a:pPr algn="l"/>
                <a14:m>
                  <m:oMathPara xmlns:m="http://schemas.openxmlformats.org/officeDocument/2006/math">
                    <m:oMathParaPr>
                      <m:jc m:val="centerGroup"/>
                    </m:oMathParaPr>
                    <m:oMath xmlns:m="http://schemas.openxmlformats.org/officeDocument/2006/math">
                      <m:r>
                        <a:rPr lang="en-US" b="0" i="1" smtClean="0">
                          <a:effectLst/>
                          <a:latin typeface="Cambria Math"/>
                          <a:sym typeface="Symbol"/>
                        </a:rPr>
                        <m:t>𝜃</m:t>
                      </m:r>
                    </m:oMath>
                  </m:oMathPara>
                </a14:m>
                <a:endParaRPr lang="en-US" dirty="0"/>
              </a:p>
            </p:txBody>
          </p:sp>
        </mc:Choice>
        <mc:Fallback xmlns="">
          <p:sp>
            <p:nvSpPr>
              <p:cNvPr id="51" name="TextBox 50"/>
              <p:cNvSpPr txBox="1">
                <a:spLocks noRot="1" noChangeAspect="1" noMove="1" noResize="1" noEditPoints="1" noAdjustHandles="1" noChangeArrowheads="1" noChangeShapeType="1" noTextEdit="1"/>
              </p:cNvSpPr>
              <p:nvPr/>
            </p:nvSpPr>
            <p:spPr>
              <a:xfrm>
                <a:off x="5057526" y="1163600"/>
                <a:ext cx="222305" cy="307777"/>
              </a:xfrm>
              <a:prstGeom prst="rect">
                <a:avLst/>
              </a:prstGeom>
              <a:blipFill rotWithShape="1">
                <a:blip r:embed="rId17"/>
                <a:stretch>
                  <a:fillRect l="-25000" r="-25000" b="-12000"/>
                </a:stretch>
              </a:blipFill>
            </p:spPr>
            <p:txBody>
              <a:bodyPr/>
              <a:lstStyle/>
              <a:p>
                <a:r>
                  <a:rPr lang="en-US">
                    <a:noFill/>
                  </a:rPr>
                  <a:t> </a:t>
                </a:r>
              </a:p>
            </p:txBody>
          </p:sp>
        </mc:Fallback>
      </mc:AlternateContent>
      <p:pic>
        <p:nvPicPr>
          <p:cNvPr id="57" name="Picture 11" descr="C:\Talks\SIGAsia-10\functions\regular\0.planar.16.bmp"/>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937760" y="5394960"/>
            <a:ext cx="2316077" cy="123444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5" descr="C:\Talks\SIGAsia-10\functions\regular\0.spherical.16.bmp"/>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699248" y="5394960"/>
            <a:ext cx="1280160" cy="128016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4" name="TextBox 63"/>
              <p:cNvSpPr txBox="1"/>
              <p:nvPr/>
            </p:nvSpPr>
            <p:spPr>
              <a:xfrm>
                <a:off x="5229436" y="6309360"/>
                <a:ext cx="1017458" cy="307777"/>
              </a:xfrm>
              <a:prstGeom prst="rect">
                <a:avLst/>
              </a:prstGeom>
              <a:noFill/>
            </p:spPr>
            <p:txBody>
              <a:bodyPr wrap="none" lIns="0" tIns="0" rIns="0" bIns="0" rtlCol="0" anchor="ctr" anchorCtr="0">
                <a:spAutoFit/>
              </a:bodyPr>
              <a:lstStyle>
                <a:defPPr>
                  <a:defRPr lang="en-US"/>
                </a:defPPr>
                <a:lvl1pPr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1pPr>
                <a:lvl2pPr marL="4572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2pPr>
                <a:lvl3pPr marL="9144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3pPr>
                <a:lvl4pPr marL="13716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4pPr>
                <a:lvl5pPr marL="18288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9pPr>
              </a:lstStyle>
              <a:p>
                <a:pPr algn="l"/>
                <a14:m>
                  <m:oMathPara xmlns:m="http://schemas.openxmlformats.org/officeDocument/2006/math">
                    <m:oMathParaPr>
                      <m:jc m:val="centerGroup"/>
                    </m:oMathParaPr>
                    <m:oMath xmlns:m="http://schemas.openxmlformats.org/officeDocument/2006/math">
                      <m:sSub>
                        <m:sSubPr>
                          <m:ctrlPr>
                            <a:rPr lang="en-US" b="0" i="1" smtClean="0">
                              <a:effectLst/>
                              <a:latin typeface="Cambria Math"/>
                              <a:sym typeface="Symbol"/>
                            </a:rPr>
                          </m:ctrlPr>
                        </m:sSubPr>
                        <m:e>
                          <m:r>
                            <a:rPr lang="en-US" b="0" i="1" smtClean="0">
                              <a:effectLst/>
                              <a:latin typeface="Cambria Math"/>
                              <a:sym typeface="Symbol"/>
                            </a:rPr>
                            <m:t>𝐵</m:t>
                          </m:r>
                        </m:e>
                        <m:sub>
                          <m:r>
                            <a:rPr lang="en-US" b="0" i="1" smtClean="0">
                              <a:effectLst/>
                              <a:latin typeface="Cambria Math"/>
                              <a:sym typeface="Symbol"/>
                            </a:rPr>
                            <m:t>𝐾</m:t>
                          </m:r>
                        </m:sub>
                      </m:sSub>
                      <m:d>
                        <m:dPr>
                          <m:ctrlPr>
                            <a:rPr lang="en-US" b="0" i="1" smtClean="0">
                              <a:effectLst/>
                              <a:latin typeface="Cambria Math"/>
                              <a:sym typeface="Symbol"/>
                            </a:rPr>
                          </m:ctrlPr>
                        </m:dPr>
                        <m:e>
                          <m:r>
                            <a:rPr lang="en-US" b="0" i="1" smtClean="0">
                              <a:effectLst/>
                              <a:latin typeface="Cambria Math"/>
                              <a:sym typeface="Symbol"/>
                            </a:rPr>
                            <m:t>𝜃</m:t>
                          </m:r>
                          <m:r>
                            <a:rPr lang="en-US" b="0" i="1" smtClean="0">
                              <a:effectLst/>
                              <a:latin typeface="Cambria Math"/>
                              <a:sym typeface="Symbol"/>
                            </a:rPr>
                            <m:t>,</m:t>
                          </m:r>
                          <m:r>
                            <a:rPr lang="en-US" b="0" i="1" smtClean="0">
                              <a:effectLst/>
                              <a:latin typeface="Cambria Math"/>
                              <a:sym typeface="Symbol"/>
                            </a:rPr>
                            <m:t>𝜑</m:t>
                          </m:r>
                        </m:e>
                      </m:d>
                    </m:oMath>
                  </m:oMathPara>
                </a14:m>
                <a:endParaRPr lang="en-US" dirty="0"/>
              </a:p>
            </p:txBody>
          </p:sp>
        </mc:Choice>
        <mc:Fallback xmlns="">
          <p:sp>
            <p:nvSpPr>
              <p:cNvPr id="64" name="TextBox 63"/>
              <p:cNvSpPr txBox="1">
                <a:spLocks noRot="1" noChangeAspect="1" noMove="1" noResize="1" noEditPoints="1" noAdjustHandles="1" noChangeArrowheads="1" noChangeShapeType="1" noTextEdit="1"/>
              </p:cNvSpPr>
              <p:nvPr/>
            </p:nvSpPr>
            <p:spPr>
              <a:xfrm>
                <a:off x="5229436" y="6309360"/>
                <a:ext cx="1017458" cy="307777"/>
              </a:xfrm>
              <a:prstGeom prst="rect">
                <a:avLst/>
              </a:prstGeom>
              <a:blipFill rotWithShape="1">
                <a:blip r:embed="rId23"/>
                <a:stretch>
                  <a:fillRect l="-5389" b="-3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p:cNvSpPr txBox="1"/>
              <p:nvPr/>
            </p:nvSpPr>
            <p:spPr>
              <a:xfrm>
                <a:off x="7787898" y="6507480"/>
                <a:ext cx="1069202" cy="307777"/>
              </a:xfrm>
              <a:prstGeom prst="rect">
                <a:avLst/>
              </a:prstGeom>
              <a:noFill/>
            </p:spPr>
            <p:txBody>
              <a:bodyPr wrap="none" lIns="0" tIns="0" rIns="0" bIns="0" rtlCol="0" anchor="ctr" anchorCtr="0">
                <a:spAutoFit/>
              </a:bodyPr>
              <a:lstStyle>
                <a:defPPr>
                  <a:defRPr lang="en-US"/>
                </a:defPPr>
                <a:lvl1pPr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1pPr>
                <a:lvl2pPr marL="4572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2pPr>
                <a:lvl3pPr marL="9144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3pPr>
                <a:lvl4pPr marL="13716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4pPr>
                <a:lvl5pPr marL="18288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9pPr>
              </a:lstStyle>
              <a:p>
                <a:pPr algn="l"/>
                <a14:m>
                  <m:oMathPara xmlns:m="http://schemas.openxmlformats.org/officeDocument/2006/math">
                    <m:oMathParaPr>
                      <m:jc m:val="centerGroup"/>
                    </m:oMathParaPr>
                    <m:oMath xmlns:m="http://schemas.openxmlformats.org/officeDocument/2006/math">
                      <m:sSub>
                        <m:sSubPr>
                          <m:ctrlPr>
                            <a:rPr lang="en-US" b="0" i="1" smtClean="0">
                              <a:effectLst/>
                              <a:latin typeface="Cambria Math"/>
                              <a:sym typeface="Symbol"/>
                            </a:rPr>
                          </m:ctrlPr>
                        </m:sSubPr>
                        <m:e>
                          <m:r>
                            <a:rPr lang="en-US" b="0" i="1" smtClean="0">
                              <a:effectLst/>
                              <a:latin typeface="Cambria Math"/>
                              <a:sym typeface="Symbol"/>
                            </a:rPr>
                            <m:t>𝐵</m:t>
                          </m:r>
                        </m:e>
                        <m:sub>
                          <m:r>
                            <a:rPr lang="en-US" b="0" i="1" smtClean="0">
                              <a:effectLst/>
                              <a:latin typeface="Cambria Math"/>
                              <a:sym typeface="Symbol"/>
                            </a:rPr>
                            <m:t>𝐾</m:t>
                          </m:r>
                        </m:sub>
                      </m:sSub>
                      <m:r>
                        <a:rPr lang="en-US" b="0" i="1" smtClean="0">
                          <a:effectLst/>
                          <a:latin typeface="Cambria Math"/>
                          <a:sym typeface="Symbol"/>
                        </a:rPr>
                        <m:t>∘</m:t>
                      </m:r>
                      <m:sSup>
                        <m:sSupPr>
                          <m:ctrlPr>
                            <a:rPr lang="en-US" b="0" i="1" smtClean="0">
                              <a:effectLst/>
                              <a:latin typeface="Cambria Math"/>
                              <a:sym typeface="Symbol"/>
                            </a:rPr>
                          </m:ctrlPr>
                        </m:sSupPr>
                        <m:e>
                          <m:r>
                            <m:rPr>
                              <m:sty m:val="p"/>
                            </m:rPr>
                            <a:rPr lang="en-US" b="0" i="0" smtClean="0">
                              <a:effectLst/>
                              <a:latin typeface="Cambria Math"/>
                              <a:sym typeface="Symbol"/>
                            </a:rPr>
                            <m:t>Φ</m:t>
                          </m:r>
                        </m:e>
                        <m:sup>
                          <m:r>
                            <a:rPr lang="en-US" b="0" i="1" smtClean="0">
                              <a:effectLst/>
                              <a:latin typeface="Cambria Math"/>
                              <a:sym typeface="Symbol"/>
                            </a:rPr>
                            <m:t>−1</m:t>
                          </m:r>
                        </m:sup>
                      </m:sSup>
                    </m:oMath>
                  </m:oMathPara>
                </a14:m>
                <a:endParaRPr lang="en-US" dirty="0"/>
              </a:p>
            </p:txBody>
          </p:sp>
        </mc:Choice>
        <mc:Fallback xmlns="">
          <p:sp>
            <p:nvSpPr>
              <p:cNvPr id="31" name="TextBox 30"/>
              <p:cNvSpPr txBox="1">
                <a:spLocks noRot="1" noChangeAspect="1" noMove="1" noResize="1" noEditPoints="1" noAdjustHandles="1" noChangeArrowheads="1" noChangeShapeType="1" noTextEdit="1"/>
              </p:cNvSpPr>
              <p:nvPr/>
            </p:nvSpPr>
            <p:spPr>
              <a:xfrm>
                <a:off x="7787898" y="6507480"/>
                <a:ext cx="1069202" cy="307777"/>
              </a:xfrm>
              <a:prstGeom prst="rect">
                <a:avLst/>
              </a:prstGeom>
              <a:blipFill rotWithShape="1">
                <a:blip r:embed="rId24"/>
                <a:stretch>
                  <a:fillRect l="-4571" r="-1714" b="-20000"/>
                </a:stretch>
              </a:blipFill>
            </p:spPr>
            <p:txBody>
              <a:bodyPr/>
              <a:lstStyle/>
              <a:p>
                <a:r>
                  <a:rPr lang="en-US">
                    <a:noFill/>
                  </a:rPr>
                  <a:t> </a:t>
                </a:r>
              </a:p>
            </p:txBody>
          </p:sp>
        </mc:Fallback>
      </mc:AlternateContent>
      <p:sp>
        <p:nvSpPr>
          <p:cNvPr id="59" name="Oval 58"/>
          <p:cNvSpPr/>
          <p:nvPr/>
        </p:nvSpPr>
        <p:spPr>
          <a:xfrm>
            <a:off x="8267055" y="2627428"/>
            <a:ext cx="236349" cy="3810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7856349" y="4503549"/>
            <a:ext cx="365502" cy="3810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6855619" y="1681162"/>
            <a:ext cx="273844" cy="169069"/>
            <a:chOff x="6927056" y="1704975"/>
            <a:chExt cx="273844" cy="169069"/>
          </a:xfrm>
        </p:grpSpPr>
        <p:sp>
          <p:nvSpPr>
            <p:cNvPr id="10" name="Freeform 9"/>
            <p:cNvSpPr>
              <a:spLocks noChangeAspect="1"/>
            </p:cNvSpPr>
            <p:nvPr/>
          </p:nvSpPr>
          <p:spPr>
            <a:xfrm>
              <a:off x="6927056" y="1704975"/>
              <a:ext cx="273844" cy="169069"/>
            </a:xfrm>
            <a:custGeom>
              <a:avLst/>
              <a:gdLst>
                <a:gd name="connsiteX0" fmla="*/ 0 w 273844"/>
                <a:gd name="connsiteY0" fmla="*/ 100013 h 169069"/>
                <a:gd name="connsiteX1" fmla="*/ 76200 w 273844"/>
                <a:gd name="connsiteY1" fmla="*/ 0 h 169069"/>
                <a:gd name="connsiteX2" fmla="*/ 273844 w 273844"/>
                <a:gd name="connsiteY2" fmla="*/ 52388 h 169069"/>
                <a:gd name="connsiteX3" fmla="*/ 214313 w 273844"/>
                <a:gd name="connsiteY3" fmla="*/ 169069 h 169069"/>
                <a:gd name="connsiteX4" fmla="*/ 0 w 273844"/>
                <a:gd name="connsiteY4" fmla="*/ 100013 h 169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844" h="169069">
                  <a:moveTo>
                    <a:pt x="0" y="100013"/>
                  </a:moveTo>
                  <a:lnTo>
                    <a:pt x="76200" y="0"/>
                  </a:lnTo>
                  <a:lnTo>
                    <a:pt x="273844" y="52388"/>
                  </a:lnTo>
                  <a:lnTo>
                    <a:pt x="214313" y="169069"/>
                  </a:lnTo>
                  <a:lnTo>
                    <a:pt x="0" y="100013"/>
                  </a:lnTo>
                  <a:close/>
                </a:path>
              </a:pathLst>
            </a:custGeom>
            <a:solidFill>
              <a:schemeClr val="accent1">
                <a:alpha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p:cNvSpPr>
              <a:spLocks noChangeAspect="1"/>
            </p:cNvSpPr>
            <p:nvPr/>
          </p:nvSpPr>
          <p:spPr>
            <a:xfrm>
              <a:off x="7027067" y="1757362"/>
              <a:ext cx="91440" cy="56454"/>
            </a:xfrm>
            <a:custGeom>
              <a:avLst/>
              <a:gdLst>
                <a:gd name="connsiteX0" fmla="*/ 0 w 273844"/>
                <a:gd name="connsiteY0" fmla="*/ 100013 h 169069"/>
                <a:gd name="connsiteX1" fmla="*/ 76200 w 273844"/>
                <a:gd name="connsiteY1" fmla="*/ 0 h 169069"/>
                <a:gd name="connsiteX2" fmla="*/ 273844 w 273844"/>
                <a:gd name="connsiteY2" fmla="*/ 52388 h 169069"/>
                <a:gd name="connsiteX3" fmla="*/ 214313 w 273844"/>
                <a:gd name="connsiteY3" fmla="*/ 169069 h 169069"/>
                <a:gd name="connsiteX4" fmla="*/ 0 w 273844"/>
                <a:gd name="connsiteY4" fmla="*/ 100013 h 169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844" h="169069">
                  <a:moveTo>
                    <a:pt x="0" y="100013"/>
                  </a:moveTo>
                  <a:lnTo>
                    <a:pt x="76200" y="0"/>
                  </a:lnTo>
                  <a:lnTo>
                    <a:pt x="273844" y="52388"/>
                  </a:lnTo>
                  <a:lnTo>
                    <a:pt x="214313" y="169069"/>
                  </a:lnTo>
                  <a:lnTo>
                    <a:pt x="0" y="100013"/>
                  </a:lnTo>
                  <a:close/>
                </a:path>
              </a:pathLst>
            </a:custGeom>
            <a:solidFill>
              <a:srgbClr val="FF0000">
                <a:alpha val="60000"/>
              </a:srgb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6696075" y="1507331"/>
            <a:ext cx="257175" cy="126207"/>
            <a:chOff x="6696075" y="1507331"/>
            <a:chExt cx="257175" cy="126207"/>
          </a:xfrm>
        </p:grpSpPr>
        <p:sp>
          <p:nvSpPr>
            <p:cNvPr id="12" name="Freeform 11"/>
            <p:cNvSpPr>
              <a:spLocks noChangeAspect="1"/>
            </p:cNvSpPr>
            <p:nvPr/>
          </p:nvSpPr>
          <p:spPr>
            <a:xfrm>
              <a:off x="6696075" y="1507331"/>
              <a:ext cx="257175" cy="126207"/>
            </a:xfrm>
            <a:custGeom>
              <a:avLst/>
              <a:gdLst>
                <a:gd name="connsiteX0" fmla="*/ 188119 w 257175"/>
                <a:gd name="connsiteY0" fmla="*/ 126207 h 126207"/>
                <a:gd name="connsiteX1" fmla="*/ 0 w 257175"/>
                <a:gd name="connsiteY1" fmla="*/ 73819 h 126207"/>
                <a:gd name="connsiteX2" fmla="*/ 73819 w 257175"/>
                <a:gd name="connsiteY2" fmla="*/ 0 h 126207"/>
                <a:gd name="connsiteX3" fmla="*/ 257175 w 257175"/>
                <a:gd name="connsiteY3" fmla="*/ 47625 h 126207"/>
                <a:gd name="connsiteX4" fmla="*/ 188119 w 257175"/>
                <a:gd name="connsiteY4" fmla="*/ 126207 h 126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5" h="126207">
                  <a:moveTo>
                    <a:pt x="188119" y="126207"/>
                  </a:moveTo>
                  <a:lnTo>
                    <a:pt x="0" y="73819"/>
                  </a:lnTo>
                  <a:lnTo>
                    <a:pt x="73819" y="0"/>
                  </a:lnTo>
                  <a:lnTo>
                    <a:pt x="257175" y="47625"/>
                  </a:lnTo>
                  <a:lnTo>
                    <a:pt x="188119" y="126207"/>
                  </a:lnTo>
                  <a:close/>
                </a:path>
              </a:pathLst>
            </a:custGeom>
            <a:solidFill>
              <a:schemeClr val="accent1">
                <a:alpha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a:spLocks noChangeAspect="1"/>
            </p:cNvSpPr>
            <p:nvPr/>
          </p:nvSpPr>
          <p:spPr>
            <a:xfrm>
              <a:off x="6779129" y="1543048"/>
              <a:ext cx="93165" cy="45720"/>
            </a:xfrm>
            <a:custGeom>
              <a:avLst/>
              <a:gdLst>
                <a:gd name="connsiteX0" fmla="*/ 188119 w 257175"/>
                <a:gd name="connsiteY0" fmla="*/ 126207 h 126207"/>
                <a:gd name="connsiteX1" fmla="*/ 0 w 257175"/>
                <a:gd name="connsiteY1" fmla="*/ 73819 h 126207"/>
                <a:gd name="connsiteX2" fmla="*/ 73819 w 257175"/>
                <a:gd name="connsiteY2" fmla="*/ 0 h 126207"/>
                <a:gd name="connsiteX3" fmla="*/ 257175 w 257175"/>
                <a:gd name="connsiteY3" fmla="*/ 47625 h 126207"/>
                <a:gd name="connsiteX4" fmla="*/ 188119 w 257175"/>
                <a:gd name="connsiteY4" fmla="*/ 126207 h 126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5" h="126207">
                  <a:moveTo>
                    <a:pt x="188119" y="126207"/>
                  </a:moveTo>
                  <a:lnTo>
                    <a:pt x="0" y="73819"/>
                  </a:lnTo>
                  <a:lnTo>
                    <a:pt x="73819" y="0"/>
                  </a:lnTo>
                  <a:lnTo>
                    <a:pt x="257175" y="47625"/>
                  </a:lnTo>
                  <a:lnTo>
                    <a:pt x="188119" y="126207"/>
                  </a:lnTo>
                  <a:close/>
                </a:path>
              </a:pathLst>
            </a:custGeom>
            <a:solidFill>
              <a:srgbClr val="FF0000">
                <a:alpha val="60000"/>
              </a:srgb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p:cNvGrpSpPr/>
          <p:nvPr/>
        </p:nvGrpSpPr>
        <p:grpSpPr>
          <a:xfrm>
            <a:off x="5576282" y="1211451"/>
            <a:ext cx="1588294" cy="452438"/>
            <a:chOff x="5584031" y="1209675"/>
            <a:chExt cx="1588294" cy="452438"/>
          </a:xfrm>
        </p:grpSpPr>
        <p:sp>
          <p:nvSpPr>
            <p:cNvPr id="17" name="Freeform 16"/>
            <p:cNvSpPr>
              <a:spLocks noChangeAspect="1"/>
            </p:cNvSpPr>
            <p:nvPr/>
          </p:nvSpPr>
          <p:spPr>
            <a:xfrm>
              <a:off x="5584031" y="1209675"/>
              <a:ext cx="1588294" cy="452438"/>
            </a:xfrm>
            <a:custGeom>
              <a:avLst/>
              <a:gdLst>
                <a:gd name="connsiteX0" fmla="*/ 0 w 1588294"/>
                <a:gd name="connsiteY0" fmla="*/ 45244 h 452438"/>
                <a:gd name="connsiteX1" fmla="*/ 1535907 w 1588294"/>
                <a:gd name="connsiteY1" fmla="*/ 452438 h 452438"/>
                <a:gd name="connsiteX2" fmla="*/ 1588294 w 1588294"/>
                <a:gd name="connsiteY2" fmla="*/ 366713 h 452438"/>
                <a:gd name="connsiteX3" fmla="*/ 88107 w 1588294"/>
                <a:gd name="connsiteY3" fmla="*/ 0 h 452438"/>
                <a:gd name="connsiteX4" fmla="*/ 88107 w 1588294"/>
                <a:gd name="connsiteY4" fmla="*/ 0 h 452438"/>
                <a:gd name="connsiteX5" fmla="*/ 0 w 1588294"/>
                <a:gd name="connsiteY5" fmla="*/ 45244 h 45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8294" h="452438">
                  <a:moveTo>
                    <a:pt x="0" y="45244"/>
                  </a:moveTo>
                  <a:lnTo>
                    <a:pt x="1535907" y="452438"/>
                  </a:lnTo>
                  <a:lnTo>
                    <a:pt x="1588294" y="366713"/>
                  </a:lnTo>
                  <a:lnTo>
                    <a:pt x="88107" y="0"/>
                  </a:lnTo>
                  <a:lnTo>
                    <a:pt x="88107" y="0"/>
                  </a:lnTo>
                  <a:lnTo>
                    <a:pt x="0" y="45244"/>
                  </a:lnTo>
                  <a:close/>
                </a:path>
              </a:pathLst>
            </a:custGeom>
            <a:solidFill>
              <a:schemeClr val="accent1">
                <a:alpha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a:spLocks noChangeAspect="1"/>
            </p:cNvSpPr>
            <p:nvPr/>
          </p:nvSpPr>
          <p:spPr>
            <a:xfrm>
              <a:off x="5611586" y="1224821"/>
              <a:ext cx="1545336" cy="405308"/>
            </a:xfrm>
            <a:custGeom>
              <a:avLst/>
              <a:gdLst>
                <a:gd name="connsiteX0" fmla="*/ 0 w 2278856"/>
                <a:gd name="connsiteY0" fmla="*/ 21431 h 597694"/>
                <a:gd name="connsiteX1" fmla="*/ 54769 w 2278856"/>
                <a:gd name="connsiteY1" fmla="*/ 0 h 597694"/>
                <a:gd name="connsiteX2" fmla="*/ 2278856 w 2278856"/>
                <a:gd name="connsiteY2" fmla="*/ 554831 h 597694"/>
                <a:gd name="connsiteX3" fmla="*/ 2278856 w 2278856"/>
                <a:gd name="connsiteY3" fmla="*/ 554831 h 597694"/>
                <a:gd name="connsiteX4" fmla="*/ 2243137 w 2278856"/>
                <a:gd name="connsiteY4" fmla="*/ 597694 h 597694"/>
                <a:gd name="connsiteX5" fmla="*/ 0 w 2278856"/>
                <a:gd name="connsiteY5" fmla="*/ 21431 h 597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8856" h="597694">
                  <a:moveTo>
                    <a:pt x="0" y="21431"/>
                  </a:moveTo>
                  <a:lnTo>
                    <a:pt x="54769" y="0"/>
                  </a:lnTo>
                  <a:lnTo>
                    <a:pt x="2278856" y="554831"/>
                  </a:lnTo>
                  <a:lnTo>
                    <a:pt x="2278856" y="554831"/>
                  </a:lnTo>
                  <a:lnTo>
                    <a:pt x="2243137" y="597694"/>
                  </a:lnTo>
                  <a:lnTo>
                    <a:pt x="0" y="21431"/>
                  </a:lnTo>
                  <a:close/>
                </a:path>
              </a:pathLst>
            </a:custGeom>
            <a:solidFill>
              <a:srgbClr val="FF0000">
                <a:alpha val="60000"/>
              </a:srgb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3794" name="Picture 2" descr="C:\Talks\SIGAsia-10\functions\regular.nocaps\1.planar.16.bmp"/>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4937760" y="2468880"/>
            <a:ext cx="2316077" cy="1234440"/>
          </a:xfrm>
          <a:prstGeom prst="rect">
            <a:avLst/>
          </a:prstGeom>
          <a:noFill/>
          <a:extLst>
            <a:ext uri="{909E8E84-426E-40DD-AFC4-6F175D3DCCD1}">
              <a14:hiddenFill xmlns:a14="http://schemas.microsoft.com/office/drawing/2010/main">
                <a:solidFill>
                  <a:srgbClr val="FFFFFF"/>
                </a:solidFill>
              </a14:hiddenFill>
            </a:ext>
          </a:extLst>
        </p:spPr>
      </p:pic>
      <p:pic>
        <p:nvPicPr>
          <p:cNvPr id="33795" name="Picture 3" descr="C:\Talks\SIGAsia-10\functions\regular.nocaps\5.planar.16.bmp"/>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4937760" y="3931920"/>
            <a:ext cx="2316077" cy="1234440"/>
          </a:xfrm>
          <a:prstGeom prst="rect">
            <a:avLst/>
          </a:prstGeom>
          <a:noFill/>
          <a:extLst>
            <a:ext uri="{909E8E84-426E-40DD-AFC4-6F175D3DCCD1}">
              <a14:hiddenFill xmlns:a14="http://schemas.microsoft.com/office/drawing/2010/main">
                <a:solidFill>
                  <a:srgbClr val="FFFFFF"/>
                </a:solidFill>
              </a14:hiddenFill>
            </a:ext>
          </a:extLst>
        </p:spPr>
      </p:pic>
      <p:pic>
        <p:nvPicPr>
          <p:cNvPr id="34818" name="Picture 2" descr="C:\Talks\SIGAsia-10\functions\regular\5.planar.16.bmp"/>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4937760" y="3931920"/>
            <a:ext cx="2316077" cy="1234440"/>
          </a:xfrm>
          <a:prstGeom prst="rect">
            <a:avLst/>
          </a:prstGeom>
          <a:noFill/>
          <a:extLst>
            <a:ext uri="{909E8E84-426E-40DD-AFC4-6F175D3DCCD1}">
              <a14:hiddenFill xmlns:a14="http://schemas.microsoft.com/office/drawing/2010/main">
                <a:solidFill>
                  <a:srgbClr val="FFFFFF"/>
                </a:solidFill>
              </a14:hiddenFill>
            </a:ext>
          </a:extLst>
        </p:spPr>
      </p:pic>
      <p:pic>
        <p:nvPicPr>
          <p:cNvPr id="34819" name="Picture 3" descr="C:\Talks\SIGAsia-10\functions\regular\1.planar.16.bmp"/>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4937760" y="2468880"/>
            <a:ext cx="2316077" cy="123444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3" name="TextBox 62"/>
              <p:cNvSpPr txBox="1"/>
              <p:nvPr/>
            </p:nvSpPr>
            <p:spPr>
              <a:xfrm>
                <a:off x="5229436" y="4846320"/>
                <a:ext cx="958211" cy="329257"/>
              </a:xfrm>
              <a:prstGeom prst="rect">
                <a:avLst/>
              </a:prstGeom>
              <a:noFill/>
            </p:spPr>
            <p:txBody>
              <a:bodyPr wrap="none" lIns="0" tIns="0" rIns="0" bIns="0" rtlCol="0" anchor="ctr" anchorCtr="0">
                <a:spAutoFit/>
              </a:bodyPr>
              <a:lstStyle>
                <a:defPPr>
                  <a:defRPr lang="en-US"/>
                </a:defPPr>
                <a:lvl1pPr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1pPr>
                <a:lvl2pPr marL="4572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2pPr>
                <a:lvl3pPr marL="9144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3pPr>
                <a:lvl4pPr marL="13716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4pPr>
                <a:lvl5pPr marL="18288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9pPr>
              </a:lstStyle>
              <a:p>
                <a:pPr algn="l"/>
                <a14:m>
                  <m:oMathPara xmlns:m="http://schemas.openxmlformats.org/officeDocument/2006/math">
                    <m:oMathParaPr>
                      <m:jc m:val="centerGroup"/>
                    </m:oMathParaPr>
                    <m:oMath xmlns:m="http://schemas.openxmlformats.org/officeDocument/2006/math">
                      <m:sSub>
                        <m:sSubPr>
                          <m:ctrlPr>
                            <a:rPr lang="en-US" b="0" i="1" smtClean="0">
                              <a:effectLst/>
                              <a:latin typeface="Cambria Math"/>
                              <a:sym typeface="Symbol"/>
                            </a:rPr>
                          </m:ctrlPr>
                        </m:sSubPr>
                        <m:e>
                          <m:r>
                            <a:rPr lang="en-US" b="0" i="1" smtClean="0">
                              <a:effectLst/>
                              <a:latin typeface="Cambria Math"/>
                              <a:sym typeface="Symbol"/>
                            </a:rPr>
                            <m:t>𝐵</m:t>
                          </m:r>
                        </m:e>
                        <m:sub>
                          <m:r>
                            <a:rPr lang="en-US" b="0" i="1" smtClean="0">
                              <a:effectLst/>
                              <a:latin typeface="Cambria Math"/>
                              <a:sym typeface="Symbol"/>
                            </a:rPr>
                            <m:t>𝐽</m:t>
                          </m:r>
                        </m:sub>
                      </m:sSub>
                      <m:d>
                        <m:dPr>
                          <m:ctrlPr>
                            <a:rPr lang="en-US" b="0" i="1" smtClean="0">
                              <a:effectLst/>
                              <a:latin typeface="Cambria Math"/>
                              <a:sym typeface="Symbol"/>
                            </a:rPr>
                          </m:ctrlPr>
                        </m:dPr>
                        <m:e>
                          <m:r>
                            <a:rPr lang="en-US" b="0" i="1" smtClean="0">
                              <a:effectLst/>
                              <a:latin typeface="Cambria Math"/>
                              <a:sym typeface="Symbol"/>
                            </a:rPr>
                            <m:t>𝜃</m:t>
                          </m:r>
                          <m:r>
                            <a:rPr lang="en-US" b="0" i="1" smtClean="0">
                              <a:effectLst/>
                              <a:latin typeface="Cambria Math"/>
                              <a:sym typeface="Symbol"/>
                            </a:rPr>
                            <m:t>,</m:t>
                          </m:r>
                          <m:r>
                            <a:rPr lang="en-US" b="0" i="1" smtClean="0">
                              <a:effectLst/>
                              <a:latin typeface="Cambria Math"/>
                              <a:sym typeface="Symbol"/>
                            </a:rPr>
                            <m:t>𝜑</m:t>
                          </m:r>
                        </m:e>
                      </m:d>
                    </m:oMath>
                  </m:oMathPara>
                </a14:m>
                <a:endParaRPr lang="en-US" dirty="0"/>
              </a:p>
            </p:txBody>
          </p:sp>
        </mc:Choice>
        <mc:Fallback xmlns="">
          <p:sp>
            <p:nvSpPr>
              <p:cNvPr id="63" name="TextBox 62"/>
              <p:cNvSpPr txBox="1">
                <a:spLocks noRot="1" noChangeAspect="1" noMove="1" noResize="1" noEditPoints="1" noAdjustHandles="1" noChangeArrowheads="1" noChangeShapeType="1" noTextEdit="1"/>
              </p:cNvSpPr>
              <p:nvPr/>
            </p:nvSpPr>
            <p:spPr>
              <a:xfrm>
                <a:off x="5229436" y="4846320"/>
                <a:ext cx="958211" cy="329257"/>
              </a:xfrm>
              <a:prstGeom prst="rect">
                <a:avLst/>
              </a:prstGeom>
              <a:blipFill rotWithShape="1">
                <a:blip r:embed="rId29"/>
                <a:stretch>
                  <a:fillRect l="-5732" b="-2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TextBox 61"/>
              <p:cNvSpPr txBox="1"/>
              <p:nvPr/>
            </p:nvSpPr>
            <p:spPr>
              <a:xfrm>
                <a:off x="5229436" y="3379529"/>
                <a:ext cx="956865" cy="307777"/>
              </a:xfrm>
              <a:prstGeom prst="rect">
                <a:avLst/>
              </a:prstGeom>
              <a:noFill/>
            </p:spPr>
            <p:txBody>
              <a:bodyPr wrap="none" lIns="0" tIns="0" rIns="0" bIns="0" rtlCol="0" anchor="ctr" anchorCtr="0">
                <a:spAutoFit/>
              </a:bodyPr>
              <a:lstStyle>
                <a:defPPr>
                  <a:defRPr lang="en-US"/>
                </a:defPPr>
                <a:lvl1pPr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1pPr>
                <a:lvl2pPr marL="4572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2pPr>
                <a:lvl3pPr marL="9144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3pPr>
                <a:lvl4pPr marL="13716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4pPr>
                <a:lvl5pPr marL="18288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9pPr>
              </a:lstStyle>
              <a:p>
                <a:pPr algn="l"/>
                <a14:m>
                  <m:oMathPara xmlns:m="http://schemas.openxmlformats.org/officeDocument/2006/math">
                    <m:oMathParaPr>
                      <m:jc m:val="centerGroup"/>
                    </m:oMathParaPr>
                    <m:oMath xmlns:m="http://schemas.openxmlformats.org/officeDocument/2006/math">
                      <m:sSub>
                        <m:sSubPr>
                          <m:ctrlPr>
                            <a:rPr lang="en-US" b="0" i="1" smtClean="0">
                              <a:effectLst/>
                              <a:latin typeface="Cambria Math"/>
                              <a:sym typeface="Symbol"/>
                            </a:rPr>
                          </m:ctrlPr>
                        </m:sSubPr>
                        <m:e>
                          <m:r>
                            <a:rPr lang="en-US" b="0" i="1" smtClean="0">
                              <a:effectLst/>
                              <a:latin typeface="Cambria Math"/>
                              <a:sym typeface="Symbol"/>
                            </a:rPr>
                            <m:t>𝐵</m:t>
                          </m:r>
                        </m:e>
                        <m:sub>
                          <m:r>
                            <a:rPr lang="en-US" b="0" i="1" smtClean="0">
                              <a:effectLst/>
                              <a:latin typeface="Cambria Math"/>
                              <a:sym typeface="Symbol"/>
                            </a:rPr>
                            <m:t>𝐼</m:t>
                          </m:r>
                        </m:sub>
                      </m:sSub>
                      <m:d>
                        <m:dPr>
                          <m:ctrlPr>
                            <a:rPr lang="en-US" b="0" i="1" smtClean="0">
                              <a:effectLst/>
                              <a:latin typeface="Cambria Math"/>
                              <a:sym typeface="Symbol"/>
                            </a:rPr>
                          </m:ctrlPr>
                        </m:dPr>
                        <m:e>
                          <m:r>
                            <a:rPr lang="en-US" b="0" i="1" smtClean="0">
                              <a:effectLst/>
                              <a:latin typeface="Cambria Math"/>
                              <a:sym typeface="Symbol"/>
                            </a:rPr>
                            <m:t>𝜃</m:t>
                          </m:r>
                          <m:r>
                            <a:rPr lang="en-US" b="0" i="1" smtClean="0">
                              <a:effectLst/>
                              <a:latin typeface="Cambria Math"/>
                              <a:sym typeface="Symbol"/>
                            </a:rPr>
                            <m:t>,</m:t>
                          </m:r>
                          <m:r>
                            <a:rPr lang="en-US" b="0" i="1" smtClean="0">
                              <a:effectLst/>
                              <a:latin typeface="Cambria Math"/>
                              <a:sym typeface="Symbol"/>
                            </a:rPr>
                            <m:t>𝜑</m:t>
                          </m:r>
                        </m:e>
                      </m:d>
                    </m:oMath>
                  </m:oMathPara>
                </a14:m>
                <a:endParaRPr lang="en-US" dirty="0"/>
              </a:p>
            </p:txBody>
          </p:sp>
        </mc:Choice>
        <mc:Fallback xmlns="">
          <p:sp>
            <p:nvSpPr>
              <p:cNvPr id="62" name="TextBox 61"/>
              <p:cNvSpPr txBox="1">
                <a:spLocks noRot="1" noChangeAspect="1" noMove="1" noResize="1" noEditPoints="1" noAdjustHandles="1" noChangeArrowheads="1" noChangeShapeType="1" noTextEdit="1"/>
              </p:cNvSpPr>
              <p:nvPr/>
            </p:nvSpPr>
            <p:spPr>
              <a:xfrm>
                <a:off x="5229436" y="3379529"/>
                <a:ext cx="956865" cy="307777"/>
              </a:xfrm>
              <a:prstGeom prst="rect">
                <a:avLst/>
              </a:prstGeom>
              <a:blipFill rotWithShape="1">
                <a:blip r:embed="rId30"/>
                <a:stretch>
                  <a:fillRect l="-5732" b="-274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p:cNvSpPr txBox="1"/>
              <p:nvPr/>
            </p:nvSpPr>
            <p:spPr>
              <a:xfrm>
                <a:off x="5668796" y="1796060"/>
                <a:ext cx="249171" cy="307777"/>
              </a:xfrm>
              <a:prstGeom prst="rect">
                <a:avLst/>
              </a:prstGeom>
              <a:noFill/>
            </p:spPr>
            <p:txBody>
              <a:bodyPr wrap="none" lIns="0" tIns="0" rIns="0" bIns="0" rtlCol="0" anchor="ctr" anchorCtr="0">
                <a:spAutoFit/>
              </a:bodyPr>
              <a:lstStyle>
                <a:defPPr>
                  <a:defRPr lang="en-US"/>
                </a:defPPr>
                <a:lvl1pPr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1pPr>
                <a:lvl2pPr marL="4572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2pPr>
                <a:lvl3pPr marL="9144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3pPr>
                <a:lvl4pPr marL="13716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4pPr>
                <a:lvl5pPr marL="18288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9pPr>
              </a:lstStyle>
              <a:p>
                <a:pPr algn="l"/>
                <a14:m>
                  <m:oMathPara xmlns:m="http://schemas.openxmlformats.org/officeDocument/2006/math">
                    <m:oMathParaPr>
                      <m:jc m:val="centerGroup"/>
                    </m:oMathParaPr>
                    <m:oMath xmlns:m="http://schemas.openxmlformats.org/officeDocument/2006/math">
                      <m:r>
                        <a:rPr lang="en-US" b="0" i="1" smtClean="0">
                          <a:effectLst/>
                          <a:latin typeface="Cambria Math"/>
                          <a:sym typeface="Symbol"/>
                        </a:rPr>
                        <m:t>𝜑</m:t>
                      </m:r>
                    </m:oMath>
                  </m:oMathPara>
                </a14:m>
                <a:endParaRPr lang="en-US" dirty="0"/>
              </a:p>
            </p:txBody>
          </p:sp>
        </mc:Choice>
        <mc:Fallback xmlns="">
          <p:sp>
            <p:nvSpPr>
              <p:cNvPr id="52" name="TextBox 51"/>
              <p:cNvSpPr txBox="1">
                <a:spLocks noRot="1" noChangeAspect="1" noMove="1" noResize="1" noEditPoints="1" noAdjustHandles="1" noChangeArrowheads="1" noChangeShapeType="1" noTextEdit="1"/>
              </p:cNvSpPr>
              <p:nvPr/>
            </p:nvSpPr>
            <p:spPr>
              <a:xfrm>
                <a:off x="5668796" y="1796060"/>
                <a:ext cx="249171" cy="307777"/>
              </a:xfrm>
              <a:prstGeom prst="rect">
                <a:avLst/>
              </a:prstGeom>
              <a:blipFill rotWithShape="1">
                <a:blip r:embed="rId31"/>
                <a:stretch>
                  <a:fillRect l="-21951" r="-19512" b="-28000"/>
                </a:stretch>
              </a:blipFill>
            </p:spPr>
            <p:txBody>
              <a:bodyPr/>
              <a:lstStyle/>
              <a:p>
                <a:r>
                  <a:rPr lang="en-US">
                    <a:noFill/>
                  </a:rPr>
                  <a:t> </a:t>
                </a:r>
              </a:p>
            </p:txBody>
          </p:sp>
        </mc:Fallback>
      </mc:AlternateContent>
      <p:grpSp>
        <p:nvGrpSpPr>
          <p:cNvPr id="9" name="Group 8"/>
          <p:cNvGrpSpPr/>
          <p:nvPr/>
        </p:nvGrpSpPr>
        <p:grpSpPr>
          <a:xfrm>
            <a:off x="5364955" y="1250160"/>
            <a:ext cx="207169" cy="78582"/>
            <a:chOff x="5410200" y="1259681"/>
            <a:chExt cx="207169" cy="78582"/>
          </a:xfrm>
        </p:grpSpPr>
        <p:sp>
          <p:nvSpPr>
            <p:cNvPr id="8" name="Freeform 7"/>
            <p:cNvSpPr>
              <a:spLocks noChangeAspect="1"/>
            </p:cNvSpPr>
            <p:nvPr/>
          </p:nvSpPr>
          <p:spPr>
            <a:xfrm>
              <a:off x="5410200" y="1259681"/>
              <a:ext cx="207169" cy="78582"/>
            </a:xfrm>
            <a:custGeom>
              <a:avLst/>
              <a:gdLst>
                <a:gd name="connsiteX0" fmla="*/ 207169 w 207169"/>
                <a:gd name="connsiteY0" fmla="*/ 30957 h 78582"/>
                <a:gd name="connsiteX1" fmla="*/ 92869 w 207169"/>
                <a:gd name="connsiteY1" fmla="*/ 78582 h 78582"/>
                <a:gd name="connsiteX2" fmla="*/ 0 w 207169"/>
                <a:gd name="connsiteY2" fmla="*/ 47625 h 78582"/>
                <a:gd name="connsiteX3" fmla="*/ 121444 w 207169"/>
                <a:gd name="connsiteY3" fmla="*/ 0 h 78582"/>
                <a:gd name="connsiteX4" fmla="*/ 207169 w 207169"/>
                <a:gd name="connsiteY4" fmla="*/ 30957 h 785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69" h="78582">
                  <a:moveTo>
                    <a:pt x="207169" y="30957"/>
                  </a:moveTo>
                  <a:lnTo>
                    <a:pt x="92869" y="78582"/>
                  </a:lnTo>
                  <a:lnTo>
                    <a:pt x="0" y="47625"/>
                  </a:lnTo>
                  <a:lnTo>
                    <a:pt x="121444" y="0"/>
                  </a:lnTo>
                  <a:lnTo>
                    <a:pt x="207169" y="30957"/>
                  </a:lnTo>
                  <a:close/>
                </a:path>
              </a:pathLst>
            </a:custGeom>
            <a:solidFill>
              <a:schemeClr val="accent1">
                <a:alpha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p:cNvSpPr>
              <a:spLocks noChangeAspect="1"/>
            </p:cNvSpPr>
            <p:nvPr/>
          </p:nvSpPr>
          <p:spPr>
            <a:xfrm>
              <a:off x="5475994" y="1285876"/>
              <a:ext cx="72320" cy="27432"/>
            </a:xfrm>
            <a:custGeom>
              <a:avLst/>
              <a:gdLst>
                <a:gd name="connsiteX0" fmla="*/ 207169 w 207169"/>
                <a:gd name="connsiteY0" fmla="*/ 30957 h 78582"/>
                <a:gd name="connsiteX1" fmla="*/ 92869 w 207169"/>
                <a:gd name="connsiteY1" fmla="*/ 78582 h 78582"/>
                <a:gd name="connsiteX2" fmla="*/ 0 w 207169"/>
                <a:gd name="connsiteY2" fmla="*/ 47625 h 78582"/>
                <a:gd name="connsiteX3" fmla="*/ 121444 w 207169"/>
                <a:gd name="connsiteY3" fmla="*/ 0 h 78582"/>
                <a:gd name="connsiteX4" fmla="*/ 207169 w 207169"/>
                <a:gd name="connsiteY4" fmla="*/ 30957 h 785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69" h="78582">
                  <a:moveTo>
                    <a:pt x="207169" y="30957"/>
                  </a:moveTo>
                  <a:lnTo>
                    <a:pt x="92869" y="78582"/>
                  </a:lnTo>
                  <a:lnTo>
                    <a:pt x="0" y="47625"/>
                  </a:lnTo>
                  <a:lnTo>
                    <a:pt x="121444" y="0"/>
                  </a:lnTo>
                  <a:lnTo>
                    <a:pt x="207169" y="30957"/>
                  </a:lnTo>
                  <a:close/>
                </a:path>
              </a:pathLst>
            </a:custGeom>
            <a:solidFill>
              <a:srgbClr val="FF0000">
                <a:alpha val="60000"/>
              </a:srgb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Down Arrow 18"/>
          <p:cNvSpPr/>
          <p:nvPr/>
        </p:nvSpPr>
        <p:spPr>
          <a:xfrm>
            <a:off x="7132001" y="2176763"/>
            <a:ext cx="323850" cy="571500"/>
          </a:xfrm>
          <a:prstGeom prst="downArrow">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2860" tIns="11430" rIns="22860" bIns="11430" rtlCol="0" anchor="ctr"/>
          <a:lstStyle>
            <a:defPPr>
              <a:defRPr lang="en-US"/>
            </a:defPPr>
            <a:lvl1pPr algn="ctr" rtl="0" eaLnBrk="0" fontAlgn="base" hangingPunct="0">
              <a:spcBef>
                <a:spcPct val="0"/>
              </a:spcBef>
              <a:spcAft>
                <a:spcPct val="0"/>
              </a:spcAft>
              <a:defRPr sz="2000" kern="1200">
                <a:solidFill>
                  <a:schemeClr val="lt1"/>
                </a:solidFill>
                <a:effectLst>
                  <a:outerShdw blurRad="38100" dist="38100" dir="2700000" algn="tl">
                    <a:srgbClr val="000000">
                      <a:alpha val="43137"/>
                    </a:srgbClr>
                  </a:outerShdw>
                </a:effectLst>
                <a:latin typeface="+mn-lt"/>
                <a:ea typeface="+mn-ea"/>
                <a:cs typeface="+mn-cs"/>
              </a:defRPr>
            </a:lvl1pPr>
            <a:lvl2pPr marL="457200" algn="ctr" rtl="0" eaLnBrk="0" fontAlgn="base" hangingPunct="0">
              <a:spcBef>
                <a:spcPct val="0"/>
              </a:spcBef>
              <a:spcAft>
                <a:spcPct val="0"/>
              </a:spcAft>
              <a:defRPr sz="2000" kern="1200">
                <a:solidFill>
                  <a:schemeClr val="lt1"/>
                </a:solidFill>
                <a:effectLst>
                  <a:outerShdw blurRad="38100" dist="38100" dir="2700000" algn="tl">
                    <a:srgbClr val="000000">
                      <a:alpha val="43137"/>
                    </a:srgbClr>
                  </a:outerShdw>
                </a:effectLst>
                <a:latin typeface="+mn-lt"/>
                <a:ea typeface="+mn-ea"/>
                <a:cs typeface="+mn-cs"/>
              </a:defRPr>
            </a:lvl2pPr>
            <a:lvl3pPr marL="914400" algn="ctr" rtl="0" eaLnBrk="0" fontAlgn="base" hangingPunct="0">
              <a:spcBef>
                <a:spcPct val="0"/>
              </a:spcBef>
              <a:spcAft>
                <a:spcPct val="0"/>
              </a:spcAft>
              <a:defRPr sz="2000" kern="1200">
                <a:solidFill>
                  <a:schemeClr val="lt1"/>
                </a:solidFill>
                <a:effectLst>
                  <a:outerShdw blurRad="38100" dist="38100" dir="2700000" algn="tl">
                    <a:srgbClr val="000000">
                      <a:alpha val="43137"/>
                    </a:srgbClr>
                  </a:outerShdw>
                </a:effectLst>
                <a:latin typeface="+mn-lt"/>
                <a:ea typeface="+mn-ea"/>
                <a:cs typeface="+mn-cs"/>
              </a:defRPr>
            </a:lvl3pPr>
            <a:lvl4pPr marL="1371600" algn="ctr" rtl="0" eaLnBrk="0" fontAlgn="base" hangingPunct="0">
              <a:spcBef>
                <a:spcPct val="0"/>
              </a:spcBef>
              <a:spcAft>
                <a:spcPct val="0"/>
              </a:spcAft>
              <a:defRPr sz="2000" kern="1200">
                <a:solidFill>
                  <a:schemeClr val="lt1"/>
                </a:solidFill>
                <a:effectLst>
                  <a:outerShdw blurRad="38100" dist="38100" dir="2700000" algn="tl">
                    <a:srgbClr val="000000">
                      <a:alpha val="43137"/>
                    </a:srgbClr>
                  </a:outerShdw>
                </a:effectLst>
                <a:latin typeface="+mn-lt"/>
                <a:ea typeface="+mn-ea"/>
                <a:cs typeface="+mn-cs"/>
              </a:defRPr>
            </a:lvl4pPr>
            <a:lvl5pPr marL="1828800" algn="ctr" rtl="0" eaLnBrk="0" fontAlgn="base" hangingPunct="0">
              <a:spcBef>
                <a:spcPct val="0"/>
              </a:spcBef>
              <a:spcAft>
                <a:spcPct val="0"/>
              </a:spcAft>
              <a:defRPr sz="2000" kern="1200">
                <a:solidFill>
                  <a:schemeClr val="lt1"/>
                </a:solidFill>
                <a:effectLst>
                  <a:outerShdw blurRad="38100" dist="38100" dir="2700000" algn="tl">
                    <a:srgbClr val="000000">
                      <a:alpha val="43137"/>
                    </a:srgbClr>
                  </a:outerShdw>
                </a:effectLst>
                <a:latin typeface="+mn-lt"/>
                <a:ea typeface="+mn-ea"/>
                <a:cs typeface="+mn-cs"/>
              </a:defRPr>
            </a:lvl5pPr>
            <a:lvl6pPr marL="2286000" algn="l" defTabSz="914400" rtl="0" eaLnBrk="1" latinLnBrk="0" hangingPunct="1">
              <a:defRPr sz="2000" kern="1200">
                <a:solidFill>
                  <a:schemeClr val="lt1"/>
                </a:solidFill>
                <a:effectLst>
                  <a:outerShdw blurRad="38100" dist="38100" dir="2700000" algn="tl">
                    <a:srgbClr val="000000">
                      <a:alpha val="43137"/>
                    </a:srgbClr>
                  </a:outerShdw>
                </a:effectLst>
                <a:latin typeface="+mn-lt"/>
                <a:ea typeface="+mn-ea"/>
                <a:cs typeface="+mn-cs"/>
              </a:defRPr>
            </a:lvl6pPr>
            <a:lvl7pPr marL="2743200" algn="l" defTabSz="914400" rtl="0" eaLnBrk="1" latinLnBrk="0" hangingPunct="1">
              <a:defRPr sz="2000" kern="1200">
                <a:solidFill>
                  <a:schemeClr val="lt1"/>
                </a:solidFill>
                <a:effectLst>
                  <a:outerShdw blurRad="38100" dist="38100" dir="2700000" algn="tl">
                    <a:srgbClr val="000000">
                      <a:alpha val="43137"/>
                    </a:srgbClr>
                  </a:outerShdw>
                </a:effectLst>
                <a:latin typeface="+mn-lt"/>
                <a:ea typeface="+mn-ea"/>
                <a:cs typeface="+mn-cs"/>
              </a:defRPr>
            </a:lvl7pPr>
            <a:lvl8pPr marL="3200400" algn="l" defTabSz="914400" rtl="0" eaLnBrk="1" latinLnBrk="0" hangingPunct="1">
              <a:defRPr sz="2000" kern="1200">
                <a:solidFill>
                  <a:schemeClr val="lt1"/>
                </a:solidFill>
                <a:effectLst>
                  <a:outerShdw blurRad="38100" dist="38100" dir="2700000" algn="tl">
                    <a:srgbClr val="000000">
                      <a:alpha val="43137"/>
                    </a:srgbClr>
                  </a:outerShdw>
                </a:effectLst>
                <a:latin typeface="+mn-lt"/>
                <a:ea typeface="+mn-ea"/>
                <a:cs typeface="+mn-cs"/>
              </a:defRPr>
            </a:lvl8pPr>
            <a:lvl9pPr marL="3657600" algn="l" defTabSz="914400" rtl="0" eaLnBrk="1" latinLnBrk="0" hangingPunct="1">
              <a:defRPr sz="2000" kern="1200">
                <a:solidFill>
                  <a:schemeClr val="lt1"/>
                </a:solidFill>
                <a:effectLst>
                  <a:outerShdw blurRad="38100" dist="38100" dir="2700000" algn="tl">
                    <a:srgbClr val="000000">
                      <a:alpha val="43137"/>
                    </a:srgbClr>
                  </a:outerShdw>
                </a:effectLst>
                <a:latin typeface="+mn-lt"/>
                <a:ea typeface="+mn-ea"/>
                <a:cs typeface="+mn-cs"/>
              </a:defRPr>
            </a:lvl9pPr>
          </a:lstStyle>
          <a:p>
            <a:pPr algn="ctr"/>
            <a:endParaRPr lang="en-US" dirty="0"/>
          </a:p>
        </p:txBody>
      </p:sp>
      <p:sp>
        <p:nvSpPr>
          <p:cNvPr id="3" name="Content Placeholder 2"/>
          <p:cNvSpPr>
            <a:spLocks noGrp="1"/>
          </p:cNvSpPr>
          <p:nvPr>
            <p:ph idx="1"/>
          </p:nvPr>
        </p:nvSpPr>
        <p:spPr>
          <a:xfrm>
            <a:off x="457200" y="1600200"/>
            <a:ext cx="8229600" cy="5257800"/>
          </a:xfrm>
        </p:spPr>
        <p:txBody>
          <a:bodyPr>
            <a:normAutofit/>
          </a:bodyPr>
          <a:lstStyle/>
          <a:p>
            <a:pPr marL="57150" indent="0">
              <a:buNone/>
            </a:pPr>
            <a:r>
              <a:rPr lang="en-US" u="sng" dirty="0" smtClean="0"/>
              <a:t>Defining a Function Space</a:t>
            </a:r>
            <a:r>
              <a:rPr lang="en-US" dirty="0" smtClean="0"/>
              <a:t>:</a:t>
            </a:r>
          </a:p>
          <a:p>
            <a:pPr lvl="1">
              <a:buFont typeface="Wingdings" pitchFamily="2" charset="2"/>
              <a:buChar char="ü"/>
            </a:pPr>
            <a:r>
              <a:rPr lang="en-US" dirty="0" smtClean="0"/>
              <a:t>B-spline functions</a:t>
            </a:r>
          </a:p>
          <a:p>
            <a:pPr lvl="2"/>
            <a:r>
              <a:rPr lang="en-US" dirty="0" smtClean="0"/>
              <a:t>Periodic </a:t>
            </a:r>
            <a:r>
              <a:rPr lang="en-US" dirty="0" smtClean="0">
                <a:sym typeface="Symbol"/>
              </a:rPr>
              <a:t>-</a:t>
            </a:r>
            <a:r>
              <a:rPr lang="en-US" dirty="0" smtClean="0"/>
              <a:t>boundary</a:t>
            </a:r>
          </a:p>
          <a:p>
            <a:pPr lvl="2"/>
            <a:r>
              <a:rPr lang="en-US" dirty="0" smtClean="0"/>
              <a:t>Collapsed </a:t>
            </a:r>
            <a:r>
              <a:rPr lang="en-US" dirty="0" smtClean="0">
                <a:sym typeface="Symbol"/>
              </a:rPr>
              <a:t>-</a:t>
            </a:r>
            <a:r>
              <a:rPr lang="en-US" dirty="0"/>
              <a:t>boundary</a:t>
            </a:r>
            <a:endParaRPr lang="en-US" dirty="0" smtClean="0"/>
          </a:p>
          <a:p>
            <a:pPr lvl="1">
              <a:buFont typeface="Wingdings" pitchFamily="2" charset="2"/>
              <a:buChar char=""/>
            </a:pPr>
            <a:r>
              <a:rPr lang="en-US" dirty="0" smtClean="0"/>
              <a:t>Unbounded distortion</a:t>
            </a:r>
          </a:p>
        </p:txBody>
      </p:sp>
      <p:cxnSp>
        <p:nvCxnSpPr>
          <p:cNvPr id="18" name="Straight Connector 17"/>
          <p:cNvCxnSpPr/>
          <p:nvPr/>
        </p:nvCxnSpPr>
        <p:spPr>
          <a:xfrm flipV="1">
            <a:off x="6712743" y="1600673"/>
            <a:ext cx="443573" cy="66703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Straight Connector 21"/>
          <p:cNvCxnSpPr>
            <a:cxnSpLocks noChangeAspect="1"/>
          </p:cNvCxnSpPr>
          <p:nvPr/>
        </p:nvCxnSpPr>
        <p:spPr>
          <a:xfrm rot="60000" flipH="1">
            <a:off x="5001153" y="1221144"/>
            <a:ext cx="654505" cy="29260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5" name="Freeform 64"/>
          <p:cNvSpPr/>
          <p:nvPr/>
        </p:nvSpPr>
        <p:spPr>
          <a:xfrm>
            <a:off x="8341515" y="1140619"/>
            <a:ext cx="500063" cy="764381"/>
          </a:xfrm>
          <a:custGeom>
            <a:avLst/>
            <a:gdLst>
              <a:gd name="connsiteX0" fmla="*/ 0 w 500063"/>
              <a:gd name="connsiteY0" fmla="*/ 0 h 764381"/>
              <a:gd name="connsiteX1" fmla="*/ 100013 w 500063"/>
              <a:gd name="connsiteY1" fmla="*/ 33337 h 764381"/>
              <a:gd name="connsiteX2" fmla="*/ 200025 w 500063"/>
              <a:gd name="connsiteY2" fmla="*/ 97631 h 764381"/>
              <a:gd name="connsiteX3" fmla="*/ 290513 w 500063"/>
              <a:gd name="connsiteY3" fmla="*/ 180975 h 764381"/>
              <a:gd name="connsiteX4" fmla="*/ 373857 w 500063"/>
              <a:gd name="connsiteY4" fmla="*/ 276225 h 764381"/>
              <a:gd name="connsiteX5" fmla="*/ 438150 w 500063"/>
              <a:gd name="connsiteY5" fmla="*/ 383381 h 764381"/>
              <a:gd name="connsiteX6" fmla="*/ 481013 w 500063"/>
              <a:gd name="connsiteY6" fmla="*/ 488156 h 764381"/>
              <a:gd name="connsiteX7" fmla="*/ 500063 w 500063"/>
              <a:gd name="connsiteY7" fmla="*/ 588169 h 764381"/>
              <a:gd name="connsiteX8" fmla="*/ 492919 w 500063"/>
              <a:gd name="connsiteY8" fmla="*/ 685800 h 764381"/>
              <a:gd name="connsiteX9" fmla="*/ 478632 w 500063"/>
              <a:gd name="connsiteY9" fmla="*/ 764381 h 764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0063" h="764381">
                <a:moveTo>
                  <a:pt x="0" y="0"/>
                </a:moveTo>
                <a:lnTo>
                  <a:pt x="100013" y="33337"/>
                </a:lnTo>
                <a:lnTo>
                  <a:pt x="200025" y="97631"/>
                </a:lnTo>
                <a:lnTo>
                  <a:pt x="290513" y="180975"/>
                </a:lnTo>
                <a:lnTo>
                  <a:pt x="373857" y="276225"/>
                </a:lnTo>
                <a:lnTo>
                  <a:pt x="438150" y="383381"/>
                </a:lnTo>
                <a:lnTo>
                  <a:pt x="481013" y="488156"/>
                </a:lnTo>
                <a:lnTo>
                  <a:pt x="500063" y="588169"/>
                </a:lnTo>
                <a:lnTo>
                  <a:pt x="492919" y="685800"/>
                </a:lnTo>
                <a:lnTo>
                  <a:pt x="478632" y="764381"/>
                </a:ln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5" name="Straight Connector 44"/>
          <p:cNvCxnSpPr>
            <a:cxnSpLocks/>
          </p:cNvCxnSpPr>
          <p:nvPr/>
        </p:nvCxnSpPr>
        <p:spPr>
          <a:xfrm>
            <a:off x="5652882" y="1212311"/>
            <a:ext cx="1523599" cy="3840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a:cxnSpLocks noChangeAspect="1"/>
          </p:cNvCxnSpPr>
          <p:nvPr/>
        </p:nvCxnSpPr>
        <p:spPr>
          <a:xfrm>
            <a:off x="4998649" y="1507331"/>
            <a:ext cx="1706698" cy="74980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3" name="Oval 52"/>
          <p:cNvSpPr>
            <a:spLocks noChangeAspect="1"/>
          </p:cNvSpPr>
          <p:nvPr/>
        </p:nvSpPr>
        <p:spPr>
          <a:xfrm>
            <a:off x="8267820" y="1140619"/>
            <a:ext cx="107386" cy="3657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a:off x="8317707" y="1169191"/>
            <a:ext cx="500063" cy="764381"/>
          </a:xfrm>
          <a:custGeom>
            <a:avLst/>
            <a:gdLst>
              <a:gd name="connsiteX0" fmla="*/ 0 w 500063"/>
              <a:gd name="connsiteY0" fmla="*/ 0 h 764381"/>
              <a:gd name="connsiteX1" fmla="*/ 100013 w 500063"/>
              <a:gd name="connsiteY1" fmla="*/ 33337 h 764381"/>
              <a:gd name="connsiteX2" fmla="*/ 200025 w 500063"/>
              <a:gd name="connsiteY2" fmla="*/ 97631 h 764381"/>
              <a:gd name="connsiteX3" fmla="*/ 290513 w 500063"/>
              <a:gd name="connsiteY3" fmla="*/ 180975 h 764381"/>
              <a:gd name="connsiteX4" fmla="*/ 373857 w 500063"/>
              <a:gd name="connsiteY4" fmla="*/ 276225 h 764381"/>
              <a:gd name="connsiteX5" fmla="*/ 438150 w 500063"/>
              <a:gd name="connsiteY5" fmla="*/ 383381 h 764381"/>
              <a:gd name="connsiteX6" fmla="*/ 481013 w 500063"/>
              <a:gd name="connsiteY6" fmla="*/ 488156 h 764381"/>
              <a:gd name="connsiteX7" fmla="*/ 500063 w 500063"/>
              <a:gd name="connsiteY7" fmla="*/ 588169 h 764381"/>
              <a:gd name="connsiteX8" fmla="*/ 492919 w 500063"/>
              <a:gd name="connsiteY8" fmla="*/ 685800 h 764381"/>
              <a:gd name="connsiteX9" fmla="*/ 478632 w 500063"/>
              <a:gd name="connsiteY9" fmla="*/ 764381 h 764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0063" h="764381">
                <a:moveTo>
                  <a:pt x="0" y="0"/>
                </a:moveTo>
                <a:lnTo>
                  <a:pt x="100013" y="33337"/>
                </a:lnTo>
                <a:lnTo>
                  <a:pt x="200025" y="97631"/>
                </a:lnTo>
                <a:lnTo>
                  <a:pt x="290513" y="180975"/>
                </a:lnTo>
                <a:lnTo>
                  <a:pt x="373857" y="276225"/>
                </a:lnTo>
                <a:lnTo>
                  <a:pt x="438150" y="383381"/>
                </a:lnTo>
                <a:lnTo>
                  <a:pt x="481013" y="488156"/>
                </a:lnTo>
                <a:lnTo>
                  <a:pt x="500063" y="588169"/>
                </a:lnTo>
                <a:lnTo>
                  <a:pt x="492919" y="685800"/>
                </a:lnTo>
                <a:lnTo>
                  <a:pt x="478632" y="764381"/>
                </a:ln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475847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9"/>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6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7"/>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3794"/>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3"/>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65"/>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childTnLst>
                                </p:cTn>
                              </p:par>
                              <p:par>
                                <p:cTn id="30" presetID="1" presetClass="exit" presetSubtype="0" fill="hold" nodeType="withEffect">
                                  <p:stCondLst>
                                    <p:cond delay="0"/>
                                  </p:stCondLst>
                                  <p:childTnLst>
                                    <p:set>
                                      <p:cBhvr>
                                        <p:cTn id="31" dur="1" fill="hold">
                                          <p:stCondLst>
                                            <p:cond delay="0"/>
                                          </p:stCondLst>
                                        </p:cTn>
                                        <p:tgtEl>
                                          <p:spTgt spid="13"/>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3">
                                            <p:txEl>
                                              <p:pRg st="2" end="2"/>
                                            </p:txEl>
                                          </p:spTgt>
                                        </p:tgtEl>
                                        <p:attrNameLst>
                                          <p:attrName>style.visibility</p:attrName>
                                        </p:attrNameLst>
                                      </p:cBhvr>
                                      <p:to>
                                        <p:strVal val="visible"/>
                                      </p:to>
                                    </p:set>
                                  </p:childTnLst>
                                </p:cTn>
                              </p:par>
                            </p:childTnLst>
                          </p:cTn>
                        </p:par>
                        <p:par>
                          <p:cTn id="38" fill="hold">
                            <p:stCondLst>
                              <p:cond delay="0"/>
                            </p:stCondLst>
                            <p:childTnLst>
                              <p:par>
                                <p:cTn id="39" presetID="1" presetClass="entr" presetSubtype="0" fill="hold" grpId="0" nodeType="afterEffect">
                                  <p:stCondLst>
                                    <p:cond delay="0"/>
                                  </p:stCondLst>
                                  <p:childTnLst>
                                    <p:set>
                                      <p:cBhvr>
                                        <p:cTn id="40" dur="1" fill="hold">
                                          <p:stCondLst>
                                            <p:cond delay="0"/>
                                          </p:stCondLst>
                                        </p:cTn>
                                        <p:tgtEl>
                                          <p:spTgt spid="6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379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9"/>
                                        </p:tgtEl>
                                        <p:attrNameLst>
                                          <p:attrName>style.visibility</p:attrName>
                                        </p:attrNameLst>
                                      </p:cBhvr>
                                      <p:to>
                                        <p:strVal val="visible"/>
                                      </p:to>
                                    </p:set>
                                  </p:childTnLst>
                                </p:cTn>
                              </p:par>
                              <p:par>
                                <p:cTn id="49" presetID="1" presetClass="exit" presetSubtype="0" fill="hold" nodeType="withEffect">
                                  <p:stCondLst>
                                    <p:cond delay="0"/>
                                  </p:stCondLst>
                                  <p:childTnLst>
                                    <p:set>
                                      <p:cBhvr>
                                        <p:cTn id="50" dur="1" fill="hold">
                                          <p:stCondLst>
                                            <p:cond delay="0"/>
                                          </p:stCondLst>
                                        </p:cTn>
                                        <p:tgtEl>
                                          <p:spTgt spid="18"/>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22"/>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43"/>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65"/>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5"/>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0"/>
                                        </p:tgtEl>
                                        <p:attrNameLst>
                                          <p:attrName>style.visibility</p:attrName>
                                        </p:attrNameLst>
                                      </p:cBhvr>
                                      <p:to>
                                        <p:strVal val="visible"/>
                                      </p:to>
                                    </p:set>
                                  </p:childTnLst>
                                </p:cTn>
                              </p:par>
                              <p:par>
                                <p:cTn id="65" presetID="1" presetClass="exit" presetSubtype="0" fill="hold" nodeType="withEffect">
                                  <p:stCondLst>
                                    <p:cond delay="0"/>
                                  </p:stCondLst>
                                  <p:childTnLst>
                                    <p:set>
                                      <p:cBhvr>
                                        <p:cTn id="66" dur="1" fill="hold">
                                          <p:stCondLst>
                                            <p:cond delay="0"/>
                                          </p:stCondLst>
                                        </p:cTn>
                                        <p:tgtEl>
                                          <p:spTgt spid="11"/>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9"/>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
                                            <p:txEl>
                                              <p:pRg st="3" end="3"/>
                                            </p:txEl>
                                          </p:spTgt>
                                        </p:tgtEl>
                                        <p:attrNameLst>
                                          <p:attrName>style.visibility</p:attrName>
                                        </p:attrNameLst>
                                      </p:cBhvr>
                                      <p:to>
                                        <p:strVal val="visible"/>
                                      </p:to>
                                    </p:set>
                                  </p:childTnLst>
                                </p:cTn>
                              </p:par>
                            </p:childTnLst>
                          </p:cTn>
                        </p:par>
                        <p:par>
                          <p:cTn id="73" fill="hold">
                            <p:stCondLst>
                              <p:cond delay="0"/>
                            </p:stCondLst>
                            <p:childTnLst>
                              <p:par>
                                <p:cTn id="74" presetID="1" presetClass="entr" presetSubtype="0" fill="hold" nodeType="afterEffect">
                                  <p:stCondLst>
                                    <p:cond delay="0"/>
                                  </p:stCondLst>
                                  <p:childTnLst>
                                    <p:set>
                                      <p:cBhvr>
                                        <p:cTn id="75" dur="1" fill="hold">
                                          <p:stCondLst>
                                            <p:cond delay="0"/>
                                          </p:stCondLst>
                                        </p:cTn>
                                        <p:tgtEl>
                                          <p:spTgt spid="49"/>
                                        </p:tgtEl>
                                        <p:attrNameLst>
                                          <p:attrName>style.visibility</p:attrName>
                                        </p:attrNameLst>
                                      </p:cBhvr>
                                      <p:to>
                                        <p:strVal val="visible"/>
                                      </p:to>
                                    </p:set>
                                  </p:childTnLst>
                                </p:cTn>
                              </p:par>
                              <p:par>
                                <p:cTn id="76" presetID="1" presetClass="entr" presetSubtype="0" fill="hold" nodeType="withEffect">
                                  <p:stCondLst>
                                    <p:cond delay="0"/>
                                  </p:stCondLst>
                                  <p:childTnLst>
                                    <p:set>
                                      <p:cBhvr>
                                        <p:cTn id="77" dur="1" fill="hold">
                                          <p:stCondLst>
                                            <p:cond delay="0"/>
                                          </p:stCondLst>
                                        </p:cTn>
                                        <p:tgtEl>
                                          <p:spTgt spid="54"/>
                                        </p:tgtEl>
                                        <p:attrNameLst>
                                          <p:attrName>style.visibility</p:attrName>
                                        </p:attrNameLst>
                                      </p:cBhvr>
                                      <p:to>
                                        <p:strVal val="visible"/>
                                      </p:to>
                                    </p:set>
                                  </p:childTnLst>
                                </p:cTn>
                              </p:par>
                              <p:par>
                                <p:cTn id="78" presetID="1" presetClass="entr" presetSubtype="0" fill="hold" nodeType="withEffect">
                                  <p:stCondLst>
                                    <p:cond delay="0"/>
                                  </p:stCondLst>
                                  <p:childTnLst>
                                    <p:set>
                                      <p:cBhvr>
                                        <p:cTn id="79" dur="1" fill="hold">
                                          <p:stCondLst>
                                            <p:cond delay="0"/>
                                          </p:stCondLst>
                                        </p:cTn>
                                        <p:tgtEl>
                                          <p:spTgt spid="55"/>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56"/>
                                        </p:tgtEl>
                                        <p:attrNameLst>
                                          <p:attrName>style.visibility</p:attrName>
                                        </p:attrNameLst>
                                      </p:cBhvr>
                                      <p:to>
                                        <p:strVal val="visible"/>
                                      </p:to>
                                    </p:set>
                                  </p:childTnLst>
                                </p:cTn>
                              </p:par>
                              <p:par>
                                <p:cTn id="82" presetID="1" presetClass="entr" presetSubtype="0" fill="hold" nodeType="withEffect">
                                  <p:stCondLst>
                                    <p:cond delay="0"/>
                                  </p:stCondLst>
                                  <p:childTnLst>
                                    <p:set>
                                      <p:cBhvr>
                                        <p:cTn id="83" dur="1" fill="hold">
                                          <p:stCondLst>
                                            <p:cond delay="0"/>
                                          </p:stCondLst>
                                        </p:cTn>
                                        <p:tgtEl>
                                          <p:spTgt spid="34819"/>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34818"/>
                                        </p:tgtEl>
                                        <p:attrNameLst>
                                          <p:attrName>style.visibility</p:attrName>
                                        </p:attrNameLst>
                                      </p:cBhvr>
                                      <p:to>
                                        <p:strVal val="visible"/>
                                      </p:to>
                                    </p:set>
                                  </p:childTnLst>
                                </p:cTn>
                              </p:par>
                              <p:par>
                                <p:cTn id="86" presetID="1" presetClass="entr" presetSubtype="0" fill="hold" nodeType="withEffect">
                                  <p:stCondLst>
                                    <p:cond delay="0"/>
                                  </p:stCondLst>
                                  <p:childTnLst>
                                    <p:set>
                                      <p:cBhvr>
                                        <p:cTn id="87" dur="1" fill="hold">
                                          <p:stCondLst>
                                            <p:cond delay="0"/>
                                          </p:stCondLst>
                                        </p:cTn>
                                        <p:tgtEl>
                                          <p:spTgt spid="39"/>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64"/>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31"/>
                                        </p:tgtEl>
                                        <p:attrNameLst>
                                          <p:attrName>style.visibility</p:attrName>
                                        </p:attrNameLst>
                                      </p:cBhvr>
                                      <p:to>
                                        <p:strVal val="visible"/>
                                      </p:to>
                                    </p:set>
                                  </p:childTnLst>
                                </p:cTn>
                              </p:par>
                              <p:par>
                                <p:cTn id="92" presetID="1" presetClass="entr" presetSubtype="0" fill="hold" nodeType="withEffect">
                                  <p:stCondLst>
                                    <p:cond delay="0"/>
                                  </p:stCondLst>
                                  <p:childTnLst>
                                    <p:set>
                                      <p:cBhvr>
                                        <p:cTn id="93" dur="1" fill="hold">
                                          <p:stCondLst>
                                            <p:cond delay="0"/>
                                          </p:stCondLst>
                                        </p:cTn>
                                        <p:tgtEl>
                                          <p:spTgt spid="57"/>
                                        </p:tgtEl>
                                        <p:attrNameLst>
                                          <p:attrName>style.visibility</p:attrName>
                                        </p:attrNameLst>
                                      </p:cBhvr>
                                      <p:to>
                                        <p:strVal val="visible"/>
                                      </p:to>
                                    </p:set>
                                  </p:childTnLst>
                                </p:cTn>
                              </p:par>
                              <p:par>
                                <p:cTn id="94" presetID="1" presetClass="entr" presetSubtype="0" fill="hold" nodeType="withEffect">
                                  <p:stCondLst>
                                    <p:cond delay="0"/>
                                  </p:stCondLst>
                                  <p:childTnLst>
                                    <p:set>
                                      <p:cBhvr>
                                        <p:cTn id="95" dur="1" fill="hold">
                                          <p:stCondLst>
                                            <p:cond delay="0"/>
                                          </p:stCondLst>
                                        </p:cTn>
                                        <p:tgtEl>
                                          <p:spTgt spid="58"/>
                                        </p:tgtEl>
                                        <p:attrNameLst>
                                          <p:attrName>style.visibility</p:attrName>
                                        </p:attrNameLst>
                                      </p:cBhvr>
                                      <p:to>
                                        <p:strVal val="visible"/>
                                      </p:to>
                                    </p:set>
                                  </p:childTnLst>
                                </p:cTn>
                              </p:par>
                              <p:par>
                                <p:cTn id="96" presetID="1" presetClass="exit" presetSubtype="0" fill="hold" nodeType="withEffect">
                                  <p:stCondLst>
                                    <p:cond delay="0"/>
                                  </p:stCondLst>
                                  <p:childTnLst>
                                    <p:set>
                                      <p:cBhvr>
                                        <p:cTn id="97" dur="1" fill="hold">
                                          <p:stCondLst>
                                            <p:cond delay="0"/>
                                          </p:stCondLst>
                                        </p:cTn>
                                        <p:tgtEl>
                                          <p:spTgt spid="18"/>
                                        </p:tgtEl>
                                        <p:attrNameLst>
                                          <p:attrName>style.visibility</p:attrName>
                                        </p:attrNameLst>
                                      </p:cBhvr>
                                      <p:to>
                                        <p:strVal val="hidden"/>
                                      </p:to>
                                    </p:set>
                                  </p:childTnLst>
                                </p:cTn>
                              </p:par>
                              <p:par>
                                <p:cTn id="98" presetID="1" presetClass="exit" presetSubtype="0" fill="hold" grpId="1" nodeType="withEffect">
                                  <p:stCondLst>
                                    <p:cond delay="0"/>
                                  </p:stCondLst>
                                  <p:childTnLst>
                                    <p:set>
                                      <p:cBhvr>
                                        <p:cTn id="99" dur="1" fill="hold">
                                          <p:stCondLst>
                                            <p:cond delay="0"/>
                                          </p:stCondLst>
                                        </p:cTn>
                                        <p:tgtEl>
                                          <p:spTgt spid="53"/>
                                        </p:tgtEl>
                                        <p:attrNameLst>
                                          <p:attrName>style.visibility</p:attrName>
                                        </p:attrNameLst>
                                      </p:cBhvr>
                                      <p:to>
                                        <p:strVal val="hidden"/>
                                      </p:to>
                                    </p:set>
                                  </p:childTnLst>
                                </p:cTn>
                              </p:par>
                              <p:par>
                                <p:cTn id="100" presetID="1" presetClass="exit" presetSubtype="0" fill="hold" nodeType="withEffect">
                                  <p:stCondLst>
                                    <p:cond delay="0"/>
                                  </p:stCondLst>
                                  <p:childTnLst>
                                    <p:set>
                                      <p:cBhvr>
                                        <p:cTn id="101" dur="1" fill="hold">
                                          <p:stCondLst>
                                            <p:cond delay="0"/>
                                          </p:stCondLst>
                                        </p:cTn>
                                        <p:tgtEl>
                                          <p:spTgt spid="50"/>
                                        </p:tgtEl>
                                        <p:attrNameLst>
                                          <p:attrName>style.visibility</p:attrName>
                                        </p:attrNameLst>
                                      </p:cBhvr>
                                      <p:to>
                                        <p:strVal val="hidden"/>
                                      </p:to>
                                    </p:set>
                                  </p:childTnLst>
                                </p:cTn>
                              </p:par>
                              <p:par>
                                <p:cTn id="102" presetID="1" presetClass="exit" presetSubtype="0" fill="hold" nodeType="withEffect">
                                  <p:stCondLst>
                                    <p:cond delay="0"/>
                                  </p:stCondLst>
                                  <p:childTnLst>
                                    <p:set>
                                      <p:cBhvr>
                                        <p:cTn id="103" dur="1" fill="hold">
                                          <p:stCondLst>
                                            <p:cond delay="0"/>
                                          </p:stCondLst>
                                        </p:cTn>
                                        <p:tgtEl>
                                          <p:spTgt spid="45"/>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nodeType="clickEffect">
                                  <p:stCondLst>
                                    <p:cond delay="0"/>
                                  </p:stCondLst>
                                  <p:childTnLst>
                                    <p:set>
                                      <p:cBhvr>
                                        <p:cTn id="107" dur="1" fill="hold">
                                          <p:stCondLst>
                                            <p:cond delay="0"/>
                                          </p:stCondLst>
                                        </p:cTn>
                                        <p:tgtEl>
                                          <p:spTgt spid="3">
                                            <p:txEl>
                                              <p:pRg st="4" end="4"/>
                                            </p:txEl>
                                          </p:spTgt>
                                        </p:tgtEl>
                                        <p:attrNameLst>
                                          <p:attrName>style.visibility</p:attrName>
                                        </p:attrNameLst>
                                      </p:cBhvr>
                                      <p:to>
                                        <p:strVal val="visible"/>
                                      </p:to>
                                    </p:set>
                                  </p:childTnLst>
                                </p:cTn>
                              </p:par>
                              <p:par>
                                <p:cTn id="108" presetID="1" presetClass="entr" presetSubtype="0" fill="hold" grpId="0" nodeType="withEffect">
                                  <p:stCondLst>
                                    <p:cond delay="0"/>
                                  </p:stCondLst>
                                  <p:childTnLst>
                                    <p:set>
                                      <p:cBhvr>
                                        <p:cTn id="109" dur="1" fill="hold">
                                          <p:stCondLst>
                                            <p:cond delay="0"/>
                                          </p:stCondLst>
                                        </p:cTn>
                                        <p:tgtEl>
                                          <p:spTgt spid="59"/>
                                        </p:tgtEl>
                                        <p:attrNameLst>
                                          <p:attrName>style.visibility</p:attrName>
                                        </p:attrNameLst>
                                      </p:cBhvr>
                                      <p:to>
                                        <p:strVal val="visible"/>
                                      </p:to>
                                    </p:set>
                                  </p:childTnLst>
                                </p:cTn>
                              </p:par>
                              <p:par>
                                <p:cTn id="110" presetID="1" presetClass="entr" presetSubtype="0" fill="hold" grpId="0" nodeType="withEffect">
                                  <p:stCondLst>
                                    <p:cond delay="0"/>
                                  </p:stCondLst>
                                  <p:childTnLst>
                                    <p:set>
                                      <p:cBhvr>
                                        <p:cTn id="111"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0" grpId="0"/>
      <p:bldP spid="64" grpId="0"/>
      <p:bldP spid="31" grpId="0"/>
      <p:bldP spid="59" grpId="0" animBg="1"/>
      <p:bldP spid="32" grpId="0" animBg="1"/>
      <p:bldP spid="63" grpId="0"/>
      <p:bldP spid="62" grpId="0"/>
      <p:bldP spid="19" grpId="0" animBg="1"/>
      <p:bldP spid="65" grpId="0" animBg="1"/>
      <p:bldP spid="65" grpId="1" animBg="1"/>
      <p:bldP spid="53" grpId="0" animBg="1"/>
      <p:bldP spid="53" grpId="1" animBg="1"/>
      <p:bldP spid="43" grpId="0" animBg="1"/>
      <p:bldP spid="4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Approach</a:t>
            </a:r>
            <a:endParaRPr lang="en-US" dirty="0"/>
          </a:p>
        </p:txBody>
      </p:sp>
      <p:pic>
        <p:nvPicPr>
          <p:cNvPr id="31" name="Picture 10" descr="C:\Talks\SIGAsia-10\functions\regular\planar.16.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7760" y="1033272"/>
            <a:ext cx="2316077" cy="123444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4" descr="C:\Talks\SIGAsia-10\functions\regular\spherical.16.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99248" y="932688"/>
            <a:ext cx="1280160" cy="128016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Talks\SIGAsia-10\functions\adapted\0.spherical.16.bm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99248" y="5394960"/>
            <a:ext cx="1280160" cy="128016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C:\Talks\SIGAsia-10\functions\adapted\1.spherical.16.bm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99248" y="2468880"/>
            <a:ext cx="1280160" cy="128016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9" descr="C:\Talks\SIGAsia-10\functions\adapted\5.spherical.16.bmp"/>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99248" y="3931920"/>
            <a:ext cx="1280160" cy="128016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5" name="TextBox 44"/>
              <p:cNvSpPr txBox="1"/>
              <p:nvPr/>
            </p:nvSpPr>
            <p:spPr>
              <a:xfrm>
                <a:off x="7823483" y="3581400"/>
                <a:ext cx="1008609" cy="307777"/>
              </a:xfrm>
              <a:prstGeom prst="rect">
                <a:avLst/>
              </a:prstGeom>
              <a:noFill/>
            </p:spPr>
            <p:txBody>
              <a:bodyPr wrap="none" lIns="0" tIns="0" rIns="0" bIns="0" rtlCol="0" anchor="ctr" anchorCtr="0">
                <a:spAutoFit/>
              </a:bodyPr>
              <a:lstStyle>
                <a:defPPr>
                  <a:defRPr lang="en-US"/>
                </a:defPPr>
                <a:lvl1pPr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1pPr>
                <a:lvl2pPr marL="4572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2pPr>
                <a:lvl3pPr marL="9144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3pPr>
                <a:lvl4pPr marL="13716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4pPr>
                <a:lvl5pPr marL="18288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9pPr>
              </a:lstStyle>
              <a:p>
                <a:pPr algn="l"/>
                <a14:m>
                  <m:oMathPara xmlns:m="http://schemas.openxmlformats.org/officeDocument/2006/math">
                    <m:oMathParaPr>
                      <m:jc m:val="centerGroup"/>
                    </m:oMathParaPr>
                    <m:oMath xmlns:m="http://schemas.openxmlformats.org/officeDocument/2006/math">
                      <m:sSub>
                        <m:sSubPr>
                          <m:ctrlPr>
                            <a:rPr lang="en-US" b="0" i="1" smtClean="0">
                              <a:effectLst/>
                              <a:latin typeface="Cambria Math"/>
                              <a:sym typeface="Symbol"/>
                            </a:rPr>
                          </m:ctrlPr>
                        </m:sSubPr>
                        <m:e>
                          <m:r>
                            <a:rPr lang="en-US" b="0" i="1" smtClean="0">
                              <a:effectLst/>
                              <a:latin typeface="Cambria Math"/>
                              <a:sym typeface="Symbol"/>
                            </a:rPr>
                            <m:t>𝐵</m:t>
                          </m:r>
                        </m:e>
                        <m:sub>
                          <m:r>
                            <a:rPr lang="en-US" b="0" i="1" smtClean="0">
                              <a:effectLst/>
                              <a:latin typeface="Cambria Math"/>
                              <a:sym typeface="Symbol"/>
                            </a:rPr>
                            <m:t>𝐼</m:t>
                          </m:r>
                        </m:sub>
                      </m:sSub>
                      <m:r>
                        <a:rPr lang="en-US" b="0" i="1" smtClean="0">
                          <a:effectLst/>
                          <a:latin typeface="Cambria Math"/>
                          <a:sym typeface="Symbol"/>
                        </a:rPr>
                        <m:t>∘</m:t>
                      </m:r>
                      <m:sSup>
                        <m:sSupPr>
                          <m:ctrlPr>
                            <a:rPr lang="en-US" b="0" i="1" smtClean="0">
                              <a:effectLst/>
                              <a:latin typeface="Cambria Math"/>
                              <a:sym typeface="Symbol"/>
                            </a:rPr>
                          </m:ctrlPr>
                        </m:sSupPr>
                        <m:e>
                          <m:r>
                            <m:rPr>
                              <m:sty m:val="p"/>
                            </m:rPr>
                            <a:rPr lang="en-US" b="0" i="0" smtClean="0">
                              <a:effectLst/>
                              <a:latin typeface="Cambria Math"/>
                              <a:sym typeface="Symbol"/>
                            </a:rPr>
                            <m:t>Φ</m:t>
                          </m:r>
                        </m:e>
                        <m:sup>
                          <m:r>
                            <a:rPr lang="en-US" b="0" i="1" smtClean="0">
                              <a:effectLst/>
                              <a:latin typeface="Cambria Math"/>
                              <a:sym typeface="Symbol"/>
                            </a:rPr>
                            <m:t>−1</m:t>
                          </m:r>
                        </m:sup>
                      </m:sSup>
                    </m:oMath>
                  </m:oMathPara>
                </a14:m>
                <a:endParaRPr lang="en-US" dirty="0"/>
              </a:p>
            </p:txBody>
          </p:sp>
        </mc:Choice>
        <mc:Fallback xmlns="">
          <p:sp>
            <p:nvSpPr>
              <p:cNvPr id="45" name="TextBox 44"/>
              <p:cNvSpPr txBox="1">
                <a:spLocks noRot="1" noChangeAspect="1" noMove="1" noResize="1" noEditPoints="1" noAdjustHandles="1" noChangeArrowheads="1" noChangeShapeType="1" noTextEdit="1"/>
              </p:cNvSpPr>
              <p:nvPr/>
            </p:nvSpPr>
            <p:spPr>
              <a:xfrm>
                <a:off x="7823483" y="3581400"/>
                <a:ext cx="1008609" cy="307777"/>
              </a:xfrm>
              <a:prstGeom prst="rect">
                <a:avLst/>
              </a:prstGeom>
              <a:blipFill rotWithShape="1">
                <a:blip r:embed="rId8"/>
                <a:stretch>
                  <a:fillRect l="-4819" r="-1807"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p:cNvSpPr txBox="1"/>
              <p:nvPr/>
            </p:nvSpPr>
            <p:spPr>
              <a:xfrm>
                <a:off x="7814103" y="5044440"/>
                <a:ext cx="1009956" cy="334835"/>
              </a:xfrm>
              <a:prstGeom prst="rect">
                <a:avLst/>
              </a:prstGeom>
              <a:noFill/>
            </p:spPr>
            <p:txBody>
              <a:bodyPr wrap="none" lIns="0" tIns="0" rIns="0" bIns="0" rtlCol="0" anchor="ctr" anchorCtr="0">
                <a:spAutoFit/>
              </a:bodyPr>
              <a:lstStyle>
                <a:defPPr>
                  <a:defRPr lang="en-US"/>
                </a:defPPr>
                <a:lvl1pPr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1pPr>
                <a:lvl2pPr marL="4572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2pPr>
                <a:lvl3pPr marL="9144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3pPr>
                <a:lvl4pPr marL="13716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4pPr>
                <a:lvl5pPr marL="18288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9pPr>
              </a:lstStyle>
              <a:p>
                <a:pPr algn="l"/>
                <a14:m>
                  <m:oMathPara xmlns:m="http://schemas.openxmlformats.org/officeDocument/2006/math">
                    <m:oMathParaPr>
                      <m:jc m:val="centerGroup"/>
                    </m:oMathParaPr>
                    <m:oMath xmlns:m="http://schemas.openxmlformats.org/officeDocument/2006/math">
                      <m:sSub>
                        <m:sSubPr>
                          <m:ctrlPr>
                            <a:rPr lang="en-US" b="0" i="1" smtClean="0">
                              <a:effectLst/>
                              <a:latin typeface="Cambria Math"/>
                              <a:sym typeface="Symbol"/>
                            </a:rPr>
                          </m:ctrlPr>
                        </m:sSubPr>
                        <m:e>
                          <m:r>
                            <a:rPr lang="en-US" b="0" i="1" smtClean="0">
                              <a:effectLst/>
                              <a:latin typeface="Cambria Math"/>
                              <a:sym typeface="Symbol"/>
                            </a:rPr>
                            <m:t>𝐵</m:t>
                          </m:r>
                        </m:e>
                        <m:sub>
                          <m:r>
                            <a:rPr lang="en-US" b="0" i="1" smtClean="0">
                              <a:effectLst/>
                              <a:latin typeface="Cambria Math"/>
                              <a:sym typeface="Symbol"/>
                            </a:rPr>
                            <m:t>𝐽</m:t>
                          </m:r>
                        </m:sub>
                      </m:sSub>
                      <m:r>
                        <a:rPr lang="en-US" b="0" i="1" smtClean="0">
                          <a:effectLst/>
                          <a:latin typeface="Cambria Math"/>
                          <a:sym typeface="Symbol"/>
                        </a:rPr>
                        <m:t>∘</m:t>
                      </m:r>
                      <m:sSup>
                        <m:sSupPr>
                          <m:ctrlPr>
                            <a:rPr lang="en-US" b="0" i="1" smtClean="0">
                              <a:effectLst/>
                              <a:latin typeface="Cambria Math"/>
                              <a:sym typeface="Symbol"/>
                            </a:rPr>
                          </m:ctrlPr>
                        </m:sSupPr>
                        <m:e>
                          <m:r>
                            <m:rPr>
                              <m:sty m:val="p"/>
                            </m:rPr>
                            <a:rPr lang="en-US" b="0" i="0" smtClean="0">
                              <a:effectLst/>
                              <a:latin typeface="Cambria Math"/>
                              <a:sym typeface="Symbol"/>
                            </a:rPr>
                            <m:t>Φ</m:t>
                          </m:r>
                        </m:e>
                        <m:sup>
                          <m:r>
                            <a:rPr lang="en-US" b="0" i="1" smtClean="0">
                              <a:effectLst/>
                              <a:latin typeface="Cambria Math"/>
                              <a:sym typeface="Symbol"/>
                            </a:rPr>
                            <m:t>−1</m:t>
                          </m:r>
                        </m:sup>
                      </m:sSup>
                    </m:oMath>
                  </m:oMathPara>
                </a14:m>
                <a:endParaRPr lang="en-US" dirty="0"/>
              </a:p>
            </p:txBody>
          </p:sp>
        </mc:Choice>
        <mc:Fallback xmlns="">
          <p:sp>
            <p:nvSpPr>
              <p:cNvPr id="46" name="TextBox 45"/>
              <p:cNvSpPr txBox="1">
                <a:spLocks noRot="1" noChangeAspect="1" noMove="1" noResize="1" noEditPoints="1" noAdjustHandles="1" noChangeArrowheads="1" noChangeShapeType="1" noTextEdit="1"/>
              </p:cNvSpPr>
              <p:nvPr/>
            </p:nvSpPr>
            <p:spPr>
              <a:xfrm>
                <a:off x="7814103" y="5044440"/>
                <a:ext cx="1009956" cy="334835"/>
              </a:xfrm>
              <a:prstGeom prst="rect">
                <a:avLst/>
              </a:prstGeom>
              <a:blipFill rotWithShape="1">
                <a:blip r:embed="rId9"/>
                <a:stretch>
                  <a:fillRect l="-4819" r="-1205" b="-2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TextBox 48"/>
              <p:cNvSpPr txBox="1"/>
              <p:nvPr/>
            </p:nvSpPr>
            <p:spPr>
              <a:xfrm>
                <a:off x="7787898" y="6507480"/>
                <a:ext cx="1069202" cy="307777"/>
              </a:xfrm>
              <a:prstGeom prst="rect">
                <a:avLst/>
              </a:prstGeom>
              <a:noFill/>
            </p:spPr>
            <p:txBody>
              <a:bodyPr wrap="none" lIns="0" tIns="0" rIns="0" bIns="0" rtlCol="0" anchor="ctr" anchorCtr="0">
                <a:spAutoFit/>
              </a:bodyPr>
              <a:lstStyle>
                <a:defPPr>
                  <a:defRPr lang="en-US"/>
                </a:defPPr>
                <a:lvl1pPr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1pPr>
                <a:lvl2pPr marL="4572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2pPr>
                <a:lvl3pPr marL="9144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3pPr>
                <a:lvl4pPr marL="13716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4pPr>
                <a:lvl5pPr marL="18288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9pPr>
              </a:lstStyle>
              <a:p>
                <a:pPr algn="l"/>
                <a14:m>
                  <m:oMathPara xmlns:m="http://schemas.openxmlformats.org/officeDocument/2006/math">
                    <m:oMathParaPr>
                      <m:jc m:val="centerGroup"/>
                    </m:oMathParaPr>
                    <m:oMath xmlns:m="http://schemas.openxmlformats.org/officeDocument/2006/math">
                      <m:sSub>
                        <m:sSubPr>
                          <m:ctrlPr>
                            <a:rPr lang="en-US" b="0" i="1" smtClean="0">
                              <a:effectLst/>
                              <a:latin typeface="Cambria Math"/>
                              <a:sym typeface="Symbol"/>
                            </a:rPr>
                          </m:ctrlPr>
                        </m:sSubPr>
                        <m:e>
                          <m:r>
                            <a:rPr lang="en-US" b="0" i="1" smtClean="0">
                              <a:effectLst/>
                              <a:latin typeface="Cambria Math"/>
                              <a:sym typeface="Symbol"/>
                            </a:rPr>
                            <m:t>𝐵</m:t>
                          </m:r>
                        </m:e>
                        <m:sub>
                          <m:r>
                            <a:rPr lang="en-US" b="0" i="1" smtClean="0">
                              <a:effectLst/>
                              <a:latin typeface="Cambria Math"/>
                              <a:sym typeface="Symbol"/>
                            </a:rPr>
                            <m:t>𝐾</m:t>
                          </m:r>
                        </m:sub>
                      </m:sSub>
                      <m:r>
                        <a:rPr lang="en-US" b="0" i="1" smtClean="0">
                          <a:effectLst/>
                          <a:latin typeface="Cambria Math"/>
                          <a:sym typeface="Symbol"/>
                        </a:rPr>
                        <m:t>∘</m:t>
                      </m:r>
                      <m:sSup>
                        <m:sSupPr>
                          <m:ctrlPr>
                            <a:rPr lang="en-US" b="0" i="1" smtClean="0">
                              <a:effectLst/>
                              <a:latin typeface="Cambria Math"/>
                              <a:sym typeface="Symbol"/>
                            </a:rPr>
                          </m:ctrlPr>
                        </m:sSupPr>
                        <m:e>
                          <m:r>
                            <m:rPr>
                              <m:sty m:val="p"/>
                            </m:rPr>
                            <a:rPr lang="en-US" b="0" i="0" smtClean="0">
                              <a:effectLst/>
                              <a:latin typeface="Cambria Math"/>
                              <a:sym typeface="Symbol"/>
                            </a:rPr>
                            <m:t>Φ</m:t>
                          </m:r>
                        </m:e>
                        <m:sup>
                          <m:r>
                            <a:rPr lang="en-US" b="0" i="1" smtClean="0">
                              <a:effectLst/>
                              <a:latin typeface="Cambria Math"/>
                              <a:sym typeface="Symbol"/>
                            </a:rPr>
                            <m:t>−1</m:t>
                          </m:r>
                        </m:sup>
                      </m:sSup>
                    </m:oMath>
                  </m:oMathPara>
                </a14:m>
                <a:endParaRPr lang="en-US" dirty="0"/>
              </a:p>
            </p:txBody>
          </p:sp>
        </mc:Choice>
        <mc:Fallback xmlns="">
          <p:sp>
            <p:nvSpPr>
              <p:cNvPr id="49" name="TextBox 48"/>
              <p:cNvSpPr txBox="1">
                <a:spLocks noRot="1" noChangeAspect="1" noMove="1" noResize="1" noEditPoints="1" noAdjustHandles="1" noChangeArrowheads="1" noChangeShapeType="1" noTextEdit="1"/>
              </p:cNvSpPr>
              <p:nvPr/>
            </p:nvSpPr>
            <p:spPr>
              <a:xfrm>
                <a:off x="7787898" y="6507480"/>
                <a:ext cx="1069202" cy="307777"/>
              </a:xfrm>
              <a:prstGeom prst="rect">
                <a:avLst/>
              </a:prstGeom>
              <a:blipFill rotWithShape="1">
                <a:blip r:embed="rId10"/>
                <a:stretch>
                  <a:fillRect l="-4571" r="-1714" b="-20000"/>
                </a:stretch>
              </a:blipFill>
            </p:spPr>
            <p:txBody>
              <a:bodyPr/>
              <a:lstStyle/>
              <a:p>
                <a:r>
                  <a:rPr lang="en-US">
                    <a:noFill/>
                  </a:rPr>
                  <a:t> </a:t>
                </a:r>
              </a:p>
            </p:txBody>
          </p:sp>
        </mc:Fallback>
      </mc:AlternateContent>
      <p:sp>
        <p:nvSpPr>
          <p:cNvPr id="52" name="Oval 51"/>
          <p:cNvSpPr/>
          <p:nvPr/>
        </p:nvSpPr>
        <p:spPr>
          <a:xfrm>
            <a:off x="8229600" y="2619679"/>
            <a:ext cx="419745" cy="3810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7856349" y="4503549"/>
            <a:ext cx="365502" cy="3810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3" descr="C:\Talks\SIGAsia-10\functions\adapted\0.planar.16.bmp"/>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937760" y="5394960"/>
            <a:ext cx="2316077" cy="123444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0" name="TextBox 49"/>
              <p:cNvSpPr txBox="1"/>
              <p:nvPr/>
            </p:nvSpPr>
            <p:spPr>
              <a:xfrm>
                <a:off x="5229436" y="6309360"/>
                <a:ext cx="1017458" cy="307777"/>
              </a:xfrm>
              <a:prstGeom prst="rect">
                <a:avLst/>
              </a:prstGeom>
              <a:noFill/>
            </p:spPr>
            <p:txBody>
              <a:bodyPr wrap="none" lIns="0" tIns="0" rIns="0" bIns="0" rtlCol="0" anchor="ctr" anchorCtr="0">
                <a:spAutoFit/>
              </a:bodyPr>
              <a:lstStyle>
                <a:defPPr>
                  <a:defRPr lang="en-US"/>
                </a:defPPr>
                <a:lvl1pPr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1pPr>
                <a:lvl2pPr marL="4572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2pPr>
                <a:lvl3pPr marL="9144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3pPr>
                <a:lvl4pPr marL="13716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4pPr>
                <a:lvl5pPr marL="18288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9pPr>
              </a:lstStyle>
              <a:p>
                <a:pPr algn="l"/>
                <a14:m>
                  <m:oMathPara xmlns:m="http://schemas.openxmlformats.org/officeDocument/2006/math">
                    <m:oMathParaPr>
                      <m:jc m:val="centerGroup"/>
                    </m:oMathParaPr>
                    <m:oMath xmlns:m="http://schemas.openxmlformats.org/officeDocument/2006/math">
                      <m:sSub>
                        <m:sSubPr>
                          <m:ctrlPr>
                            <a:rPr lang="en-US" b="0" i="1" smtClean="0">
                              <a:effectLst/>
                              <a:latin typeface="Cambria Math"/>
                              <a:sym typeface="Symbol"/>
                            </a:rPr>
                          </m:ctrlPr>
                        </m:sSubPr>
                        <m:e>
                          <m:r>
                            <a:rPr lang="en-US" b="0" i="1" smtClean="0">
                              <a:effectLst/>
                              <a:latin typeface="Cambria Math"/>
                              <a:sym typeface="Symbol"/>
                            </a:rPr>
                            <m:t>𝐵</m:t>
                          </m:r>
                        </m:e>
                        <m:sub>
                          <m:r>
                            <a:rPr lang="en-US" b="0" i="1" smtClean="0">
                              <a:effectLst/>
                              <a:latin typeface="Cambria Math"/>
                              <a:sym typeface="Symbol"/>
                            </a:rPr>
                            <m:t>𝐾</m:t>
                          </m:r>
                        </m:sub>
                      </m:sSub>
                      <m:d>
                        <m:dPr>
                          <m:ctrlPr>
                            <a:rPr lang="en-US" b="0" i="1" smtClean="0">
                              <a:effectLst/>
                              <a:latin typeface="Cambria Math"/>
                              <a:sym typeface="Symbol"/>
                            </a:rPr>
                          </m:ctrlPr>
                        </m:dPr>
                        <m:e>
                          <m:r>
                            <a:rPr lang="en-US" b="0" i="1" smtClean="0">
                              <a:effectLst/>
                              <a:latin typeface="Cambria Math"/>
                              <a:sym typeface="Symbol"/>
                            </a:rPr>
                            <m:t>𝜃</m:t>
                          </m:r>
                          <m:r>
                            <a:rPr lang="en-US" b="0" i="1" smtClean="0">
                              <a:effectLst/>
                              <a:latin typeface="Cambria Math"/>
                              <a:sym typeface="Symbol"/>
                            </a:rPr>
                            <m:t>,</m:t>
                          </m:r>
                          <m:r>
                            <a:rPr lang="en-US" b="0" i="1" smtClean="0">
                              <a:effectLst/>
                              <a:latin typeface="Cambria Math"/>
                              <a:sym typeface="Symbol"/>
                            </a:rPr>
                            <m:t>𝜑</m:t>
                          </m:r>
                        </m:e>
                      </m:d>
                    </m:oMath>
                  </m:oMathPara>
                </a14:m>
                <a:endParaRPr lang="en-US" dirty="0"/>
              </a:p>
            </p:txBody>
          </p:sp>
        </mc:Choice>
        <mc:Fallback xmlns="">
          <p:sp>
            <p:nvSpPr>
              <p:cNvPr id="50" name="TextBox 49"/>
              <p:cNvSpPr txBox="1">
                <a:spLocks noRot="1" noChangeAspect="1" noMove="1" noResize="1" noEditPoints="1" noAdjustHandles="1" noChangeArrowheads="1" noChangeShapeType="1" noTextEdit="1"/>
              </p:cNvSpPr>
              <p:nvPr/>
            </p:nvSpPr>
            <p:spPr>
              <a:xfrm>
                <a:off x="5229436" y="6309360"/>
                <a:ext cx="1017458" cy="307777"/>
              </a:xfrm>
              <a:prstGeom prst="rect">
                <a:avLst/>
              </a:prstGeom>
              <a:blipFill rotWithShape="1">
                <a:blip r:embed="rId12"/>
                <a:stretch>
                  <a:fillRect l="-5389" b="-30000"/>
                </a:stretch>
              </a:blipFill>
            </p:spPr>
            <p:txBody>
              <a:bodyPr/>
              <a:lstStyle/>
              <a:p>
                <a:r>
                  <a:rPr lang="en-US">
                    <a:noFill/>
                  </a:rPr>
                  <a:t> </a:t>
                </a:r>
              </a:p>
            </p:txBody>
          </p:sp>
        </mc:Fallback>
      </mc:AlternateContent>
      <p:pic>
        <p:nvPicPr>
          <p:cNvPr id="35842" name="Picture 2" descr="C:\Talks\SIGAsia-10\functions\adapted\1.planar.16.bmp"/>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937760" y="2468880"/>
            <a:ext cx="2316077" cy="123444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8" name="TextBox 47"/>
              <p:cNvSpPr txBox="1"/>
              <p:nvPr/>
            </p:nvSpPr>
            <p:spPr>
              <a:xfrm>
                <a:off x="5229436" y="3379529"/>
                <a:ext cx="956865" cy="307777"/>
              </a:xfrm>
              <a:prstGeom prst="rect">
                <a:avLst/>
              </a:prstGeom>
              <a:noFill/>
            </p:spPr>
            <p:txBody>
              <a:bodyPr wrap="none" lIns="0" tIns="0" rIns="0" bIns="0" rtlCol="0" anchor="ctr" anchorCtr="0">
                <a:spAutoFit/>
              </a:bodyPr>
              <a:lstStyle>
                <a:defPPr>
                  <a:defRPr lang="en-US"/>
                </a:defPPr>
                <a:lvl1pPr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1pPr>
                <a:lvl2pPr marL="4572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2pPr>
                <a:lvl3pPr marL="9144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3pPr>
                <a:lvl4pPr marL="13716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4pPr>
                <a:lvl5pPr marL="18288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9pPr>
              </a:lstStyle>
              <a:p>
                <a:pPr algn="l"/>
                <a14:m>
                  <m:oMathPara xmlns:m="http://schemas.openxmlformats.org/officeDocument/2006/math">
                    <m:oMathParaPr>
                      <m:jc m:val="centerGroup"/>
                    </m:oMathParaPr>
                    <m:oMath xmlns:m="http://schemas.openxmlformats.org/officeDocument/2006/math">
                      <m:sSub>
                        <m:sSubPr>
                          <m:ctrlPr>
                            <a:rPr lang="en-US" b="0" i="1" smtClean="0">
                              <a:effectLst/>
                              <a:latin typeface="Cambria Math"/>
                              <a:sym typeface="Symbol"/>
                            </a:rPr>
                          </m:ctrlPr>
                        </m:sSubPr>
                        <m:e>
                          <m:r>
                            <a:rPr lang="en-US" b="0" i="1" smtClean="0">
                              <a:effectLst/>
                              <a:latin typeface="Cambria Math"/>
                              <a:sym typeface="Symbol"/>
                            </a:rPr>
                            <m:t>𝐵</m:t>
                          </m:r>
                        </m:e>
                        <m:sub>
                          <m:r>
                            <a:rPr lang="en-US" b="0" i="1" smtClean="0">
                              <a:effectLst/>
                              <a:latin typeface="Cambria Math"/>
                              <a:sym typeface="Symbol"/>
                            </a:rPr>
                            <m:t>𝐼</m:t>
                          </m:r>
                        </m:sub>
                      </m:sSub>
                      <m:d>
                        <m:dPr>
                          <m:ctrlPr>
                            <a:rPr lang="en-US" b="0" i="1" smtClean="0">
                              <a:effectLst/>
                              <a:latin typeface="Cambria Math"/>
                              <a:sym typeface="Symbol"/>
                            </a:rPr>
                          </m:ctrlPr>
                        </m:dPr>
                        <m:e>
                          <m:r>
                            <a:rPr lang="en-US" b="0" i="1" smtClean="0">
                              <a:effectLst/>
                              <a:latin typeface="Cambria Math"/>
                              <a:sym typeface="Symbol"/>
                            </a:rPr>
                            <m:t>𝜃</m:t>
                          </m:r>
                          <m:r>
                            <a:rPr lang="en-US" b="0" i="1" smtClean="0">
                              <a:effectLst/>
                              <a:latin typeface="Cambria Math"/>
                              <a:sym typeface="Symbol"/>
                            </a:rPr>
                            <m:t>,</m:t>
                          </m:r>
                          <m:r>
                            <a:rPr lang="en-US" b="0" i="1" smtClean="0">
                              <a:effectLst/>
                              <a:latin typeface="Cambria Math"/>
                              <a:sym typeface="Symbol"/>
                            </a:rPr>
                            <m:t>𝜑</m:t>
                          </m:r>
                        </m:e>
                      </m:d>
                    </m:oMath>
                  </m:oMathPara>
                </a14:m>
                <a:endParaRPr lang="en-US" dirty="0"/>
              </a:p>
            </p:txBody>
          </p:sp>
        </mc:Choice>
        <mc:Fallback xmlns="">
          <p:sp>
            <p:nvSpPr>
              <p:cNvPr id="48" name="TextBox 47"/>
              <p:cNvSpPr txBox="1">
                <a:spLocks noRot="1" noChangeAspect="1" noMove="1" noResize="1" noEditPoints="1" noAdjustHandles="1" noChangeArrowheads="1" noChangeShapeType="1" noTextEdit="1"/>
              </p:cNvSpPr>
              <p:nvPr/>
            </p:nvSpPr>
            <p:spPr>
              <a:xfrm>
                <a:off x="5229436" y="3379529"/>
                <a:ext cx="956865" cy="307777"/>
              </a:xfrm>
              <a:prstGeom prst="rect">
                <a:avLst/>
              </a:prstGeom>
              <a:blipFill rotWithShape="1">
                <a:blip r:embed="rId14"/>
                <a:stretch>
                  <a:fillRect l="-5732" b="-27451"/>
                </a:stretch>
              </a:blipFill>
            </p:spPr>
            <p:txBody>
              <a:bodyPr/>
              <a:lstStyle/>
              <a:p>
                <a:r>
                  <a:rPr lang="en-US">
                    <a:noFill/>
                  </a:rPr>
                  <a:t> </a:t>
                </a:r>
              </a:p>
            </p:txBody>
          </p:sp>
        </mc:Fallback>
      </mc:AlternateContent>
      <p:pic>
        <p:nvPicPr>
          <p:cNvPr id="35843" name="Picture 3" descr="C:\Talks\SIGAsia-10\functions\adapted\5.planar.16.bmp"/>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937760" y="3933315"/>
            <a:ext cx="2316077" cy="123444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7" name="TextBox 46"/>
              <p:cNvSpPr txBox="1"/>
              <p:nvPr/>
            </p:nvSpPr>
            <p:spPr>
              <a:xfrm>
                <a:off x="5229436" y="4846320"/>
                <a:ext cx="958211" cy="329257"/>
              </a:xfrm>
              <a:prstGeom prst="rect">
                <a:avLst/>
              </a:prstGeom>
              <a:noFill/>
            </p:spPr>
            <p:txBody>
              <a:bodyPr wrap="none" lIns="0" tIns="0" rIns="0" bIns="0" rtlCol="0" anchor="ctr" anchorCtr="0">
                <a:spAutoFit/>
              </a:bodyPr>
              <a:lstStyle>
                <a:defPPr>
                  <a:defRPr lang="en-US"/>
                </a:defPPr>
                <a:lvl1pPr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1pPr>
                <a:lvl2pPr marL="4572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2pPr>
                <a:lvl3pPr marL="9144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3pPr>
                <a:lvl4pPr marL="13716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4pPr>
                <a:lvl5pPr marL="18288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9pPr>
              </a:lstStyle>
              <a:p>
                <a:pPr algn="l"/>
                <a14:m>
                  <m:oMathPara xmlns:m="http://schemas.openxmlformats.org/officeDocument/2006/math">
                    <m:oMathParaPr>
                      <m:jc m:val="centerGroup"/>
                    </m:oMathParaPr>
                    <m:oMath xmlns:m="http://schemas.openxmlformats.org/officeDocument/2006/math">
                      <m:sSub>
                        <m:sSubPr>
                          <m:ctrlPr>
                            <a:rPr lang="en-US" b="0" i="1" smtClean="0">
                              <a:effectLst/>
                              <a:latin typeface="Cambria Math"/>
                              <a:sym typeface="Symbol"/>
                            </a:rPr>
                          </m:ctrlPr>
                        </m:sSubPr>
                        <m:e>
                          <m:r>
                            <a:rPr lang="en-US" b="0" i="1" smtClean="0">
                              <a:effectLst/>
                              <a:latin typeface="Cambria Math"/>
                              <a:sym typeface="Symbol"/>
                            </a:rPr>
                            <m:t>𝐵</m:t>
                          </m:r>
                        </m:e>
                        <m:sub>
                          <m:r>
                            <a:rPr lang="en-US" b="0" i="1" smtClean="0">
                              <a:effectLst/>
                              <a:latin typeface="Cambria Math"/>
                              <a:sym typeface="Symbol"/>
                            </a:rPr>
                            <m:t>𝐽</m:t>
                          </m:r>
                        </m:sub>
                      </m:sSub>
                      <m:d>
                        <m:dPr>
                          <m:ctrlPr>
                            <a:rPr lang="en-US" b="0" i="1" smtClean="0">
                              <a:effectLst/>
                              <a:latin typeface="Cambria Math"/>
                              <a:sym typeface="Symbol"/>
                            </a:rPr>
                          </m:ctrlPr>
                        </m:dPr>
                        <m:e>
                          <m:r>
                            <a:rPr lang="en-US" b="0" i="1" smtClean="0">
                              <a:effectLst/>
                              <a:latin typeface="Cambria Math"/>
                              <a:sym typeface="Symbol"/>
                            </a:rPr>
                            <m:t>𝜃</m:t>
                          </m:r>
                          <m:r>
                            <a:rPr lang="en-US" b="0" i="1" smtClean="0">
                              <a:effectLst/>
                              <a:latin typeface="Cambria Math"/>
                              <a:sym typeface="Symbol"/>
                            </a:rPr>
                            <m:t>,</m:t>
                          </m:r>
                          <m:r>
                            <a:rPr lang="en-US" b="0" i="1" smtClean="0">
                              <a:effectLst/>
                              <a:latin typeface="Cambria Math"/>
                              <a:sym typeface="Symbol"/>
                            </a:rPr>
                            <m:t>𝜑</m:t>
                          </m:r>
                        </m:e>
                      </m:d>
                    </m:oMath>
                  </m:oMathPara>
                </a14:m>
                <a:endParaRPr lang="en-US" dirty="0"/>
              </a:p>
            </p:txBody>
          </p:sp>
        </mc:Choice>
        <mc:Fallback xmlns="">
          <p:sp>
            <p:nvSpPr>
              <p:cNvPr id="47" name="TextBox 46"/>
              <p:cNvSpPr txBox="1">
                <a:spLocks noRot="1" noChangeAspect="1" noMove="1" noResize="1" noEditPoints="1" noAdjustHandles="1" noChangeArrowheads="1" noChangeShapeType="1" noTextEdit="1"/>
              </p:cNvSpPr>
              <p:nvPr/>
            </p:nvSpPr>
            <p:spPr>
              <a:xfrm>
                <a:off x="5229436" y="4846320"/>
                <a:ext cx="958211" cy="329257"/>
              </a:xfrm>
              <a:prstGeom prst="rect">
                <a:avLst/>
              </a:prstGeom>
              <a:blipFill rotWithShape="1">
                <a:blip r:embed="rId16"/>
                <a:stretch>
                  <a:fillRect l="-5732" b="-27778"/>
                </a:stretch>
              </a:blipFill>
            </p:spPr>
            <p:txBody>
              <a:bodyPr/>
              <a:lstStyle/>
              <a:p>
                <a:r>
                  <a:rPr lang="en-US">
                    <a:noFill/>
                  </a:rPr>
                  <a:t> </a:t>
                </a:r>
              </a:p>
            </p:txBody>
          </p:sp>
        </mc:Fallback>
      </mc:AlternateContent>
      <p:pic>
        <p:nvPicPr>
          <p:cNvPr id="55" name="Picture 2" descr="C:\Talks\SIGAsia-10\functions\adapted\planar.16.bmp"/>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937760" y="1033272"/>
            <a:ext cx="2316077" cy="123444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6" descr="C:\Talks\SIGAsia-10\functions\adapted\spherical.16.bmp"/>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699248" y="932688"/>
            <a:ext cx="1280160" cy="128016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6" name="TextBox 65"/>
              <p:cNvSpPr txBox="1"/>
              <p:nvPr/>
            </p:nvSpPr>
            <p:spPr>
              <a:xfrm>
                <a:off x="5057526" y="1163600"/>
                <a:ext cx="222305" cy="307777"/>
              </a:xfrm>
              <a:prstGeom prst="rect">
                <a:avLst/>
              </a:prstGeom>
              <a:noFill/>
            </p:spPr>
            <p:txBody>
              <a:bodyPr wrap="none" lIns="0" tIns="0" rIns="0" bIns="0" rtlCol="0" anchor="ctr" anchorCtr="0">
                <a:spAutoFit/>
              </a:bodyPr>
              <a:lstStyle>
                <a:defPPr>
                  <a:defRPr lang="en-US"/>
                </a:defPPr>
                <a:lvl1pPr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1pPr>
                <a:lvl2pPr marL="4572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2pPr>
                <a:lvl3pPr marL="9144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3pPr>
                <a:lvl4pPr marL="13716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4pPr>
                <a:lvl5pPr marL="18288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9pPr>
              </a:lstStyle>
              <a:p>
                <a:pPr algn="l"/>
                <a14:m>
                  <m:oMathPara xmlns:m="http://schemas.openxmlformats.org/officeDocument/2006/math">
                    <m:oMathParaPr>
                      <m:jc m:val="centerGroup"/>
                    </m:oMathParaPr>
                    <m:oMath xmlns:m="http://schemas.openxmlformats.org/officeDocument/2006/math">
                      <m:r>
                        <a:rPr lang="en-US" b="0" i="1" smtClean="0">
                          <a:effectLst/>
                          <a:latin typeface="Cambria Math"/>
                          <a:sym typeface="Symbol"/>
                        </a:rPr>
                        <m:t>𝜃</m:t>
                      </m:r>
                    </m:oMath>
                  </m:oMathPara>
                </a14:m>
                <a:endParaRPr lang="en-US" dirty="0"/>
              </a:p>
            </p:txBody>
          </p:sp>
        </mc:Choice>
        <mc:Fallback xmlns="">
          <p:sp>
            <p:nvSpPr>
              <p:cNvPr id="66" name="TextBox 65"/>
              <p:cNvSpPr txBox="1">
                <a:spLocks noRot="1" noChangeAspect="1" noMove="1" noResize="1" noEditPoints="1" noAdjustHandles="1" noChangeArrowheads="1" noChangeShapeType="1" noTextEdit="1"/>
              </p:cNvSpPr>
              <p:nvPr/>
            </p:nvSpPr>
            <p:spPr>
              <a:xfrm>
                <a:off x="5057526" y="1163600"/>
                <a:ext cx="222305" cy="307777"/>
              </a:xfrm>
              <a:prstGeom prst="rect">
                <a:avLst/>
              </a:prstGeom>
              <a:blipFill rotWithShape="1">
                <a:blip r:embed="rId19"/>
                <a:stretch>
                  <a:fillRect l="-25000" r="-25000"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TextBox 66"/>
              <p:cNvSpPr txBox="1"/>
              <p:nvPr/>
            </p:nvSpPr>
            <p:spPr>
              <a:xfrm>
                <a:off x="5668796" y="1796060"/>
                <a:ext cx="249171" cy="307777"/>
              </a:xfrm>
              <a:prstGeom prst="rect">
                <a:avLst/>
              </a:prstGeom>
              <a:noFill/>
            </p:spPr>
            <p:txBody>
              <a:bodyPr wrap="none" lIns="0" tIns="0" rIns="0" bIns="0" rtlCol="0" anchor="ctr" anchorCtr="0">
                <a:spAutoFit/>
              </a:bodyPr>
              <a:lstStyle>
                <a:defPPr>
                  <a:defRPr lang="en-US"/>
                </a:defPPr>
                <a:lvl1pPr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1pPr>
                <a:lvl2pPr marL="4572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2pPr>
                <a:lvl3pPr marL="9144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3pPr>
                <a:lvl4pPr marL="13716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4pPr>
                <a:lvl5pPr marL="18288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9pPr>
              </a:lstStyle>
              <a:p>
                <a:pPr algn="l"/>
                <a14:m>
                  <m:oMathPara xmlns:m="http://schemas.openxmlformats.org/officeDocument/2006/math">
                    <m:oMathParaPr>
                      <m:jc m:val="centerGroup"/>
                    </m:oMathParaPr>
                    <m:oMath xmlns:m="http://schemas.openxmlformats.org/officeDocument/2006/math">
                      <m:r>
                        <a:rPr lang="en-US" b="0" i="1" smtClean="0">
                          <a:effectLst/>
                          <a:latin typeface="Cambria Math"/>
                          <a:sym typeface="Symbol"/>
                        </a:rPr>
                        <m:t>𝜑</m:t>
                      </m:r>
                    </m:oMath>
                  </m:oMathPara>
                </a14:m>
                <a:endParaRPr lang="en-US" dirty="0"/>
              </a:p>
            </p:txBody>
          </p:sp>
        </mc:Choice>
        <mc:Fallback xmlns="">
          <p:sp>
            <p:nvSpPr>
              <p:cNvPr id="67" name="TextBox 66"/>
              <p:cNvSpPr txBox="1">
                <a:spLocks noRot="1" noChangeAspect="1" noMove="1" noResize="1" noEditPoints="1" noAdjustHandles="1" noChangeArrowheads="1" noChangeShapeType="1" noTextEdit="1"/>
              </p:cNvSpPr>
              <p:nvPr/>
            </p:nvSpPr>
            <p:spPr>
              <a:xfrm>
                <a:off x="5668796" y="1796060"/>
                <a:ext cx="249171" cy="307777"/>
              </a:xfrm>
              <a:prstGeom prst="rect">
                <a:avLst/>
              </a:prstGeom>
              <a:blipFill rotWithShape="1">
                <a:blip r:embed="rId20"/>
                <a:stretch>
                  <a:fillRect l="-21951" r="-19512" b="-28000"/>
                </a:stretch>
              </a:blipFill>
            </p:spPr>
            <p:txBody>
              <a:bodyPr/>
              <a:lstStyle/>
              <a:p>
                <a:r>
                  <a:rPr lang="en-US">
                    <a:noFill/>
                  </a:rPr>
                  <a:t> </a:t>
                </a:r>
              </a:p>
            </p:txBody>
          </p:sp>
        </mc:Fallback>
      </mc:AlternateContent>
      <p:cxnSp>
        <p:nvCxnSpPr>
          <p:cNvPr id="64" name="Straight Arrow Connector 63"/>
          <p:cNvCxnSpPr/>
          <p:nvPr/>
        </p:nvCxnSpPr>
        <p:spPr>
          <a:xfrm>
            <a:off x="7109202" y="1544303"/>
            <a:ext cx="571500" cy="39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5" name="TextBox 64"/>
              <p:cNvSpPr txBox="1"/>
              <p:nvPr/>
            </p:nvSpPr>
            <p:spPr>
              <a:xfrm>
                <a:off x="6896785" y="1185227"/>
                <a:ext cx="913070" cy="307777"/>
              </a:xfrm>
              <a:prstGeom prst="rect">
                <a:avLst/>
              </a:prstGeom>
              <a:noFill/>
            </p:spPr>
            <p:txBody>
              <a:bodyPr wrap="none" lIns="0" tIns="0" rIns="0" bIns="0" rtlCol="0" anchor="ctr" anchorCtr="0">
                <a:spAutoFit/>
              </a:bodyPr>
              <a:lstStyle>
                <a:defPPr>
                  <a:defRPr lang="en-US"/>
                </a:defPPr>
                <a:lvl1pPr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1pPr>
                <a:lvl2pPr marL="4572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2pPr>
                <a:lvl3pPr marL="9144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3pPr>
                <a:lvl4pPr marL="13716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4pPr>
                <a:lvl5pPr marL="18288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9pPr>
              </a:lstStyle>
              <a:p>
                <a:pPr algn="l"/>
                <a14:m>
                  <m:oMathPara xmlns:m="http://schemas.openxmlformats.org/officeDocument/2006/math">
                    <m:oMathParaPr>
                      <m:jc m:val="centerGroup"/>
                    </m:oMathParaPr>
                    <m:oMath xmlns:m="http://schemas.openxmlformats.org/officeDocument/2006/math">
                      <m:r>
                        <m:rPr>
                          <m:sty m:val="p"/>
                        </m:rPr>
                        <a:rPr lang="en-US" b="0" i="0" smtClean="0">
                          <a:effectLst/>
                          <a:latin typeface="Cambria Math"/>
                          <a:sym typeface="Symbol"/>
                        </a:rPr>
                        <m:t>Φ</m:t>
                      </m:r>
                      <m:d>
                        <m:dPr>
                          <m:ctrlPr>
                            <a:rPr lang="en-US" b="0" i="1" smtClean="0">
                              <a:effectLst/>
                              <a:latin typeface="Cambria Math"/>
                              <a:sym typeface="Symbol"/>
                            </a:rPr>
                          </m:ctrlPr>
                        </m:dPr>
                        <m:e>
                          <m:r>
                            <a:rPr lang="en-US" b="0" i="1" smtClean="0">
                              <a:effectLst/>
                              <a:latin typeface="Cambria Math"/>
                              <a:sym typeface="Symbol"/>
                            </a:rPr>
                            <m:t>𝜃</m:t>
                          </m:r>
                          <m:r>
                            <a:rPr lang="en-US" b="0" i="1" smtClean="0">
                              <a:effectLst/>
                              <a:latin typeface="Cambria Math"/>
                              <a:sym typeface="Symbol"/>
                            </a:rPr>
                            <m:t>, </m:t>
                          </m:r>
                          <m:r>
                            <a:rPr lang="en-US" b="0" i="1" smtClean="0">
                              <a:effectLst/>
                              <a:latin typeface="Cambria Math"/>
                              <a:sym typeface="Symbol"/>
                            </a:rPr>
                            <m:t>𝜙</m:t>
                          </m:r>
                        </m:e>
                      </m:d>
                    </m:oMath>
                  </m:oMathPara>
                </a14:m>
                <a:endParaRPr lang="en-US" dirty="0"/>
              </a:p>
            </p:txBody>
          </p:sp>
        </mc:Choice>
        <mc:Fallback xmlns="">
          <p:sp>
            <p:nvSpPr>
              <p:cNvPr id="65" name="TextBox 64"/>
              <p:cNvSpPr txBox="1">
                <a:spLocks noRot="1" noChangeAspect="1" noMove="1" noResize="1" noEditPoints="1" noAdjustHandles="1" noChangeArrowheads="1" noChangeShapeType="1" noTextEdit="1"/>
              </p:cNvSpPr>
              <p:nvPr/>
            </p:nvSpPr>
            <p:spPr>
              <a:xfrm>
                <a:off x="6896785" y="1185227"/>
                <a:ext cx="913070" cy="307777"/>
              </a:xfrm>
              <a:prstGeom prst="rect">
                <a:avLst/>
              </a:prstGeom>
              <a:blipFill rotWithShape="1">
                <a:blip r:embed="rId21"/>
                <a:stretch>
                  <a:fillRect l="-5333" b="-35294"/>
                </a:stretch>
              </a:blipFill>
            </p:spPr>
            <p:txBody>
              <a:bodyPr/>
              <a:lstStyle/>
              <a:p>
                <a:r>
                  <a:rPr lang="en-US">
                    <a:noFill/>
                  </a:rPr>
                  <a:t> </a:t>
                </a:r>
              </a:p>
            </p:txBody>
          </p:sp>
        </mc:Fallback>
      </mc:AlternateContent>
      <p:sp>
        <p:nvSpPr>
          <p:cNvPr id="3" name="Content Placeholder 2"/>
          <p:cNvSpPr>
            <a:spLocks noGrp="1"/>
          </p:cNvSpPr>
          <p:nvPr>
            <p:ph idx="1"/>
          </p:nvPr>
        </p:nvSpPr>
        <p:spPr>
          <a:xfrm>
            <a:off x="457200" y="1600200"/>
            <a:ext cx="8229600" cy="5257800"/>
          </a:xfrm>
        </p:spPr>
        <p:txBody>
          <a:bodyPr>
            <a:normAutofit/>
          </a:bodyPr>
          <a:lstStyle/>
          <a:p>
            <a:pPr marL="0" indent="0">
              <a:buNone/>
            </a:pPr>
            <a:r>
              <a:rPr lang="en-US" u="sng" dirty="0" smtClean="0"/>
              <a:t>Observation</a:t>
            </a:r>
            <a:r>
              <a:rPr lang="en-US" dirty="0" smtClean="0"/>
              <a:t>:</a:t>
            </a:r>
          </a:p>
          <a:p>
            <a:pPr marL="400050" lvl="1" indent="0">
              <a:buNone/>
            </a:pPr>
            <a:r>
              <a:rPr lang="en-US" dirty="0" smtClean="0"/>
              <a:t>The distortion at the poles</a:t>
            </a:r>
            <a:br>
              <a:rPr lang="en-US" dirty="0" smtClean="0"/>
            </a:br>
            <a:r>
              <a:rPr lang="en-US" dirty="0" smtClean="0"/>
              <a:t>is due to over-sampling.</a:t>
            </a:r>
            <a:endParaRPr lang="en-US" dirty="0"/>
          </a:p>
          <a:p>
            <a:pPr marL="400050" lvl="1" indent="0">
              <a:buNone/>
            </a:pPr>
            <a:endParaRPr lang="en-US" dirty="0" smtClean="0"/>
          </a:p>
          <a:p>
            <a:pPr marL="0" indent="0">
              <a:buNone/>
            </a:pPr>
            <a:r>
              <a:rPr lang="en-US" u="sng" dirty="0" smtClean="0"/>
              <a:t>Solution</a:t>
            </a:r>
            <a:r>
              <a:rPr lang="en-US" dirty="0" smtClean="0"/>
              <a:t>:</a:t>
            </a:r>
          </a:p>
          <a:p>
            <a:pPr marL="400050" lvl="1" indent="0">
              <a:buNone/>
            </a:pPr>
            <a:r>
              <a:rPr lang="en-US" dirty="0" smtClean="0"/>
              <a:t>Adapt discretization to the</a:t>
            </a:r>
            <a:br>
              <a:rPr lang="en-US" dirty="0" smtClean="0"/>
            </a:br>
            <a:r>
              <a:rPr lang="en-US" dirty="0" smtClean="0"/>
              <a:t>length of the parallels to get</a:t>
            </a:r>
            <a:br>
              <a:rPr lang="en-US" dirty="0" smtClean="0"/>
            </a:br>
            <a:r>
              <a:rPr lang="en-US" dirty="0" smtClean="0"/>
              <a:t>coarser sampling at the poles.</a:t>
            </a:r>
            <a:br>
              <a:rPr lang="en-US" dirty="0" smtClean="0"/>
            </a:br>
            <a:endParaRPr lang="en-US" dirty="0" smtClean="0"/>
          </a:p>
        </p:txBody>
      </p:sp>
      <p:sp>
        <p:nvSpPr>
          <p:cNvPr id="43" name="Down Arrow 42"/>
          <p:cNvSpPr/>
          <p:nvPr/>
        </p:nvSpPr>
        <p:spPr>
          <a:xfrm>
            <a:off x="7132001" y="2176763"/>
            <a:ext cx="323850" cy="571500"/>
          </a:xfrm>
          <a:prstGeom prst="downArrow">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2860" tIns="11430" rIns="22860" bIns="11430" rtlCol="0" anchor="ctr"/>
          <a:lstStyle>
            <a:defPPr>
              <a:defRPr lang="en-US"/>
            </a:defPPr>
            <a:lvl1pPr algn="ctr" rtl="0" eaLnBrk="0" fontAlgn="base" hangingPunct="0">
              <a:spcBef>
                <a:spcPct val="0"/>
              </a:spcBef>
              <a:spcAft>
                <a:spcPct val="0"/>
              </a:spcAft>
              <a:defRPr sz="2000" kern="1200">
                <a:solidFill>
                  <a:schemeClr val="lt1"/>
                </a:solidFill>
                <a:effectLst>
                  <a:outerShdw blurRad="38100" dist="38100" dir="2700000" algn="tl">
                    <a:srgbClr val="000000">
                      <a:alpha val="43137"/>
                    </a:srgbClr>
                  </a:outerShdw>
                </a:effectLst>
                <a:latin typeface="+mn-lt"/>
                <a:ea typeface="+mn-ea"/>
                <a:cs typeface="+mn-cs"/>
              </a:defRPr>
            </a:lvl1pPr>
            <a:lvl2pPr marL="457200" algn="ctr" rtl="0" eaLnBrk="0" fontAlgn="base" hangingPunct="0">
              <a:spcBef>
                <a:spcPct val="0"/>
              </a:spcBef>
              <a:spcAft>
                <a:spcPct val="0"/>
              </a:spcAft>
              <a:defRPr sz="2000" kern="1200">
                <a:solidFill>
                  <a:schemeClr val="lt1"/>
                </a:solidFill>
                <a:effectLst>
                  <a:outerShdw blurRad="38100" dist="38100" dir="2700000" algn="tl">
                    <a:srgbClr val="000000">
                      <a:alpha val="43137"/>
                    </a:srgbClr>
                  </a:outerShdw>
                </a:effectLst>
                <a:latin typeface="+mn-lt"/>
                <a:ea typeface="+mn-ea"/>
                <a:cs typeface="+mn-cs"/>
              </a:defRPr>
            </a:lvl2pPr>
            <a:lvl3pPr marL="914400" algn="ctr" rtl="0" eaLnBrk="0" fontAlgn="base" hangingPunct="0">
              <a:spcBef>
                <a:spcPct val="0"/>
              </a:spcBef>
              <a:spcAft>
                <a:spcPct val="0"/>
              </a:spcAft>
              <a:defRPr sz="2000" kern="1200">
                <a:solidFill>
                  <a:schemeClr val="lt1"/>
                </a:solidFill>
                <a:effectLst>
                  <a:outerShdw blurRad="38100" dist="38100" dir="2700000" algn="tl">
                    <a:srgbClr val="000000">
                      <a:alpha val="43137"/>
                    </a:srgbClr>
                  </a:outerShdw>
                </a:effectLst>
                <a:latin typeface="+mn-lt"/>
                <a:ea typeface="+mn-ea"/>
                <a:cs typeface="+mn-cs"/>
              </a:defRPr>
            </a:lvl3pPr>
            <a:lvl4pPr marL="1371600" algn="ctr" rtl="0" eaLnBrk="0" fontAlgn="base" hangingPunct="0">
              <a:spcBef>
                <a:spcPct val="0"/>
              </a:spcBef>
              <a:spcAft>
                <a:spcPct val="0"/>
              </a:spcAft>
              <a:defRPr sz="2000" kern="1200">
                <a:solidFill>
                  <a:schemeClr val="lt1"/>
                </a:solidFill>
                <a:effectLst>
                  <a:outerShdw blurRad="38100" dist="38100" dir="2700000" algn="tl">
                    <a:srgbClr val="000000">
                      <a:alpha val="43137"/>
                    </a:srgbClr>
                  </a:outerShdw>
                </a:effectLst>
                <a:latin typeface="+mn-lt"/>
                <a:ea typeface="+mn-ea"/>
                <a:cs typeface="+mn-cs"/>
              </a:defRPr>
            </a:lvl4pPr>
            <a:lvl5pPr marL="1828800" algn="ctr" rtl="0" eaLnBrk="0" fontAlgn="base" hangingPunct="0">
              <a:spcBef>
                <a:spcPct val="0"/>
              </a:spcBef>
              <a:spcAft>
                <a:spcPct val="0"/>
              </a:spcAft>
              <a:defRPr sz="2000" kern="1200">
                <a:solidFill>
                  <a:schemeClr val="lt1"/>
                </a:solidFill>
                <a:effectLst>
                  <a:outerShdw blurRad="38100" dist="38100" dir="2700000" algn="tl">
                    <a:srgbClr val="000000">
                      <a:alpha val="43137"/>
                    </a:srgbClr>
                  </a:outerShdw>
                </a:effectLst>
                <a:latin typeface="+mn-lt"/>
                <a:ea typeface="+mn-ea"/>
                <a:cs typeface="+mn-cs"/>
              </a:defRPr>
            </a:lvl5pPr>
            <a:lvl6pPr marL="2286000" algn="l" defTabSz="914400" rtl="0" eaLnBrk="1" latinLnBrk="0" hangingPunct="1">
              <a:defRPr sz="2000" kern="1200">
                <a:solidFill>
                  <a:schemeClr val="lt1"/>
                </a:solidFill>
                <a:effectLst>
                  <a:outerShdw blurRad="38100" dist="38100" dir="2700000" algn="tl">
                    <a:srgbClr val="000000">
                      <a:alpha val="43137"/>
                    </a:srgbClr>
                  </a:outerShdw>
                </a:effectLst>
                <a:latin typeface="+mn-lt"/>
                <a:ea typeface="+mn-ea"/>
                <a:cs typeface="+mn-cs"/>
              </a:defRPr>
            </a:lvl6pPr>
            <a:lvl7pPr marL="2743200" algn="l" defTabSz="914400" rtl="0" eaLnBrk="1" latinLnBrk="0" hangingPunct="1">
              <a:defRPr sz="2000" kern="1200">
                <a:solidFill>
                  <a:schemeClr val="lt1"/>
                </a:solidFill>
                <a:effectLst>
                  <a:outerShdw blurRad="38100" dist="38100" dir="2700000" algn="tl">
                    <a:srgbClr val="000000">
                      <a:alpha val="43137"/>
                    </a:srgbClr>
                  </a:outerShdw>
                </a:effectLst>
                <a:latin typeface="+mn-lt"/>
                <a:ea typeface="+mn-ea"/>
                <a:cs typeface="+mn-cs"/>
              </a:defRPr>
            </a:lvl7pPr>
            <a:lvl8pPr marL="3200400" algn="l" defTabSz="914400" rtl="0" eaLnBrk="1" latinLnBrk="0" hangingPunct="1">
              <a:defRPr sz="2000" kern="1200">
                <a:solidFill>
                  <a:schemeClr val="lt1"/>
                </a:solidFill>
                <a:effectLst>
                  <a:outerShdw blurRad="38100" dist="38100" dir="2700000" algn="tl">
                    <a:srgbClr val="000000">
                      <a:alpha val="43137"/>
                    </a:srgbClr>
                  </a:outerShdw>
                </a:effectLst>
                <a:latin typeface="+mn-lt"/>
                <a:ea typeface="+mn-ea"/>
                <a:cs typeface="+mn-cs"/>
              </a:defRPr>
            </a:lvl8pPr>
            <a:lvl9pPr marL="3657600" algn="l" defTabSz="914400" rtl="0" eaLnBrk="1" latinLnBrk="0" hangingPunct="1">
              <a:defRPr sz="2000" kern="1200">
                <a:solidFill>
                  <a:schemeClr val="lt1"/>
                </a:solidFill>
                <a:effectLst>
                  <a:outerShdw blurRad="38100" dist="38100" dir="2700000" algn="tl">
                    <a:srgbClr val="000000">
                      <a:alpha val="43137"/>
                    </a:srgbClr>
                  </a:outerShdw>
                </a:effectLst>
                <a:latin typeface="+mn-lt"/>
                <a:ea typeface="+mn-ea"/>
                <a:cs typeface="+mn-cs"/>
              </a:defRPr>
            </a:lvl9pPr>
          </a:lstStyle>
          <a:p>
            <a:pPr algn="ctr"/>
            <a:endParaRPr lang="en-US" dirty="0"/>
          </a:p>
        </p:txBody>
      </p:sp>
    </p:spTree>
    <p:extLst>
      <p:ext uri="{BB962C8B-B14F-4D97-AF65-F5344CB8AC3E}">
        <p14:creationId xmlns:p14="http://schemas.microsoft.com/office/powerpoint/2010/main" val="771934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584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584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9" grpId="0"/>
      <p:bldP spid="52" grpId="0" animBg="1"/>
      <p:bldP spid="53" grpId="0" animBg="1"/>
      <p:bldP spid="50" grpId="0"/>
      <p:bldP spid="48" grpId="0"/>
      <p:bldP spid="47" grpId="0"/>
      <p:bldP spid="4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Properties</a:t>
            </a:r>
            <a:endParaRPr lang="en-US" dirty="0"/>
          </a:p>
        </p:txBody>
      </p:sp>
      <p:sp>
        <p:nvSpPr>
          <p:cNvPr id="3" name="Content Placeholder 2"/>
          <p:cNvSpPr>
            <a:spLocks noGrp="1"/>
          </p:cNvSpPr>
          <p:nvPr>
            <p:ph idx="1"/>
          </p:nvPr>
        </p:nvSpPr>
        <p:spPr>
          <a:xfrm>
            <a:off x="457200" y="1600200"/>
            <a:ext cx="8229600" cy="5257800"/>
          </a:xfrm>
        </p:spPr>
        <p:txBody>
          <a:bodyPr>
            <a:normAutofit/>
          </a:bodyPr>
          <a:lstStyle/>
          <a:p>
            <a:pPr marL="0" indent="0">
              <a:buNone/>
            </a:pPr>
            <a:r>
              <a:rPr lang="en-US" u="sng" dirty="0" smtClean="0"/>
              <a:t>Regularity</a:t>
            </a:r>
            <a:r>
              <a:rPr lang="en-US" dirty="0" smtClean="0"/>
              <a:t>:</a:t>
            </a:r>
          </a:p>
          <a:p>
            <a:pPr lvl="1">
              <a:buFont typeface="Wingdings" pitchFamily="2" charset="2"/>
              <a:buChar char="ü"/>
            </a:pPr>
            <a:r>
              <a:rPr lang="en-US" dirty="0"/>
              <a:t>Exact integrals</a:t>
            </a:r>
          </a:p>
          <a:p>
            <a:pPr lvl="1">
              <a:buFont typeface="Wingdings" pitchFamily="2" charset="2"/>
              <a:buChar char="ü"/>
            </a:pPr>
            <a:r>
              <a:rPr lang="en-US" dirty="0" smtClean="0"/>
              <a:t>Separable functions</a:t>
            </a:r>
          </a:p>
          <a:p>
            <a:pPr lvl="1">
              <a:buFont typeface="Wingdings" pitchFamily="2" charset="2"/>
              <a:buChar char="ü"/>
            </a:pPr>
            <a:r>
              <a:rPr lang="en-US" dirty="0" smtClean="0"/>
              <a:t>Integral re-use</a:t>
            </a:r>
            <a:endParaRPr lang="en-US" dirty="0"/>
          </a:p>
          <a:p>
            <a:pPr lvl="1">
              <a:buFont typeface="Wingdings" pitchFamily="2" charset="2"/>
              <a:buChar char="ü"/>
            </a:pPr>
            <a:r>
              <a:rPr lang="en-US" dirty="0" smtClean="0"/>
              <a:t>Pre-computation</a:t>
            </a:r>
          </a:p>
          <a:p>
            <a:pPr lvl="1">
              <a:buFont typeface="Wingdings" pitchFamily="2" charset="2"/>
              <a:buChar char="ü"/>
            </a:pPr>
            <a:r>
              <a:rPr lang="en-US" dirty="0" smtClean="0"/>
              <a:t>Multigrid hierarchy</a:t>
            </a:r>
          </a:p>
          <a:p>
            <a:pPr lvl="1">
              <a:buFont typeface="Wingdings" pitchFamily="2" charset="2"/>
              <a:buChar char="ü"/>
            </a:pPr>
            <a:r>
              <a:rPr lang="en-US" dirty="0" smtClean="0"/>
              <a:t>Out-of-core processing</a:t>
            </a:r>
          </a:p>
          <a:p>
            <a:pPr marL="0" indent="0">
              <a:buNone/>
            </a:pPr>
            <a:r>
              <a:rPr lang="en-US" u="sng" dirty="0" err="1" smtClean="0"/>
              <a:t>Adaptivity</a:t>
            </a:r>
            <a:r>
              <a:rPr lang="en-US" dirty="0" smtClean="0"/>
              <a:t>:</a:t>
            </a:r>
          </a:p>
          <a:p>
            <a:pPr lvl="1">
              <a:buFont typeface="Wingdings" pitchFamily="2" charset="2"/>
              <a:buChar char="ü"/>
            </a:pPr>
            <a:r>
              <a:rPr lang="en-US" dirty="0"/>
              <a:t>Well-conditioned system</a:t>
            </a:r>
          </a:p>
          <a:p>
            <a:pPr lvl="1">
              <a:buFont typeface="Wingdings" pitchFamily="2" charset="2"/>
              <a:buChar char="ü"/>
            </a:pPr>
            <a:endParaRPr lang="en-US" dirty="0"/>
          </a:p>
        </p:txBody>
      </p:sp>
      <p:pic>
        <p:nvPicPr>
          <p:cNvPr id="50" name="Picture 7" descr="C:\Talks\SIGAsia-10\functions\adapted\0.spherical.16.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99248" y="5394960"/>
            <a:ext cx="1280160" cy="128016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8" descr="C:\Talks\SIGAsia-10\functions\adapted\1.spherical.16.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99248" y="2468880"/>
            <a:ext cx="1280160" cy="128016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9" descr="C:\Talks\SIGAsia-10\functions\adapted\5.spherical.16.bm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99248" y="3931920"/>
            <a:ext cx="1280160" cy="128016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3" name="TextBox 52"/>
              <p:cNvSpPr txBox="1"/>
              <p:nvPr/>
            </p:nvSpPr>
            <p:spPr>
              <a:xfrm>
                <a:off x="7823483" y="3581400"/>
                <a:ext cx="1008609" cy="307777"/>
              </a:xfrm>
              <a:prstGeom prst="rect">
                <a:avLst/>
              </a:prstGeom>
              <a:noFill/>
            </p:spPr>
            <p:txBody>
              <a:bodyPr wrap="none" lIns="0" tIns="0" rIns="0" bIns="0" rtlCol="0" anchor="ctr" anchorCtr="0">
                <a:spAutoFit/>
              </a:bodyPr>
              <a:lstStyle>
                <a:defPPr>
                  <a:defRPr lang="en-US"/>
                </a:defPPr>
                <a:lvl1pPr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1pPr>
                <a:lvl2pPr marL="4572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2pPr>
                <a:lvl3pPr marL="9144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3pPr>
                <a:lvl4pPr marL="13716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4pPr>
                <a:lvl5pPr marL="18288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9pPr>
              </a:lstStyle>
              <a:p>
                <a:pPr algn="l"/>
                <a14:m>
                  <m:oMathPara xmlns:m="http://schemas.openxmlformats.org/officeDocument/2006/math">
                    <m:oMathParaPr>
                      <m:jc m:val="centerGroup"/>
                    </m:oMathParaPr>
                    <m:oMath xmlns:m="http://schemas.openxmlformats.org/officeDocument/2006/math">
                      <m:sSub>
                        <m:sSubPr>
                          <m:ctrlPr>
                            <a:rPr lang="en-US" b="0" i="1" smtClean="0">
                              <a:effectLst/>
                              <a:latin typeface="Cambria Math"/>
                              <a:sym typeface="Symbol"/>
                            </a:rPr>
                          </m:ctrlPr>
                        </m:sSubPr>
                        <m:e>
                          <m:r>
                            <a:rPr lang="en-US" b="0" i="1" smtClean="0">
                              <a:effectLst/>
                              <a:latin typeface="Cambria Math"/>
                              <a:sym typeface="Symbol"/>
                            </a:rPr>
                            <m:t>𝐵</m:t>
                          </m:r>
                        </m:e>
                        <m:sub>
                          <m:r>
                            <a:rPr lang="en-US" b="0" i="1" smtClean="0">
                              <a:effectLst/>
                              <a:latin typeface="Cambria Math"/>
                              <a:sym typeface="Symbol"/>
                            </a:rPr>
                            <m:t>𝐼</m:t>
                          </m:r>
                        </m:sub>
                      </m:sSub>
                      <m:r>
                        <a:rPr lang="en-US" b="0" i="1" smtClean="0">
                          <a:effectLst/>
                          <a:latin typeface="Cambria Math"/>
                          <a:sym typeface="Symbol"/>
                        </a:rPr>
                        <m:t>∘</m:t>
                      </m:r>
                      <m:sSup>
                        <m:sSupPr>
                          <m:ctrlPr>
                            <a:rPr lang="en-US" b="0" i="1" smtClean="0">
                              <a:effectLst/>
                              <a:latin typeface="Cambria Math"/>
                              <a:sym typeface="Symbol"/>
                            </a:rPr>
                          </m:ctrlPr>
                        </m:sSupPr>
                        <m:e>
                          <m:r>
                            <m:rPr>
                              <m:sty m:val="p"/>
                            </m:rPr>
                            <a:rPr lang="en-US" b="0" i="0" smtClean="0">
                              <a:effectLst/>
                              <a:latin typeface="Cambria Math"/>
                              <a:sym typeface="Symbol"/>
                            </a:rPr>
                            <m:t>Φ</m:t>
                          </m:r>
                        </m:e>
                        <m:sup>
                          <m:r>
                            <a:rPr lang="en-US" b="0" i="1" smtClean="0">
                              <a:effectLst/>
                              <a:latin typeface="Cambria Math"/>
                              <a:sym typeface="Symbol"/>
                            </a:rPr>
                            <m:t>−1</m:t>
                          </m:r>
                        </m:sup>
                      </m:sSup>
                    </m:oMath>
                  </m:oMathPara>
                </a14:m>
                <a:endParaRPr lang="en-US" dirty="0"/>
              </a:p>
            </p:txBody>
          </p:sp>
        </mc:Choice>
        <mc:Fallback xmlns="">
          <p:sp>
            <p:nvSpPr>
              <p:cNvPr id="53" name="TextBox 52"/>
              <p:cNvSpPr txBox="1">
                <a:spLocks noRot="1" noChangeAspect="1" noMove="1" noResize="1" noEditPoints="1" noAdjustHandles="1" noChangeArrowheads="1" noChangeShapeType="1" noTextEdit="1"/>
              </p:cNvSpPr>
              <p:nvPr/>
            </p:nvSpPr>
            <p:spPr>
              <a:xfrm>
                <a:off x="7823483" y="3581400"/>
                <a:ext cx="1008609" cy="307777"/>
              </a:xfrm>
              <a:prstGeom prst="rect">
                <a:avLst/>
              </a:prstGeom>
              <a:blipFill rotWithShape="1">
                <a:blip r:embed="rId6"/>
                <a:stretch>
                  <a:fillRect l="-4819" r="-1807"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p:cNvSpPr txBox="1"/>
              <p:nvPr/>
            </p:nvSpPr>
            <p:spPr>
              <a:xfrm>
                <a:off x="7814103" y="5044440"/>
                <a:ext cx="1009956" cy="334835"/>
              </a:xfrm>
              <a:prstGeom prst="rect">
                <a:avLst/>
              </a:prstGeom>
              <a:noFill/>
            </p:spPr>
            <p:txBody>
              <a:bodyPr wrap="none" lIns="0" tIns="0" rIns="0" bIns="0" rtlCol="0" anchor="ctr" anchorCtr="0">
                <a:spAutoFit/>
              </a:bodyPr>
              <a:lstStyle>
                <a:defPPr>
                  <a:defRPr lang="en-US"/>
                </a:defPPr>
                <a:lvl1pPr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1pPr>
                <a:lvl2pPr marL="4572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2pPr>
                <a:lvl3pPr marL="9144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3pPr>
                <a:lvl4pPr marL="13716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4pPr>
                <a:lvl5pPr marL="18288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9pPr>
              </a:lstStyle>
              <a:p>
                <a:pPr algn="l"/>
                <a14:m>
                  <m:oMathPara xmlns:m="http://schemas.openxmlformats.org/officeDocument/2006/math">
                    <m:oMathParaPr>
                      <m:jc m:val="centerGroup"/>
                    </m:oMathParaPr>
                    <m:oMath xmlns:m="http://schemas.openxmlformats.org/officeDocument/2006/math">
                      <m:sSub>
                        <m:sSubPr>
                          <m:ctrlPr>
                            <a:rPr lang="en-US" b="0" i="1" smtClean="0">
                              <a:effectLst/>
                              <a:latin typeface="Cambria Math"/>
                              <a:sym typeface="Symbol"/>
                            </a:rPr>
                          </m:ctrlPr>
                        </m:sSubPr>
                        <m:e>
                          <m:r>
                            <a:rPr lang="en-US" b="0" i="1" smtClean="0">
                              <a:effectLst/>
                              <a:latin typeface="Cambria Math"/>
                              <a:sym typeface="Symbol"/>
                            </a:rPr>
                            <m:t>𝐵</m:t>
                          </m:r>
                        </m:e>
                        <m:sub>
                          <m:r>
                            <a:rPr lang="en-US" b="0" i="1" smtClean="0">
                              <a:effectLst/>
                              <a:latin typeface="Cambria Math"/>
                              <a:sym typeface="Symbol"/>
                            </a:rPr>
                            <m:t>𝐽</m:t>
                          </m:r>
                        </m:sub>
                      </m:sSub>
                      <m:r>
                        <a:rPr lang="en-US" b="0" i="1" smtClean="0">
                          <a:effectLst/>
                          <a:latin typeface="Cambria Math"/>
                          <a:sym typeface="Symbol"/>
                        </a:rPr>
                        <m:t>∘</m:t>
                      </m:r>
                      <m:sSup>
                        <m:sSupPr>
                          <m:ctrlPr>
                            <a:rPr lang="en-US" b="0" i="1" smtClean="0">
                              <a:effectLst/>
                              <a:latin typeface="Cambria Math"/>
                              <a:sym typeface="Symbol"/>
                            </a:rPr>
                          </m:ctrlPr>
                        </m:sSupPr>
                        <m:e>
                          <m:r>
                            <m:rPr>
                              <m:sty m:val="p"/>
                            </m:rPr>
                            <a:rPr lang="en-US" b="0" i="0" smtClean="0">
                              <a:effectLst/>
                              <a:latin typeface="Cambria Math"/>
                              <a:sym typeface="Symbol"/>
                            </a:rPr>
                            <m:t>Φ</m:t>
                          </m:r>
                        </m:e>
                        <m:sup>
                          <m:r>
                            <a:rPr lang="en-US" b="0" i="1" smtClean="0">
                              <a:effectLst/>
                              <a:latin typeface="Cambria Math"/>
                              <a:sym typeface="Symbol"/>
                            </a:rPr>
                            <m:t>−1</m:t>
                          </m:r>
                        </m:sup>
                      </m:sSup>
                    </m:oMath>
                  </m:oMathPara>
                </a14:m>
                <a:endParaRPr lang="en-US" dirty="0"/>
              </a:p>
            </p:txBody>
          </p:sp>
        </mc:Choice>
        <mc:Fallback xmlns="">
          <p:sp>
            <p:nvSpPr>
              <p:cNvPr id="54" name="TextBox 53"/>
              <p:cNvSpPr txBox="1">
                <a:spLocks noRot="1" noChangeAspect="1" noMove="1" noResize="1" noEditPoints="1" noAdjustHandles="1" noChangeArrowheads="1" noChangeShapeType="1" noTextEdit="1"/>
              </p:cNvSpPr>
              <p:nvPr/>
            </p:nvSpPr>
            <p:spPr>
              <a:xfrm>
                <a:off x="7814103" y="5044440"/>
                <a:ext cx="1009956" cy="334835"/>
              </a:xfrm>
              <a:prstGeom prst="rect">
                <a:avLst/>
              </a:prstGeom>
              <a:blipFill rotWithShape="1">
                <a:blip r:embed="rId7"/>
                <a:stretch>
                  <a:fillRect l="-4819" r="-1205" b="-2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TextBox 54"/>
              <p:cNvSpPr txBox="1"/>
              <p:nvPr/>
            </p:nvSpPr>
            <p:spPr>
              <a:xfrm>
                <a:off x="7787898" y="6507480"/>
                <a:ext cx="1069202" cy="307777"/>
              </a:xfrm>
              <a:prstGeom prst="rect">
                <a:avLst/>
              </a:prstGeom>
              <a:noFill/>
            </p:spPr>
            <p:txBody>
              <a:bodyPr wrap="none" lIns="0" tIns="0" rIns="0" bIns="0" rtlCol="0" anchor="ctr" anchorCtr="0">
                <a:spAutoFit/>
              </a:bodyPr>
              <a:lstStyle>
                <a:defPPr>
                  <a:defRPr lang="en-US"/>
                </a:defPPr>
                <a:lvl1pPr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1pPr>
                <a:lvl2pPr marL="4572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2pPr>
                <a:lvl3pPr marL="9144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3pPr>
                <a:lvl4pPr marL="13716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4pPr>
                <a:lvl5pPr marL="18288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9pPr>
              </a:lstStyle>
              <a:p>
                <a:pPr algn="l"/>
                <a14:m>
                  <m:oMathPara xmlns:m="http://schemas.openxmlformats.org/officeDocument/2006/math">
                    <m:oMathParaPr>
                      <m:jc m:val="centerGroup"/>
                    </m:oMathParaPr>
                    <m:oMath xmlns:m="http://schemas.openxmlformats.org/officeDocument/2006/math">
                      <m:sSub>
                        <m:sSubPr>
                          <m:ctrlPr>
                            <a:rPr lang="en-US" b="0" i="1" smtClean="0">
                              <a:effectLst/>
                              <a:latin typeface="Cambria Math"/>
                              <a:sym typeface="Symbol"/>
                            </a:rPr>
                          </m:ctrlPr>
                        </m:sSubPr>
                        <m:e>
                          <m:r>
                            <a:rPr lang="en-US" b="0" i="1" smtClean="0">
                              <a:effectLst/>
                              <a:latin typeface="Cambria Math"/>
                              <a:sym typeface="Symbol"/>
                            </a:rPr>
                            <m:t>𝐵</m:t>
                          </m:r>
                        </m:e>
                        <m:sub>
                          <m:r>
                            <a:rPr lang="en-US" b="0" i="1" smtClean="0">
                              <a:effectLst/>
                              <a:latin typeface="Cambria Math"/>
                              <a:sym typeface="Symbol"/>
                            </a:rPr>
                            <m:t>𝐾</m:t>
                          </m:r>
                        </m:sub>
                      </m:sSub>
                      <m:r>
                        <a:rPr lang="en-US" b="0" i="1" smtClean="0">
                          <a:effectLst/>
                          <a:latin typeface="Cambria Math"/>
                          <a:sym typeface="Symbol"/>
                        </a:rPr>
                        <m:t>∘</m:t>
                      </m:r>
                      <m:sSup>
                        <m:sSupPr>
                          <m:ctrlPr>
                            <a:rPr lang="en-US" b="0" i="1" smtClean="0">
                              <a:effectLst/>
                              <a:latin typeface="Cambria Math"/>
                              <a:sym typeface="Symbol"/>
                            </a:rPr>
                          </m:ctrlPr>
                        </m:sSupPr>
                        <m:e>
                          <m:r>
                            <m:rPr>
                              <m:sty m:val="p"/>
                            </m:rPr>
                            <a:rPr lang="en-US" b="0" i="0" smtClean="0">
                              <a:effectLst/>
                              <a:latin typeface="Cambria Math"/>
                              <a:sym typeface="Symbol"/>
                            </a:rPr>
                            <m:t>Φ</m:t>
                          </m:r>
                        </m:e>
                        <m:sup>
                          <m:r>
                            <a:rPr lang="en-US" b="0" i="1" smtClean="0">
                              <a:effectLst/>
                              <a:latin typeface="Cambria Math"/>
                              <a:sym typeface="Symbol"/>
                            </a:rPr>
                            <m:t>−1</m:t>
                          </m:r>
                        </m:sup>
                      </m:sSup>
                    </m:oMath>
                  </m:oMathPara>
                </a14:m>
                <a:endParaRPr lang="en-US" dirty="0"/>
              </a:p>
            </p:txBody>
          </p:sp>
        </mc:Choice>
        <mc:Fallback xmlns="">
          <p:sp>
            <p:nvSpPr>
              <p:cNvPr id="55" name="TextBox 54"/>
              <p:cNvSpPr txBox="1">
                <a:spLocks noRot="1" noChangeAspect="1" noMove="1" noResize="1" noEditPoints="1" noAdjustHandles="1" noChangeArrowheads="1" noChangeShapeType="1" noTextEdit="1"/>
              </p:cNvSpPr>
              <p:nvPr/>
            </p:nvSpPr>
            <p:spPr>
              <a:xfrm>
                <a:off x="7787898" y="6507480"/>
                <a:ext cx="1069202" cy="307777"/>
              </a:xfrm>
              <a:prstGeom prst="rect">
                <a:avLst/>
              </a:prstGeom>
              <a:blipFill rotWithShape="1">
                <a:blip r:embed="rId8"/>
                <a:stretch>
                  <a:fillRect l="-4571" r="-1714" b="-20000"/>
                </a:stretch>
              </a:blipFill>
            </p:spPr>
            <p:txBody>
              <a:bodyPr/>
              <a:lstStyle/>
              <a:p>
                <a:r>
                  <a:rPr lang="en-US">
                    <a:noFill/>
                  </a:rPr>
                  <a:t> </a:t>
                </a:r>
              </a:p>
            </p:txBody>
          </p:sp>
        </mc:Fallback>
      </mc:AlternateContent>
      <p:pic>
        <p:nvPicPr>
          <p:cNvPr id="58" name="Picture 3" descr="C:\Talks\SIGAsia-10\functions\adapted\0.planar.16.bmp"/>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37760" y="5394960"/>
            <a:ext cx="2316077" cy="123444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9" name="TextBox 58"/>
              <p:cNvSpPr txBox="1"/>
              <p:nvPr/>
            </p:nvSpPr>
            <p:spPr>
              <a:xfrm>
                <a:off x="5229436" y="6309360"/>
                <a:ext cx="1017458" cy="307777"/>
              </a:xfrm>
              <a:prstGeom prst="rect">
                <a:avLst/>
              </a:prstGeom>
              <a:noFill/>
            </p:spPr>
            <p:txBody>
              <a:bodyPr wrap="none" lIns="0" tIns="0" rIns="0" bIns="0" rtlCol="0" anchor="ctr" anchorCtr="0">
                <a:spAutoFit/>
              </a:bodyPr>
              <a:lstStyle>
                <a:defPPr>
                  <a:defRPr lang="en-US"/>
                </a:defPPr>
                <a:lvl1pPr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1pPr>
                <a:lvl2pPr marL="4572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2pPr>
                <a:lvl3pPr marL="9144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3pPr>
                <a:lvl4pPr marL="13716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4pPr>
                <a:lvl5pPr marL="18288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9pPr>
              </a:lstStyle>
              <a:p>
                <a:pPr algn="l"/>
                <a14:m>
                  <m:oMathPara xmlns:m="http://schemas.openxmlformats.org/officeDocument/2006/math">
                    <m:oMathParaPr>
                      <m:jc m:val="centerGroup"/>
                    </m:oMathParaPr>
                    <m:oMath xmlns:m="http://schemas.openxmlformats.org/officeDocument/2006/math">
                      <m:sSub>
                        <m:sSubPr>
                          <m:ctrlPr>
                            <a:rPr lang="en-US" b="0" i="1" smtClean="0">
                              <a:effectLst/>
                              <a:latin typeface="Cambria Math"/>
                              <a:sym typeface="Symbol"/>
                            </a:rPr>
                          </m:ctrlPr>
                        </m:sSubPr>
                        <m:e>
                          <m:r>
                            <a:rPr lang="en-US" b="0" i="1" smtClean="0">
                              <a:effectLst/>
                              <a:latin typeface="Cambria Math"/>
                              <a:sym typeface="Symbol"/>
                            </a:rPr>
                            <m:t>𝐵</m:t>
                          </m:r>
                        </m:e>
                        <m:sub>
                          <m:r>
                            <a:rPr lang="en-US" b="0" i="1" smtClean="0">
                              <a:effectLst/>
                              <a:latin typeface="Cambria Math"/>
                              <a:sym typeface="Symbol"/>
                            </a:rPr>
                            <m:t>𝐾</m:t>
                          </m:r>
                        </m:sub>
                      </m:sSub>
                      <m:d>
                        <m:dPr>
                          <m:ctrlPr>
                            <a:rPr lang="en-US" b="0" i="1" smtClean="0">
                              <a:effectLst/>
                              <a:latin typeface="Cambria Math"/>
                              <a:sym typeface="Symbol"/>
                            </a:rPr>
                          </m:ctrlPr>
                        </m:dPr>
                        <m:e>
                          <m:r>
                            <a:rPr lang="en-US" b="0" i="1" smtClean="0">
                              <a:effectLst/>
                              <a:latin typeface="Cambria Math"/>
                              <a:sym typeface="Symbol"/>
                            </a:rPr>
                            <m:t>𝜃</m:t>
                          </m:r>
                          <m:r>
                            <a:rPr lang="en-US" b="0" i="1" smtClean="0">
                              <a:effectLst/>
                              <a:latin typeface="Cambria Math"/>
                              <a:sym typeface="Symbol"/>
                            </a:rPr>
                            <m:t>,</m:t>
                          </m:r>
                          <m:r>
                            <a:rPr lang="en-US" b="0" i="1" smtClean="0">
                              <a:effectLst/>
                              <a:latin typeface="Cambria Math"/>
                              <a:sym typeface="Symbol"/>
                            </a:rPr>
                            <m:t>𝜑</m:t>
                          </m:r>
                        </m:e>
                      </m:d>
                    </m:oMath>
                  </m:oMathPara>
                </a14:m>
                <a:endParaRPr lang="en-US" dirty="0"/>
              </a:p>
            </p:txBody>
          </p:sp>
        </mc:Choice>
        <mc:Fallback xmlns="">
          <p:sp>
            <p:nvSpPr>
              <p:cNvPr id="59" name="TextBox 58"/>
              <p:cNvSpPr txBox="1">
                <a:spLocks noRot="1" noChangeAspect="1" noMove="1" noResize="1" noEditPoints="1" noAdjustHandles="1" noChangeArrowheads="1" noChangeShapeType="1" noTextEdit="1"/>
              </p:cNvSpPr>
              <p:nvPr/>
            </p:nvSpPr>
            <p:spPr>
              <a:xfrm>
                <a:off x="5229436" y="6309360"/>
                <a:ext cx="1017458" cy="307777"/>
              </a:xfrm>
              <a:prstGeom prst="rect">
                <a:avLst/>
              </a:prstGeom>
              <a:blipFill rotWithShape="1">
                <a:blip r:embed="rId10"/>
                <a:stretch>
                  <a:fillRect l="-5389" b="-30000"/>
                </a:stretch>
              </a:blipFill>
            </p:spPr>
            <p:txBody>
              <a:bodyPr/>
              <a:lstStyle/>
              <a:p>
                <a:r>
                  <a:rPr lang="en-US">
                    <a:noFill/>
                  </a:rPr>
                  <a:t> </a:t>
                </a:r>
              </a:p>
            </p:txBody>
          </p:sp>
        </mc:Fallback>
      </mc:AlternateContent>
      <p:pic>
        <p:nvPicPr>
          <p:cNvPr id="60" name="Picture 2" descr="C:\Talks\SIGAsia-10\functions\adapted\1.planar.16.bmp"/>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937760" y="2468880"/>
            <a:ext cx="2316077" cy="123444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1" name="TextBox 60"/>
              <p:cNvSpPr txBox="1"/>
              <p:nvPr/>
            </p:nvSpPr>
            <p:spPr>
              <a:xfrm>
                <a:off x="5229436" y="3379529"/>
                <a:ext cx="956865" cy="307777"/>
              </a:xfrm>
              <a:prstGeom prst="rect">
                <a:avLst/>
              </a:prstGeom>
              <a:noFill/>
            </p:spPr>
            <p:txBody>
              <a:bodyPr wrap="none" lIns="0" tIns="0" rIns="0" bIns="0" rtlCol="0" anchor="ctr" anchorCtr="0">
                <a:spAutoFit/>
              </a:bodyPr>
              <a:lstStyle>
                <a:defPPr>
                  <a:defRPr lang="en-US"/>
                </a:defPPr>
                <a:lvl1pPr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1pPr>
                <a:lvl2pPr marL="4572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2pPr>
                <a:lvl3pPr marL="9144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3pPr>
                <a:lvl4pPr marL="13716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4pPr>
                <a:lvl5pPr marL="18288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9pPr>
              </a:lstStyle>
              <a:p>
                <a:pPr algn="l"/>
                <a14:m>
                  <m:oMathPara xmlns:m="http://schemas.openxmlformats.org/officeDocument/2006/math">
                    <m:oMathParaPr>
                      <m:jc m:val="centerGroup"/>
                    </m:oMathParaPr>
                    <m:oMath xmlns:m="http://schemas.openxmlformats.org/officeDocument/2006/math">
                      <m:sSub>
                        <m:sSubPr>
                          <m:ctrlPr>
                            <a:rPr lang="en-US" b="0" i="1" smtClean="0">
                              <a:effectLst/>
                              <a:latin typeface="Cambria Math"/>
                              <a:sym typeface="Symbol"/>
                            </a:rPr>
                          </m:ctrlPr>
                        </m:sSubPr>
                        <m:e>
                          <m:r>
                            <a:rPr lang="en-US" b="0" i="1" smtClean="0">
                              <a:effectLst/>
                              <a:latin typeface="Cambria Math"/>
                              <a:sym typeface="Symbol"/>
                            </a:rPr>
                            <m:t>𝐵</m:t>
                          </m:r>
                        </m:e>
                        <m:sub>
                          <m:r>
                            <a:rPr lang="en-US" b="0" i="1" smtClean="0">
                              <a:effectLst/>
                              <a:latin typeface="Cambria Math"/>
                              <a:sym typeface="Symbol"/>
                            </a:rPr>
                            <m:t>𝐼</m:t>
                          </m:r>
                        </m:sub>
                      </m:sSub>
                      <m:d>
                        <m:dPr>
                          <m:ctrlPr>
                            <a:rPr lang="en-US" b="0" i="1" smtClean="0">
                              <a:effectLst/>
                              <a:latin typeface="Cambria Math"/>
                              <a:sym typeface="Symbol"/>
                            </a:rPr>
                          </m:ctrlPr>
                        </m:dPr>
                        <m:e>
                          <m:r>
                            <a:rPr lang="en-US" b="0" i="1" smtClean="0">
                              <a:effectLst/>
                              <a:latin typeface="Cambria Math"/>
                              <a:sym typeface="Symbol"/>
                            </a:rPr>
                            <m:t>𝜃</m:t>
                          </m:r>
                          <m:r>
                            <a:rPr lang="en-US" b="0" i="1" smtClean="0">
                              <a:effectLst/>
                              <a:latin typeface="Cambria Math"/>
                              <a:sym typeface="Symbol"/>
                            </a:rPr>
                            <m:t>,</m:t>
                          </m:r>
                          <m:r>
                            <a:rPr lang="en-US" b="0" i="1" smtClean="0">
                              <a:effectLst/>
                              <a:latin typeface="Cambria Math"/>
                              <a:sym typeface="Symbol"/>
                            </a:rPr>
                            <m:t>𝜑</m:t>
                          </m:r>
                        </m:e>
                      </m:d>
                    </m:oMath>
                  </m:oMathPara>
                </a14:m>
                <a:endParaRPr lang="en-US" dirty="0"/>
              </a:p>
            </p:txBody>
          </p:sp>
        </mc:Choice>
        <mc:Fallback xmlns="">
          <p:sp>
            <p:nvSpPr>
              <p:cNvPr id="61" name="TextBox 60"/>
              <p:cNvSpPr txBox="1">
                <a:spLocks noRot="1" noChangeAspect="1" noMove="1" noResize="1" noEditPoints="1" noAdjustHandles="1" noChangeArrowheads="1" noChangeShapeType="1" noTextEdit="1"/>
              </p:cNvSpPr>
              <p:nvPr/>
            </p:nvSpPr>
            <p:spPr>
              <a:xfrm>
                <a:off x="5229436" y="3379529"/>
                <a:ext cx="956865" cy="307777"/>
              </a:xfrm>
              <a:prstGeom prst="rect">
                <a:avLst/>
              </a:prstGeom>
              <a:blipFill rotWithShape="1">
                <a:blip r:embed="rId12"/>
                <a:stretch>
                  <a:fillRect l="-5732" b="-27451"/>
                </a:stretch>
              </a:blipFill>
            </p:spPr>
            <p:txBody>
              <a:bodyPr/>
              <a:lstStyle/>
              <a:p>
                <a:r>
                  <a:rPr lang="en-US">
                    <a:noFill/>
                  </a:rPr>
                  <a:t> </a:t>
                </a:r>
              </a:p>
            </p:txBody>
          </p:sp>
        </mc:Fallback>
      </mc:AlternateContent>
      <p:pic>
        <p:nvPicPr>
          <p:cNvPr id="62" name="Picture 3" descr="C:\Talks\SIGAsia-10\functions\adapted\5.planar.16.bmp"/>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937760" y="3933315"/>
            <a:ext cx="2316077" cy="123444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3" name="TextBox 62"/>
              <p:cNvSpPr txBox="1"/>
              <p:nvPr/>
            </p:nvSpPr>
            <p:spPr>
              <a:xfrm>
                <a:off x="5229436" y="4846320"/>
                <a:ext cx="958211" cy="329257"/>
              </a:xfrm>
              <a:prstGeom prst="rect">
                <a:avLst/>
              </a:prstGeom>
              <a:noFill/>
            </p:spPr>
            <p:txBody>
              <a:bodyPr wrap="none" lIns="0" tIns="0" rIns="0" bIns="0" rtlCol="0" anchor="ctr" anchorCtr="0">
                <a:spAutoFit/>
              </a:bodyPr>
              <a:lstStyle>
                <a:defPPr>
                  <a:defRPr lang="en-US"/>
                </a:defPPr>
                <a:lvl1pPr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1pPr>
                <a:lvl2pPr marL="4572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2pPr>
                <a:lvl3pPr marL="9144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3pPr>
                <a:lvl4pPr marL="13716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4pPr>
                <a:lvl5pPr marL="18288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9pPr>
              </a:lstStyle>
              <a:p>
                <a:pPr algn="l"/>
                <a14:m>
                  <m:oMathPara xmlns:m="http://schemas.openxmlformats.org/officeDocument/2006/math">
                    <m:oMathParaPr>
                      <m:jc m:val="centerGroup"/>
                    </m:oMathParaPr>
                    <m:oMath xmlns:m="http://schemas.openxmlformats.org/officeDocument/2006/math">
                      <m:sSub>
                        <m:sSubPr>
                          <m:ctrlPr>
                            <a:rPr lang="en-US" b="0" i="1" smtClean="0">
                              <a:effectLst/>
                              <a:latin typeface="Cambria Math"/>
                              <a:sym typeface="Symbol"/>
                            </a:rPr>
                          </m:ctrlPr>
                        </m:sSubPr>
                        <m:e>
                          <m:r>
                            <a:rPr lang="en-US" b="0" i="1" smtClean="0">
                              <a:effectLst/>
                              <a:latin typeface="Cambria Math"/>
                              <a:sym typeface="Symbol"/>
                            </a:rPr>
                            <m:t>𝐵</m:t>
                          </m:r>
                        </m:e>
                        <m:sub>
                          <m:r>
                            <a:rPr lang="en-US" b="0" i="1" smtClean="0">
                              <a:effectLst/>
                              <a:latin typeface="Cambria Math"/>
                              <a:sym typeface="Symbol"/>
                            </a:rPr>
                            <m:t>𝐽</m:t>
                          </m:r>
                        </m:sub>
                      </m:sSub>
                      <m:d>
                        <m:dPr>
                          <m:ctrlPr>
                            <a:rPr lang="en-US" b="0" i="1" smtClean="0">
                              <a:effectLst/>
                              <a:latin typeface="Cambria Math"/>
                              <a:sym typeface="Symbol"/>
                            </a:rPr>
                          </m:ctrlPr>
                        </m:dPr>
                        <m:e>
                          <m:r>
                            <a:rPr lang="en-US" b="0" i="1" smtClean="0">
                              <a:effectLst/>
                              <a:latin typeface="Cambria Math"/>
                              <a:sym typeface="Symbol"/>
                            </a:rPr>
                            <m:t>𝜃</m:t>
                          </m:r>
                          <m:r>
                            <a:rPr lang="en-US" b="0" i="1" smtClean="0">
                              <a:effectLst/>
                              <a:latin typeface="Cambria Math"/>
                              <a:sym typeface="Symbol"/>
                            </a:rPr>
                            <m:t>,</m:t>
                          </m:r>
                          <m:r>
                            <a:rPr lang="en-US" b="0" i="1" smtClean="0">
                              <a:effectLst/>
                              <a:latin typeface="Cambria Math"/>
                              <a:sym typeface="Symbol"/>
                            </a:rPr>
                            <m:t>𝜑</m:t>
                          </m:r>
                        </m:e>
                      </m:d>
                    </m:oMath>
                  </m:oMathPara>
                </a14:m>
                <a:endParaRPr lang="en-US" dirty="0"/>
              </a:p>
            </p:txBody>
          </p:sp>
        </mc:Choice>
        <mc:Fallback xmlns="">
          <p:sp>
            <p:nvSpPr>
              <p:cNvPr id="63" name="TextBox 62"/>
              <p:cNvSpPr txBox="1">
                <a:spLocks noRot="1" noChangeAspect="1" noMove="1" noResize="1" noEditPoints="1" noAdjustHandles="1" noChangeArrowheads="1" noChangeShapeType="1" noTextEdit="1"/>
              </p:cNvSpPr>
              <p:nvPr/>
            </p:nvSpPr>
            <p:spPr>
              <a:xfrm>
                <a:off x="5229436" y="4846320"/>
                <a:ext cx="958211" cy="329257"/>
              </a:xfrm>
              <a:prstGeom prst="rect">
                <a:avLst/>
              </a:prstGeom>
              <a:blipFill rotWithShape="1">
                <a:blip r:embed="rId14"/>
                <a:stretch>
                  <a:fillRect l="-5732" b="-27778"/>
                </a:stretch>
              </a:blipFill>
            </p:spPr>
            <p:txBody>
              <a:bodyPr/>
              <a:lstStyle/>
              <a:p>
                <a:r>
                  <a:rPr lang="en-US">
                    <a:noFill/>
                  </a:rPr>
                  <a:t> </a:t>
                </a:r>
              </a:p>
            </p:txBody>
          </p:sp>
        </mc:Fallback>
      </mc:AlternateContent>
      <p:pic>
        <p:nvPicPr>
          <p:cNvPr id="71" name="Picture 2" descr="C:\Talks\SIGAsia-10\functions\adapted\planar.16.bmp"/>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937760" y="1033272"/>
            <a:ext cx="2316077" cy="123444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6" descr="C:\Talks\SIGAsia-10\functions\adapted\spherical.16.bmp"/>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699248" y="932688"/>
            <a:ext cx="1280160" cy="128016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7" name="TextBox 66"/>
              <p:cNvSpPr txBox="1"/>
              <p:nvPr/>
            </p:nvSpPr>
            <p:spPr>
              <a:xfrm>
                <a:off x="5057526" y="1163600"/>
                <a:ext cx="222305" cy="307777"/>
              </a:xfrm>
              <a:prstGeom prst="rect">
                <a:avLst/>
              </a:prstGeom>
              <a:noFill/>
            </p:spPr>
            <p:txBody>
              <a:bodyPr wrap="none" lIns="0" tIns="0" rIns="0" bIns="0" rtlCol="0" anchor="ctr" anchorCtr="0">
                <a:spAutoFit/>
              </a:bodyPr>
              <a:lstStyle>
                <a:defPPr>
                  <a:defRPr lang="en-US"/>
                </a:defPPr>
                <a:lvl1pPr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1pPr>
                <a:lvl2pPr marL="4572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2pPr>
                <a:lvl3pPr marL="9144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3pPr>
                <a:lvl4pPr marL="13716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4pPr>
                <a:lvl5pPr marL="18288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9pPr>
              </a:lstStyle>
              <a:p>
                <a:pPr algn="l"/>
                <a14:m>
                  <m:oMathPara xmlns:m="http://schemas.openxmlformats.org/officeDocument/2006/math">
                    <m:oMathParaPr>
                      <m:jc m:val="centerGroup"/>
                    </m:oMathParaPr>
                    <m:oMath xmlns:m="http://schemas.openxmlformats.org/officeDocument/2006/math">
                      <m:r>
                        <a:rPr lang="en-US" b="0" i="1" smtClean="0">
                          <a:effectLst/>
                          <a:latin typeface="Cambria Math"/>
                          <a:sym typeface="Symbol"/>
                        </a:rPr>
                        <m:t>𝜃</m:t>
                      </m:r>
                    </m:oMath>
                  </m:oMathPara>
                </a14:m>
                <a:endParaRPr lang="en-US" dirty="0"/>
              </a:p>
            </p:txBody>
          </p:sp>
        </mc:Choice>
        <mc:Fallback xmlns="">
          <p:sp>
            <p:nvSpPr>
              <p:cNvPr id="67" name="TextBox 66"/>
              <p:cNvSpPr txBox="1">
                <a:spLocks noRot="1" noChangeAspect="1" noMove="1" noResize="1" noEditPoints="1" noAdjustHandles="1" noChangeArrowheads="1" noChangeShapeType="1" noTextEdit="1"/>
              </p:cNvSpPr>
              <p:nvPr/>
            </p:nvSpPr>
            <p:spPr>
              <a:xfrm>
                <a:off x="5057526" y="1163600"/>
                <a:ext cx="222305" cy="307777"/>
              </a:xfrm>
              <a:prstGeom prst="rect">
                <a:avLst/>
              </a:prstGeom>
              <a:blipFill rotWithShape="1">
                <a:blip r:embed="rId17"/>
                <a:stretch>
                  <a:fillRect l="-25000" r="-25000" b="-12000"/>
                </a:stretch>
              </a:blipFill>
            </p:spPr>
            <p:txBody>
              <a:bodyPr/>
              <a:lstStyle/>
              <a:p>
                <a:r>
                  <a:rPr lang="en-US">
                    <a:noFill/>
                  </a:rPr>
                  <a:t> </a:t>
                </a:r>
              </a:p>
            </p:txBody>
          </p:sp>
        </mc:Fallback>
      </mc:AlternateContent>
      <p:cxnSp>
        <p:nvCxnSpPr>
          <p:cNvPr id="69" name="Straight Arrow Connector 68"/>
          <p:cNvCxnSpPr/>
          <p:nvPr/>
        </p:nvCxnSpPr>
        <p:spPr>
          <a:xfrm>
            <a:off x="7109202" y="1544303"/>
            <a:ext cx="571500" cy="39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0" name="TextBox 69"/>
              <p:cNvSpPr txBox="1"/>
              <p:nvPr/>
            </p:nvSpPr>
            <p:spPr>
              <a:xfrm>
                <a:off x="6896785" y="1185227"/>
                <a:ext cx="913070" cy="307777"/>
              </a:xfrm>
              <a:prstGeom prst="rect">
                <a:avLst/>
              </a:prstGeom>
              <a:noFill/>
            </p:spPr>
            <p:txBody>
              <a:bodyPr wrap="none" lIns="0" tIns="0" rIns="0" bIns="0" rtlCol="0" anchor="ctr" anchorCtr="0">
                <a:spAutoFit/>
              </a:bodyPr>
              <a:lstStyle>
                <a:defPPr>
                  <a:defRPr lang="en-US"/>
                </a:defPPr>
                <a:lvl1pPr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1pPr>
                <a:lvl2pPr marL="4572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2pPr>
                <a:lvl3pPr marL="9144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3pPr>
                <a:lvl4pPr marL="13716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4pPr>
                <a:lvl5pPr marL="18288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9pPr>
              </a:lstStyle>
              <a:p>
                <a:pPr algn="l"/>
                <a14:m>
                  <m:oMathPara xmlns:m="http://schemas.openxmlformats.org/officeDocument/2006/math">
                    <m:oMathParaPr>
                      <m:jc m:val="centerGroup"/>
                    </m:oMathParaPr>
                    <m:oMath xmlns:m="http://schemas.openxmlformats.org/officeDocument/2006/math">
                      <m:r>
                        <m:rPr>
                          <m:sty m:val="p"/>
                        </m:rPr>
                        <a:rPr lang="en-US" b="0" i="0" smtClean="0">
                          <a:effectLst/>
                          <a:latin typeface="Cambria Math"/>
                          <a:sym typeface="Symbol"/>
                        </a:rPr>
                        <m:t>Φ</m:t>
                      </m:r>
                      <m:d>
                        <m:dPr>
                          <m:ctrlPr>
                            <a:rPr lang="en-US" b="0" i="1" smtClean="0">
                              <a:effectLst/>
                              <a:latin typeface="Cambria Math"/>
                              <a:sym typeface="Symbol"/>
                            </a:rPr>
                          </m:ctrlPr>
                        </m:dPr>
                        <m:e>
                          <m:r>
                            <a:rPr lang="en-US" b="0" i="1" smtClean="0">
                              <a:effectLst/>
                              <a:latin typeface="Cambria Math"/>
                              <a:sym typeface="Symbol"/>
                            </a:rPr>
                            <m:t>𝜃</m:t>
                          </m:r>
                          <m:r>
                            <a:rPr lang="en-US" b="0" i="1" smtClean="0">
                              <a:effectLst/>
                              <a:latin typeface="Cambria Math"/>
                              <a:sym typeface="Symbol"/>
                            </a:rPr>
                            <m:t>, </m:t>
                          </m:r>
                          <m:r>
                            <a:rPr lang="en-US" b="0" i="1" smtClean="0">
                              <a:effectLst/>
                              <a:latin typeface="Cambria Math"/>
                              <a:sym typeface="Symbol"/>
                            </a:rPr>
                            <m:t>𝜙</m:t>
                          </m:r>
                        </m:e>
                      </m:d>
                    </m:oMath>
                  </m:oMathPara>
                </a14:m>
                <a:endParaRPr lang="en-US" dirty="0"/>
              </a:p>
            </p:txBody>
          </p:sp>
        </mc:Choice>
        <mc:Fallback xmlns="">
          <p:sp>
            <p:nvSpPr>
              <p:cNvPr id="70" name="TextBox 69"/>
              <p:cNvSpPr txBox="1">
                <a:spLocks noRot="1" noChangeAspect="1" noMove="1" noResize="1" noEditPoints="1" noAdjustHandles="1" noChangeArrowheads="1" noChangeShapeType="1" noTextEdit="1"/>
              </p:cNvSpPr>
              <p:nvPr/>
            </p:nvSpPr>
            <p:spPr>
              <a:xfrm>
                <a:off x="6896785" y="1185227"/>
                <a:ext cx="913070" cy="307777"/>
              </a:xfrm>
              <a:prstGeom prst="rect">
                <a:avLst/>
              </a:prstGeom>
              <a:blipFill rotWithShape="1">
                <a:blip r:embed="rId18"/>
                <a:stretch>
                  <a:fillRect l="-5333" b="-35294"/>
                </a:stretch>
              </a:blipFill>
            </p:spPr>
            <p:txBody>
              <a:bodyPr/>
              <a:lstStyle/>
              <a:p>
                <a:r>
                  <a:rPr lang="en-US">
                    <a:noFill/>
                  </a:rPr>
                  <a:t> </a:t>
                </a:r>
              </a:p>
            </p:txBody>
          </p:sp>
        </mc:Fallback>
      </mc:AlternateContent>
      <p:sp>
        <p:nvSpPr>
          <p:cNvPr id="64" name="Down Arrow 63"/>
          <p:cNvSpPr/>
          <p:nvPr/>
        </p:nvSpPr>
        <p:spPr>
          <a:xfrm>
            <a:off x="7132001" y="2176763"/>
            <a:ext cx="323850" cy="571500"/>
          </a:xfrm>
          <a:prstGeom prst="downArrow">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2860" tIns="11430" rIns="22860" bIns="11430" rtlCol="0" anchor="ctr"/>
          <a:lstStyle>
            <a:defPPr>
              <a:defRPr lang="en-US"/>
            </a:defPPr>
            <a:lvl1pPr algn="ctr" rtl="0" eaLnBrk="0" fontAlgn="base" hangingPunct="0">
              <a:spcBef>
                <a:spcPct val="0"/>
              </a:spcBef>
              <a:spcAft>
                <a:spcPct val="0"/>
              </a:spcAft>
              <a:defRPr sz="2000" kern="1200">
                <a:solidFill>
                  <a:schemeClr val="lt1"/>
                </a:solidFill>
                <a:effectLst>
                  <a:outerShdw blurRad="38100" dist="38100" dir="2700000" algn="tl">
                    <a:srgbClr val="000000">
                      <a:alpha val="43137"/>
                    </a:srgbClr>
                  </a:outerShdw>
                </a:effectLst>
                <a:latin typeface="+mn-lt"/>
                <a:ea typeface="+mn-ea"/>
                <a:cs typeface="+mn-cs"/>
              </a:defRPr>
            </a:lvl1pPr>
            <a:lvl2pPr marL="457200" algn="ctr" rtl="0" eaLnBrk="0" fontAlgn="base" hangingPunct="0">
              <a:spcBef>
                <a:spcPct val="0"/>
              </a:spcBef>
              <a:spcAft>
                <a:spcPct val="0"/>
              </a:spcAft>
              <a:defRPr sz="2000" kern="1200">
                <a:solidFill>
                  <a:schemeClr val="lt1"/>
                </a:solidFill>
                <a:effectLst>
                  <a:outerShdw blurRad="38100" dist="38100" dir="2700000" algn="tl">
                    <a:srgbClr val="000000">
                      <a:alpha val="43137"/>
                    </a:srgbClr>
                  </a:outerShdw>
                </a:effectLst>
                <a:latin typeface="+mn-lt"/>
                <a:ea typeface="+mn-ea"/>
                <a:cs typeface="+mn-cs"/>
              </a:defRPr>
            </a:lvl2pPr>
            <a:lvl3pPr marL="914400" algn="ctr" rtl="0" eaLnBrk="0" fontAlgn="base" hangingPunct="0">
              <a:spcBef>
                <a:spcPct val="0"/>
              </a:spcBef>
              <a:spcAft>
                <a:spcPct val="0"/>
              </a:spcAft>
              <a:defRPr sz="2000" kern="1200">
                <a:solidFill>
                  <a:schemeClr val="lt1"/>
                </a:solidFill>
                <a:effectLst>
                  <a:outerShdw blurRad="38100" dist="38100" dir="2700000" algn="tl">
                    <a:srgbClr val="000000">
                      <a:alpha val="43137"/>
                    </a:srgbClr>
                  </a:outerShdw>
                </a:effectLst>
                <a:latin typeface="+mn-lt"/>
                <a:ea typeface="+mn-ea"/>
                <a:cs typeface="+mn-cs"/>
              </a:defRPr>
            </a:lvl3pPr>
            <a:lvl4pPr marL="1371600" algn="ctr" rtl="0" eaLnBrk="0" fontAlgn="base" hangingPunct="0">
              <a:spcBef>
                <a:spcPct val="0"/>
              </a:spcBef>
              <a:spcAft>
                <a:spcPct val="0"/>
              </a:spcAft>
              <a:defRPr sz="2000" kern="1200">
                <a:solidFill>
                  <a:schemeClr val="lt1"/>
                </a:solidFill>
                <a:effectLst>
                  <a:outerShdw blurRad="38100" dist="38100" dir="2700000" algn="tl">
                    <a:srgbClr val="000000">
                      <a:alpha val="43137"/>
                    </a:srgbClr>
                  </a:outerShdw>
                </a:effectLst>
                <a:latin typeface="+mn-lt"/>
                <a:ea typeface="+mn-ea"/>
                <a:cs typeface="+mn-cs"/>
              </a:defRPr>
            </a:lvl4pPr>
            <a:lvl5pPr marL="1828800" algn="ctr" rtl="0" eaLnBrk="0" fontAlgn="base" hangingPunct="0">
              <a:spcBef>
                <a:spcPct val="0"/>
              </a:spcBef>
              <a:spcAft>
                <a:spcPct val="0"/>
              </a:spcAft>
              <a:defRPr sz="2000" kern="1200">
                <a:solidFill>
                  <a:schemeClr val="lt1"/>
                </a:solidFill>
                <a:effectLst>
                  <a:outerShdw blurRad="38100" dist="38100" dir="2700000" algn="tl">
                    <a:srgbClr val="000000">
                      <a:alpha val="43137"/>
                    </a:srgbClr>
                  </a:outerShdw>
                </a:effectLst>
                <a:latin typeface="+mn-lt"/>
                <a:ea typeface="+mn-ea"/>
                <a:cs typeface="+mn-cs"/>
              </a:defRPr>
            </a:lvl5pPr>
            <a:lvl6pPr marL="2286000" algn="l" defTabSz="914400" rtl="0" eaLnBrk="1" latinLnBrk="0" hangingPunct="1">
              <a:defRPr sz="2000" kern="1200">
                <a:solidFill>
                  <a:schemeClr val="lt1"/>
                </a:solidFill>
                <a:effectLst>
                  <a:outerShdw blurRad="38100" dist="38100" dir="2700000" algn="tl">
                    <a:srgbClr val="000000">
                      <a:alpha val="43137"/>
                    </a:srgbClr>
                  </a:outerShdw>
                </a:effectLst>
                <a:latin typeface="+mn-lt"/>
                <a:ea typeface="+mn-ea"/>
                <a:cs typeface="+mn-cs"/>
              </a:defRPr>
            </a:lvl6pPr>
            <a:lvl7pPr marL="2743200" algn="l" defTabSz="914400" rtl="0" eaLnBrk="1" latinLnBrk="0" hangingPunct="1">
              <a:defRPr sz="2000" kern="1200">
                <a:solidFill>
                  <a:schemeClr val="lt1"/>
                </a:solidFill>
                <a:effectLst>
                  <a:outerShdw blurRad="38100" dist="38100" dir="2700000" algn="tl">
                    <a:srgbClr val="000000">
                      <a:alpha val="43137"/>
                    </a:srgbClr>
                  </a:outerShdw>
                </a:effectLst>
                <a:latin typeface="+mn-lt"/>
                <a:ea typeface="+mn-ea"/>
                <a:cs typeface="+mn-cs"/>
              </a:defRPr>
            </a:lvl7pPr>
            <a:lvl8pPr marL="3200400" algn="l" defTabSz="914400" rtl="0" eaLnBrk="1" latinLnBrk="0" hangingPunct="1">
              <a:defRPr sz="2000" kern="1200">
                <a:solidFill>
                  <a:schemeClr val="lt1"/>
                </a:solidFill>
                <a:effectLst>
                  <a:outerShdw blurRad="38100" dist="38100" dir="2700000" algn="tl">
                    <a:srgbClr val="000000">
                      <a:alpha val="43137"/>
                    </a:srgbClr>
                  </a:outerShdw>
                </a:effectLst>
                <a:latin typeface="+mn-lt"/>
                <a:ea typeface="+mn-ea"/>
                <a:cs typeface="+mn-cs"/>
              </a:defRPr>
            </a:lvl8pPr>
            <a:lvl9pPr marL="3657600" algn="l" defTabSz="914400" rtl="0" eaLnBrk="1" latinLnBrk="0" hangingPunct="1">
              <a:defRPr sz="2000" kern="1200">
                <a:solidFill>
                  <a:schemeClr val="lt1"/>
                </a:solidFill>
                <a:effectLst>
                  <a:outerShdw blurRad="38100" dist="38100" dir="2700000" algn="tl">
                    <a:srgbClr val="000000">
                      <a:alpha val="43137"/>
                    </a:srgbClr>
                  </a:outerShdw>
                </a:effectLst>
                <a:latin typeface="+mn-lt"/>
                <a:ea typeface="+mn-ea"/>
                <a:cs typeface="+mn-cs"/>
              </a:defRPr>
            </a:lvl9pPr>
          </a:lstStyle>
          <a:p>
            <a:pPr algn="ctr"/>
            <a:endParaRPr lang="en-US" dirty="0"/>
          </a:p>
        </p:txBody>
      </p:sp>
      <mc:AlternateContent xmlns:mc="http://schemas.openxmlformats.org/markup-compatibility/2006" xmlns:a14="http://schemas.microsoft.com/office/drawing/2010/main">
        <mc:Choice Requires="a14">
          <p:sp>
            <p:nvSpPr>
              <p:cNvPr id="68" name="TextBox 67"/>
              <p:cNvSpPr txBox="1"/>
              <p:nvPr/>
            </p:nvSpPr>
            <p:spPr>
              <a:xfrm>
                <a:off x="5668796" y="1796060"/>
                <a:ext cx="249171" cy="307777"/>
              </a:xfrm>
              <a:prstGeom prst="rect">
                <a:avLst/>
              </a:prstGeom>
              <a:noFill/>
            </p:spPr>
            <p:txBody>
              <a:bodyPr wrap="none" lIns="0" tIns="0" rIns="0" bIns="0" rtlCol="0" anchor="ctr" anchorCtr="0">
                <a:spAutoFit/>
              </a:bodyPr>
              <a:lstStyle>
                <a:defPPr>
                  <a:defRPr lang="en-US"/>
                </a:defPPr>
                <a:lvl1pPr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1pPr>
                <a:lvl2pPr marL="4572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2pPr>
                <a:lvl3pPr marL="9144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3pPr>
                <a:lvl4pPr marL="13716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4pPr>
                <a:lvl5pPr marL="18288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9pPr>
              </a:lstStyle>
              <a:p>
                <a:pPr algn="l"/>
                <a14:m>
                  <m:oMathPara xmlns:m="http://schemas.openxmlformats.org/officeDocument/2006/math">
                    <m:oMathParaPr>
                      <m:jc m:val="centerGroup"/>
                    </m:oMathParaPr>
                    <m:oMath xmlns:m="http://schemas.openxmlformats.org/officeDocument/2006/math">
                      <m:r>
                        <a:rPr lang="en-US" b="0" i="1" smtClean="0">
                          <a:effectLst/>
                          <a:latin typeface="Cambria Math"/>
                          <a:sym typeface="Symbol"/>
                        </a:rPr>
                        <m:t>𝜑</m:t>
                      </m:r>
                    </m:oMath>
                  </m:oMathPara>
                </a14:m>
                <a:endParaRPr lang="en-US" dirty="0"/>
              </a:p>
            </p:txBody>
          </p:sp>
        </mc:Choice>
        <mc:Fallback xmlns="">
          <p:sp>
            <p:nvSpPr>
              <p:cNvPr id="68" name="TextBox 67"/>
              <p:cNvSpPr txBox="1">
                <a:spLocks noRot="1" noChangeAspect="1" noMove="1" noResize="1" noEditPoints="1" noAdjustHandles="1" noChangeArrowheads="1" noChangeShapeType="1" noTextEdit="1"/>
              </p:cNvSpPr>
              <p:nvPr/>
            </p:nvSpPr>
            <p:spPr>
              <a:xfrm>
                <a:off x="5668796" y="1796060"/>
                <a:ext cx="249171" cy="307777"/>
              </a:xfrm>
              <a:prstGeom prst="rect">
                <a:avLst/>
              </a:prstGeom>
              <a:blipFill rotWithShape="1">
                <a:blip r:embed="rId19"/>
                <a:stretch>
                  <a:fillRect l="-21951" r="-19512" b="-28000"/>
                </a:stretch>
              </a:blipFill>
            </p:spPr>
            <p:txBody>
              <a:bodyPr/>
              <a:lstStyle/>
              <a:p>
                <a:r>
                  <a:rPr lang="en-US">
                    <a:noFill/>
                  </a:rPr>
                  <a:t> </a:t>
                </a:r>
              </a:p>
            </p:txBody>
          </p:sp>
        </mc:Fallback>
      </mc:AlternateContent>
    </p:spTree>
    <p:extLst>
      <p:ext uri="{BB962C8B-B14F-4D97-AF65-F5344CB8AC3E}">
        <p14:creationId xmlns:p14="http://schemas.microsoft.com/office/powerpoint/2010/main" val="3302422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Regularity</a:t>
            </a:r>
            <a:endParaRPr lang="en-US" dirty="0"/>
          </a:p>
        </p:txBody>
      </p:sp>
      <p:sp>
        <p:nvSpPr>
          <p:cNvPr id="3" name="Content Placeholder 2"/>
          <p:cNvSpPr>
            <a:spLocks noGrp="1"/>
          </p:cNvSpPr>
          <p:nvPr>
            <p:ph idx="1"/>
          </p:nvPr>
        </p:nvSpPr>
        <p:spPr>
          <a:xfrm>
            <a:off x="457200" y="1600200"/>
            <a:ext cx="8229600" cy="5257800"/>
          </a:xfrm>
        </p:spPr>
        <p:txBody>
          <a:bodyPr>
            <a:normAutofit/>
          </a:bodyPr>
          <a:lstStyle/>
          <a:p>
            <a:pPr marL="0" indent="0">
              <a:buNone/>
            </a:pPr>
            <a:r>
              <a:rPr lang="en-US" u="sng" dirty="0" smtClean="0"/>
              <a:t>Exact Integrals</a:t>
            </a:r>
            <a:r>
              <a:rPr lang="en-US" dirty="0" smtClean="0"/>
              <a:t>:</a:t>
            </a:r>
          </a:p>
          <a:p>
            <a:pPr marL="400050" lvl="1" indent="0">
              <a:buNone/>
            </a:pPr>
            <a:r>
              <a:rPr lang="en-US" dirty="0" smtClean="0"/>
              <a:t>We discretize the system using B-splines.</a:t>
            </a:r>
            <a:endParaRPr lang="en-US" dirty="0"/>
          </a:p>
          <a:p>
            <a:pPr marL="857250" lvl="1" indent="-457200">
              <a:buFont typeface="Symbol"/>
              <a:buChar char="Þ"/>
            </a:pPr>
            <a:r>
              <a:rPr lang="en-US" dirty="0" smtClean="0">
                <a:sym typeface="Symbol"/>
              </a:rPr>
              <a:t>The integrals are the products of polynomials with trig. </a:t>
            </a:r>
            <a:r>
              <a:rPr lang="en-US" dirty="0">
                <a:sym typeface="Symbol"/>
              </a:rPr>
              <a:t>f</a:t>
            </a:r>
            <a:r>
              <a:rPr lang="en-US" dirty="0" smtClean="0">
                <a:sym typeface="Symbol"/>
              </a:rPr>
              <a:t>unctions:</a:t>
            </a:r>
            <a:br>
              <a:rPr lang="en-US" dirty="0" smtClean="0">
                <a:sym typeface="Symbol"/>
              </a:rPr>
            </a:b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297211030"/>
              </p:ext>
            </p:extLst>
          </p:nvPr>
        </p:nvGraphicFramePr>
        <p:xfrm>
          <a:off x="1284288" y="3509962"/>
          <a:ext cx="6430962" cy="1138238"/>
        </p:xfrm>
        <a:graphic>
          <a:graphicData uri="http://schemas.openxmlformats.org/presentationml/2006/ole">
            <mc:AlternateContent xmlns:mc="http://schemas.openxmlformats.org/markup-compatibility/2006">
              <mc:Choice xmlns:v="urn:schemas-microsoft-com:vml" Requires="v">
                <p:oleObj spid="_x0000_s29799" name="Equation" r:id="rId4" imgW="3479760" imgH="660240" progId="Equation.3">
                  <p:embed/>
                </p:oleObj>
              </mc:Choice>
              <mc:Fallback>
                <p:oleObj name="Equation" r:id="rId4" imgW="3479760" imgH="660240" progId="Equation.3">
                  <p:embed/>
                  <p:pic>
                    <p:nvPicPr>
                      <p:cNvPr id="0" name=""/>
                      <p:cNvPicPr>
                        <a:picLocks noChangeAspect="1" noChangeArrowheads="1"/>
                      </p:cNvPicPr>
                      <p:nvPr/>
                    </p:nvPicPr>
                    <p:blipFill>
                      <a:blip r:embed="rId5"/>
                      <a:srcRect/>
                      <a:stretch>
                        <a:fillRect/>
                      </a:stretch>
                    </p:blipFill>
                    <p:spPr bwMode="auto">
                      <a:xfrm>
                        <a:off x="1284288" y="3509962"/>
                        <a:ext cx="6430962"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TextBox 7"/>
          <p:cNvSpPr txBox="1"/>
          <p:nvPr/>
        </p:nvSpPr>
        <p:spPr>
          <a:xfrm>
            <a:off x="2590800" y="4343400"/>
            <a:ext cx="1388009" cy="369332"/>
          </a:xfrm>
          <a:prstGeom prst="rect">
            <a:avLst/>
          </a:prstGeom>
          <a:noFill/>
        </p:spPr>
        <p:txBody>
          <a:bodyPr wrap="none" rtlCol="0">
            <a:spAutoFit/>
          </a:bodyPr>
          <a:lstStyle/>
          <a:p>
            <a:r>
              <a:rPr lang="en-US" dirty="0" smtClean="0"/>
              <a:t>Product Rule</a:t>
            </a:r>
            <a:endParaRPr lang="en-US" dirty="0"/>
          </a:p>
        </p:txBody>
      </p:sp>
      <p:sp>
        <p:nvSpPr>
          <p:cNvPr id="9" name="TextBox 8"/>
          <p:cNvSpPr txBox="1"/>
          <p:nvPr/>
        </p:nvSpPr>
        <p:spPr>
          <a:xfrm>
            <a:off x="5486400" y="4343400"/>
            <a:ext cx="1573572" cy="369332"/>
          </a:xfrm>
          <a:prstGeom prst="rect">
            <a:avLst/>
          </a:prstGeom>
          <a:noFill/>
        </p:spPr>
        <p:txBody>
          <a:bodyPr wrap="none" rtlCol="0">
            <a:spAutoFit/>
          </a:bodyPr>
          <a:lstStyle/>
          <a:p>
            <a:r>
              <a:rPr lang="en-US" dirty="0" err="1" smtClean="0"/>
              <a:t>Polylogarithms</a:t>
            </a:r>
            <a:endParaRPr lang="en-US" dirty="0"/>
          </a:p>
        </p:txBody>
      </p:sp>
      <p:sp>
        <p:nvSpPr>
          <p:cNvPr id="6" name="Rectangle 5"/>
          <p:cNvSpPr/>
          <p:nvPr/>
        </p:nvSpPr>
        <p:spPr>
          <a:xfrm>
            <a:off x="1905000" y="4293078"/>
            <a:ext cx="2743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842296" y="4300270"/>
            <a:ext cx="28956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8727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Regularity</a:t>
            </a:r>
          </a:p>
        </p:txBody>
      </p:sp>
      <p:sp>
        <p:nvSpPr>
          <p:cNvPr id="3" name="Content Placeholder 2"/>
          <p:cNvSpPr>
            <a:spLocks noGrp="1"/>
          </p:cNvSpPr>
          <p:nvPr>
            <p:ph idx="1"/>
          </p:nvPr>
        </p:nvSpPr>
        <p:spPr>
          <a:xfrm>
            <a:off x="457200" y="1600200"/>
            <a:ext cx="8229600" cy="5257800"/>
          </a:xfrm>
        </p:spPr>
        <p:txBody>
          <a:bodyPr>
            <a:normAutofit/>
          </a:bodyPr>
          <a:lstStyle/>
          <a:p>
            <a:pPr marL="0" indent="0">
              <a:buNone/>
            </a:pPr>
            <a:r>
              <a:rPr lang="en-US" u="sng" dirty="0" smtClean="0"/>
              <a:t>Separable Functions</a:t>
            </a:r>
            <a:r>
              <a:rPr lang="en-US" dirty="0" smtClean="0"/>
              <a:t>:</a:t>
            </a:r>
          </a:p>
          <a:p>
            <a:pPr marL="400050" lvl="1" indent="0">
              <a:buNone/>
            </a:pPr>
            <a:r>
              <a:rPr lang="en-US" dirty="0" smtClean="0"/>
              <a:t>Bivariate B-splines are products of </a:t>
            </a:r>
            <a:r>
              <a:rPr lang="en-US" dirty="0" err="1" smtClean="0"/>
              <a:t>univariate</a:t>
            </a:r>
            <a:r>
              <a:rPr lang="en-US" dirty="0" smtClean="0"/>
              <a:t> B-splines.</a:t>
            </a:r>
          </a:p>
          <a:p>
            <a:pPr marL="400050" lvl="1" indent="0">
              <a:buNone/>
            </a:pPr>
            <a:r>
              <a:rPr lang="en-US" dirty="0" smtClean="0">
                <a:sym typeface="Symbol"/>
              </a:rPr>
              <a:t> The 2D integrals are products of 1D integrals.</a:t>
            </a:r>
            <a:endParaRPr lang="en-US" dirty="0"/>
          </a:p>
        </p:txBody>
      </p:sp>
      <p:pic>
        <p:nvPicPr>
          <p:cNvPr id="24578" name="Picture 2" descr="C:\Talks\SIGAsia-10\temp\grid.adaptive.8.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5270" y="3878828"/>
            <a:ext cx="4362450" cy="2172465"/>
          </a:xfrm>
          <a:prstGeom prst="rect">
            <a:avLst/>
          </a:prstGeom>
          <a:noFill/>
          <a:extLst>
            <a:ext uri="{909E8E84-426E-40DD-AFC4-6F175D3DCCD1}">
              <a14:hiddenFill xmlns:a14="http://schemas.microsoft.com/office/drawing/2010/main">
                <a:solidFill>
                  <a:srgbClr val="FFFFFF"/>
                </a:solidFill>
              </a14:hiddenFill>
            </a:ext>
          </a:extLst>
        </p:spPr>
      </p:pic>
      <p:pic>
        <p:nvPicPr>
          <p:cNvPr id="24579" name="Picture 3" descr="C:\Talks\SIGAsia-10\temp\spline.1.bmp"/>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38576" y="3368675"/>
            <a:ext cx="1609344" cy="45981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C:\Talks\SIGAsia-10\temp\spline.1.bmp"/>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400000">
            <a:off x="6611415" y="4064757"/>
            <a:ext cx="829058" cy="4572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Object 5"/>
          <p:cNvGraphicFramePr>
            <a:graphicFrameLocks noChangeAspect="1"/>
          </p:cNvGraphicFramePr>
          <p:nvPr>
            <p:extLst>
              <p:ext uri="{D42A27DB-BD31-4B8C-83A1-F6EECF244321}">
                <p14:modId xmlns:p14="http://schemas.microsoft.com/office/powerpoint/2010/main" val="4095441799"/>
              </p:ext>
            </p:extLst>
          </p:nvPr>
        </p:nvGraphicFramePr>
        <p:xfrm>
          <a:off x="3265973" y="6248400"/>
          <a:ext cx="2698750" cy="415925"/>
        </p:xfrm>
        <a:graphic>
          <a:graphicData uri="http://schemas.openxmlformats.org/presentationml/2006/ole">
            <mc:AlternateContent xmlns:mc="http://schemas.openxmlformats.org/markup-compatibility/2006">
              <mc:Choice xmlns:v="urn:schemas-microsoft-com:vml" Requires="v">
                <p:oleObj spid="_x0000_s39315" name="Equation" r:id="rId6" imgW="1460160" imgH="241200" progId="Equation.3">
                  <p:embed/>
                </p:oleObj>
              </mc:Choice>
              <mc:Fallback>
                <p:oleObj name="Equation" r:id="rId6" imgW="1460160" imgH="241200" progId="Equation.3">
                  <p:embed/>
                  <p:pic>
                    <p:nvPicPr>
                      <p:cNvPr id="0" name=""/>
                      <p:cNvPicPr>
                        <a:picLocks noChangeAspect="1" noChangeArrowheads="1"/>
                      </p:cNvPicPr>
                      <p:nvPr/>
                    </p:nvPicPr>
                    <p:blipFill>
                      <a:blip r:embed="rId7"/>
                      <a:srcRect/>
                      <a:stretch>
                        <a:fillRect/>
                      </a:stretch>
                    </p:blipFill>
                    <p:spPr bwMode="auto">
                      <a:xfrm>
                        <a:off x="3265973" y="6248400"/>
                        <a:ext cx="269875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052740485"/>
              </p:ext>
            </p:extLst>
          </p:nvPr>
        </p:nvGraphicFramePr>
        <p:xfrm>
          <a:off x="6758473" y="3693091"/>
          <a:ext cx="647700" cy="338137"/>
        </p:xfrm>
        <a:graphic>
          <a:graphicData uri="http://schemas.openxmlformats.org/presentationml/2006/ole">
            <mc:AlternateContent xmlns:mc="http://schemas.openxmlformats.org/markup-compatibility/2006">
              <mc:Choice xmlns:v="urn:schemas-microsoft-com:vml" Requires="v">
                <p:oleObj spid="_x0000_s39316" name="Equation" r:id="rId8" imgW="431640" imgH="241200" progId="Equation.3">
                  <p:embed/>
                </p:oleObj>
              </mc:Choice>
              <mc:Fallback>
                <p:oleObj name="Equation" r:id="rId8" imgW="431640" imgH="241200" progId="Equation.3">
                  <p:embed/>
                  <p:pic>
                    <p:nvPicPr>
                      <p:cNvPr id="0" name=""/>
                      <p:cNvPicPr>
                        <a:picLocks noChangeAspect="1" noChangeArrowheads="1"/>
                      </p:cNvPicPr>
                      <p:nvPr/>
                    </p:nvPicPr>
                    <p:blipFill>
                      <a:blip r:embed="rId9"/>
                      <a:srcRect/>
                      <a:stretch>
                        <a:fillRect/>
                      </a:stretch>
                    </p:blipFill>
                    <p:spPr bwMode="auto">
                      <a:xfrm>
                        <a:off x="6758473" y="3693091"/>
                        <a:ext cx="647700" cy="338137"/>
                      </a:xfrm>
                      <a:prstGeom prst="rect">
                        <a:avLst/>
                      </a:prstGeom>
                      <a:noFill/>
                      <a:ln>
                        <a:noFill/>
                      </a:ln>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718283594"/>
              </p:ext>
            </p:extLst>
          </p:nvPr>
        </p:nvGraphicFramePr>
        <p:xfrm>
          <a:off x="2938194" y="3200400"/>
          <a:ext cx="646113" cy="336550"/>
        </p:xfrm>
        <a:graphic>
          <a:graphicData uri="http://schemas.openxmlformats.org/presentationml/2006/ole">
            <mc:AlternateContent xmlns:mc="http://schemas.openxmlformats.org/markup-compatibility/2006">
              <mc:Choice xmlns:v="urn:schemas-microsoft-com:vml" Requires="v">
                <p:oleObj spid="_x0000_s39317" name="Equation" r:id="rId10" imgW="431640" imgH="241200" progId="Equation.3">
                  <p:embed/>
                </p:oleObj>
              </mc:Choice>
              <mc:Fallback>
                <p:oleObj name="Equation" r:id="rId10" imgW="431640" imgH="241200" progId="Equation.3">
                  <p:embed/>
                  <p:pic>
                    <p:nvPicPr>
                      <p:cNvPr id="0" name=""/>
                      <p:cNvPicPr>
                        <a:picLocks noChangeAspect="1" noChangeArrowheads="1"/>
                      </p:cNvPicPr>
                      <p:nvPr/>
                    </p:nvPicPr>
                    <p:blipFill>
                      <a:blip r:embed="rId11"/>
                      <a:srcRect/>
                      <a:stretch>
                        <a:fillRect/>
                      </a:stretch>
                    </p:blipFill>
                    <p:spPr bwMode="auto">
                      <a:xfrm>
                        <a:off x="2938194" y="3200400"/>
                        <a:ext cx="646113" cy="336550"/>
                      </a:xfrm>
                      <a:prstGeom prst="rect">
                        <a:avLst/>
                      </a:prstGeom>
                      <a:noFill/>
                      <a:ln>
                        <a:noFill/>
                      </a:ln>
                    </p:spPr>
                  </p:pic>
                </p:oleObj>
              </mc:Fallback>
            </mc:AlternateContent>
          </a:graphicData>
        </a:graphic>
      </p:graphicFrame>
      <p:pic>
        <p:nvPicPr>
          <p:cNvPr id="22" name="Picture 3" descr="C:\Talks\SIGAsia-10\temp\spline.1.bmp"/>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400000">
            <a:off x="6610535" y="4607299"/>
            <a:ext cx="829058" cy="4572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4" name="Object 23"/>
          <p:cNvGraphicFramePr>
            <a:graphicFrameLocks noChangeAspect="1"/>
          </p:cNvGraphicFramePr>
          <p:nvPr>
            <p:extLst>
              <p:ext uri="{D42A27DB-BD31-4B8C-83A1-F6EECF244321}">
                <p14:modId xmlns:p14="http://schemas.microsoft.com/office/powerpoint/2010/main" val="1008597981"/>
              </p:ext>
            </p:extLst>
          </p:nvPr>
        </p:nvGraphicFramePr>
        <p:xfrm>
          <a:off x="6802924" y="4236106"/>
          <a:ext cx="609599" cy="337664"/>
        </p:xfrm>
        <a:graphic>
          <a:graphicData uri="http://schemas.openxmlformats.org/presentationml/2006/ole">
            <mc:AlternateContent xmlns:mc="http://schemas.openxmlformats.org/markup-compatibility/2006">
              <mc:Choice xmlns:v="urn:schemas-microsoft-com:vml" Requires="v">
                <p:oleObj spid="_x0000_s39318" name="Equation" r:id="rId12" imgW="406080" imgH="241200" progId="Equation.3">
                  <p:embed/>
                </p:oleObj>
              </mc:Choice>
              <mc:Fallback>
                <p:oleObj name="Equation" r:id="rId12" imgW="406080" imgH="241200" progId="Equation.3">
                  <p:embed/>
                  <p:pic>
                    <p:nvPicPr>
                      <p:cNvPr id="0" name=""/>
                      <p:cNvPicPr>
                        <a:picLocks noChangeAspect="1" noChangeArrowheads="1"/>
                      </p:cNvPicPr>
                      <p:nvPr/>
                    </p:nvPicPr>
                    <p:blipFill>
                      <a:blip r:embed="rId13"/>
                      <a:srcRect/>
                      <a:stretch>
                        <a:fillRect/>
                      </a:stretch>
                    </p:blipFill>
                    <p:spPr bwMode="auto">
                      <a:xfrm>
                        <a:off x="6802924" y="4236106"/>
                        <a:ext cx="609599" cy="337664"/>
                      </a:xfrm>
                      <a:prstGeom prst="rect">
                        <a:avLst/>
                      </a:prstGeom>
                      <a:noFill/>
                      <a:ln>
                        <a:noFill/>
                      </a:ln>
                    </p:spPr>
                  </p:pic>
                </p:oleObj>
              </mc:Fallback>
            </mc:AlternateContent>
          </a:graphicData>
        </a:graphic>
      </p:graphicFrame>
      <p:pic>
        <p:nvPicPr>
          <p:cNvPr id="25" name="Picture 3" descr="C:\Talks\SIGAsia-10\temp\spline.1.bmp"/>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81293" y="3366062"/>
            <a:ext cx="827328" cy="45981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6" name="Object 25"/>
          <p:cNvGraphicFramePr>
            <a:graphicFrameLocks noChangeAspect="1"/>
          </p:cNvGraphicFramePr>
          <p:nvPr>
            <p:extLst>
              <p:ext uri="{D42A27DB-BD31-4B8C-83A1-F6EECF244321}">
                <p14:modId xmlns:p14="http://schemas.microsoft.com/office/powerpoint/2010/main" val="959345718"/>
              </p:ext>
            </p:extLst>
          </p:nvPr>
        </p:nvGraphicFramePr>
        <p:xfrm>
          <a:off x="3488868" y="3216275"/>
          <a:ext cx="627642" cy="337664"/>
        </p:xfrm>
        <a:graphic>
          <a:graphicData uri="http://schemas.openxmlformats.org/presentationml/2006/ole">
            <mc:AlternateContent xmlns:mc="http://schemas.openxmlformats.org/markup-compatibility/2006">
              <mc:Choice xmlns:v="urn:schemas-microsoft-com:vml" Requires="v">
                <p:oleObj spid="_x0000_s39319" name="Equation" r:id="rId14" imgW="419040" imgH="241200" progId="Equation.3">
                  <p:embed/>
                </p:oleObj>
              </mc:Choice>
              <mc:Fallback>
                <p:oleObj name="Equation" r:id="rId14" imgW="419040" imgH="241200" progId="Equation.3">
                  <p:embed/>
                  <p:pic>
                    <p:nvPicPr>
                      <p:cNvPr id="0" name=""/>
                      <p:cNvPicPr>
                        <a:picLocks noChangeAspect="1" noChangeArrowheads="1"/>
                      </p:cNvPicPr>
                      <p:nvPr/>
                    </p:nvPicPr>
                    <p:blipFill>
                      <a:blip r:embed="rId15"/>
                      <a:srcRect/>
                      <a:stretch>
                        <a:fillRect/>
                      </a:stretch>
                    </p:blipFill>
                    <p:spPr bwMode="auto">
                      <a:xfrm>
                        <a:off x="3488868" y="3216275"/>
                        <a:ext cx="627642" cy="337664"/>
                      </a:xfrm>
                      <a:prstGeom prst="rect">
                        <a:avLst/>
                      </a:prstGeom>
                      <a:noFill/>
                      <a:ln>
                        <a:noFill/>
                      </a:ln>
                    </p:spPr>
                  </p:pic>
                </p:oleObj>
              </mc:Fallback>
            </mc:AlternateContent>
          </a:graphicData>
        </a:graphic>
      </p:graphicFrame>
      <p:sp>
        <p:nvSpPr>
          <p:cNvPr id="27" name="Rectangle 26"/>
          <p:cNvSpPr/>
          <p:nvPr/>
        </p:nvSpPr>
        <p:spPr>
          <a:xfrm>
            <a:off x="3773543" y="4429119"/>
            <a:ext cx="804672" cy="804672"/>
          </a:xfrm>
          <a:prstGeom prst="rect">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4040352" y="4694044"/>
            <a:ext cx="266700" cy="268475"/>
          </a:xfrm>
          <a:prstGeom prst="rect">
            <a:avLst/>
          </a:prstGeom>
          <a:solidFill>
            <a:srgbClr val="FF0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2947717" y="3886577"/>
            <a:ext cx="1636776" cy="815216"/>
          </a:xfrm>
          <a:prstGeom prst="rect">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488869" y="4151502"/>
            <a:ext cx="533400" cy="268475"/>
          </a:xfrm>
          <a:prstGeom prst="rect">
            <a:avLst/>
          </a:prstGeom>
          <a:solidFill>
            <a:srgbClr val="FF0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Object 10"/>
          <p:cNvGraphicFramePr>
            <a:graphicFrameLocks noChangeAspect="1"/>
          </p:cNvGraphicFramePr>
          <p:nvPr>
            <p:extLst>
              <p:ext uri="{D42A27DB-BD31-4B8C-83A1-F6EECF244321}">
                <p14:modId xmlns:p14="http://schemas.microsoft.com/office/powerpoint/2010/main" val="3155253414"/>
              </p:ext>
            </p:extLst>
          </p:nvPr>
        </p:nvGraphicFramePr>
        <p:xfrm>
          <a:off x="2828026" y="6208923"/>
          <a:ext cx="3521075" cy="479425"/>
        </p:xfrm>
        <a:graphic>
          <a:graphicData uri="http://schemas.openxmlformats.org/presentationml/2006/ole">
            <mc:AlternateContent xmlns:mc="http://schemas.openxmlformats.org/markup-compatibility/2006">
              <mc:Choice xmlns:v="urn:schemas-microsoft-com:vml" Requires="v">
                <p:oleObj spid="_x0000_s39320" name="Equation" r:id="rId16" imgW="1904760" imgH="279360" progId="Equation.3">
                  <p:embed/>
                </p:oleObj>
              </mc:Choice>
              <mc:Fallback>
                <p:oleObj name="Equation" r:id="rId16" imgW="1904760" imgH="279360" progId="Equation.3">
                  <p:embed/>
                  <p:pic>
                    <p:nvPicPr>
                      <p:cNvPr id="0" name="Object 9"/>
                      <p:cNvPicPr>
                        <a:picLocks noChangeAspect="1" noChangeArrowheads="1"/>
                      </p:cNvPicPr>
                      <p:nvPr/>
                    </p:nvPicPr>
                    <p:blipFill>
                      <a:blip r:embed="rId17"/>
                      <a:srcRect/>
                      <a:stretch>
                        <a:fillRect/>
                      </a:stretch>
                    </p:blipFill>
                    <p:spPr bwMode="auto">
                      <a:xfrm>
                        <a:off x="2828026" y="6208923"/>
                        <a:ext cx="352107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151679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26"/>
                                        </p:tgtEl>
                                        <p:attrNameLst>
                                          <p:attrName>style.visibility</p:attrName>
                                        </p:attrNameLst>
                                      </p:cBhvr>
                                      <p:to>
                                        <p:strVal val="visible"/>
                                      </p:to>
                                    </p:set>
                                  </p:childTnLst>
                                </p:cTn>
                              </p:par>
                              <p:par>
                                <p:cTn id="10" presetID="1" presetClass="entr" presetSubtype="0" fill="hold" nodeType="withEffect">
                                  <p:stCondLst>
                                    <p:cond delay="500"/>
                                  </p:stCondLst>
                                  <p:childTnLst>
                                    <p:set>
                                      <p:cBhvr>
                                        <p:cTn id="11" dur="1" fill="hold">
                                          <p:stCondLst>
                                            <p:cond delay="0"/>
                                          </p:stCondLst>
                                        </p:cTn>
                                        <p:tgtEl>
                                          <p:spTgt spid="25"/>
                                        </p:tgtEl>
                                        <p:attrNameLst>
                                          <p:attrName>style.visibility</p:attrName>
                                        </p:attrNameLst>
                                      </p:cBhvr>
                                      <p:to>
                                        <p:strVal val="visible"/>
                                      </p:to>
                                    </p:set>
                                  </p:childTnLst>
                                </p:cTn>
                              </p:par>
                              <p:par>
                                <p:cTn id="12" presetID="1" presetClass="entr" presetSubtype="0" fill="hold" nodeType="withEffect">
                                  <p:stCondLst>
                                    <p:cond delay="500"/>
                                  </p:stCondLst>
                                  <p:childTnLst>
                                    <p:set>
                                      <p:cBhvr>
                                        <p:cTn id="13" dur="1" fill="hold">
                                          <p:stCondLst>
                                            <p:cond delay="0"/>
                                          </p:stCondLst>
                                        </p:cTn>
                                        <p:tgtEl>
                                          <p:spTgt spid="22"/>
                                        </p:tgtEl>
                                        <p:attrNameLst>
                                          <p:attrName>style.visibility</p:attrName>
                                        </p:attrNameLst>
                                      </p:cBhvr>
                                      <p:to>
                                        <p:strVal val="visible"/>
                                      </p:to>
                                    </p:set>
                                  </p:childTnLst>
                                </p:cTn>
                              </p:par>
                              <p:par>
                                <p:cTn id="14" presetID="1" presetClass="entr" presetSubtype="0" fill="hold" nodeType="withEffect">
                                  <p:stCondLst>
                                    <p:cond delay="500"/>
                                  </p:stCondLst>
                                  <p:childTnLst>
                                    <p:set>
                                      <p:cBhvr>
                                        <p:cTn id="15" dur="1" fill="hold">
                                          <p:stCondLst>
                                            <p:cond delay="0"/>
                                          </p:stCondLst>
                                        </p:cTn>
                                        <p:tgtEl>
                                          <p:spTgt spid="24"/>
                                        </p:tgtEl>
                                        <p:attrNameLst>
                                          <p:attrName>style.visibility</p:attrName>
                                        </p:attrNameLst>
                                      </p:cBhvr>
                                      <p:to>
                                        <p:strVal val="visible"/>
                                      </p:to>
                                    </p:set>
                                  </p:childTnLst>
                                </p:cTn>
                              </p:par>
                              <p:par>
                                <p:cTn id="16" presetID="1" presetClass="entr" presetSubtype="0" fill="hold" grpId="0" nodeType="withEffect">
                                  <p:stCondLst>
                                    <p:cond delay="500"/>
                                  </p:stCondLst>
                                  <p:childTnLst>
                                    <p:set>
                                      <p:cBhvr>
                                        <p:cTn id="17" dur="1" fill="hold">
                                          <p:stCondLst>
                                            <p:cond delay="0"/>
                                          </p:stCondLst>
                                        </p:cTn>
                                        <p:tgtEl>
                                          <p:spTgt spid="2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childTnLst>
                                </p:cTn>
                              </p:par>
                              <p:par>
                                <p:cTn id="22" presetID="1" presetClass="exit" presetSubtype="0" fill="hold" grpId="1" nodeType="withEffect">
                                  <p:stCondLst>
                                    <p:cond delay="0"/>
                                  </p:stCondLst>
                                  <p:childTnLst>
                                    <p:set>
                                      <p:cBhvr>
                                        <p:cTn id="23" dur="1" fill="hold">
                                          <p:stCondLst>
                                            <p:cond delay="0"/>
                                          </p:stCondLst>
                                        </p:cTn>
                                        <p:tgtEl>
                                          <p:spTgt spid="23"/>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26"/>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25"/>
                                        </p:tgtEl>
                                        <p:attrNameLst>
                                          <p:attrName>style.visibility</p:attrName>
                                        </p:attrNameLst>
                                      </p:cBhvr>
                                      <p:to>
                                        <p:strVal val="hidden"/>
                                      </p:to>
                                    </p:set>
                                  </p:childTnLst>
                                </p:cTn>
                              </p:par>
                              <p:par>
                                <p:cTn id="28" presetID="1" presetClass="exit" presetSubtype="0" fill="hold" nodeType="withEffect">
                                  <p:stCondLst>
                                    <p:cond delay="0"/>
                                  </p:stCondLst>
                                  <p:childTnLst>
                                    <p:set>
                                      <p:cBhvr>
                                        <p:cTn id="29" dur="1" fill="hold">
                                          <p:stCondLst>
                                            <p:cond delay="0"/>
                                          </p:stCondLst>
                                        </p:cTn>
                                        <p:tgtEl>
                                          <p:spTgt spid="22"/>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24"/>
                                        </p:tgtEl>
                                        <p:attrNameLst>
                                          <p:attrName>style.visibility</p:attrName>
                                        </p:attrNameLst>
                                      </p:cBhvr>
                                      <p:to>
                                        <p:strVal val="hidden"/>
                                      </p:to>
                                    </p:set>
                                  </p:childTnLst>
                                </p:cTn>
                              </p:par>
                              <p:par>
                                <p:cTn id="32" presetID="1" presetClass="exit" presetSubtype="0" fill="hold" grpId="1" nodeType="withEffect">
                                  <p:stCondLst>
                                    <p:cond delay="0"/>
                                  </p:stCondLst>
                                  <p:childTnLst>
                                    <p:set>
                                      <p:cBhvr>
                                        <p:cTn id="33" dur="1" fill="hold">
                                          <p:stCondLst>
                                            <p:cond delay="0"/>
                                          </p:stCondLst>
                                        </p:cTn>
                                        <p:tgtEl>
                                          <p:spTgt spid="27"/>
                                        </p:tgtEl>
                                        <p:attrNameLst>
                                          <p:attrName>style.visibility</p:attrName>
                                        </p:attrNameLst>
                                      </p:cBhvr>
                                      <p:to>
                                        <p:strVal val="hidden"/>
                                      </p:to>
                                    </p:set>
                                  </p:childTnLst>
                                </p:cTn>
                              </p:par>
                            </p:childTnLst>
                          </p:cTn>
                        </p:par>
                        <p:par>
                          <p:cTn id="34" fill="hold">
                            <p:stCondLst>
                              <p:cond delay="0"/>
                            </p:stCondLst>
                            <p:childTnLst>
                              <p:par>
                                <p:cTn id="35" presetID="1" presetClass="entr" presetSubtype="0" fill="hold" nodeType="afterEffect">
                                  <p:stCondLst>
                                    <p:cond delay="50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nodeType="withEffect">
                                  <p:stCondLst>
                                    <p:cond delay="500"/>
                                  </p:stCondLst>
                                  <p:childTnLst>
                                    <p:set>
                                      <p:cBhvr>
                                        <p:cTn id="38" dur="1" fill="hold">
                                          <p:stCondLst>
                                            <p:cond delay="0"/>
                                          </p:stCondLst>
                                        </p:cTn>
                                        <p:tgtEl>
                                          <p:spTgt spid="24579"/>
                                        </p:tgtEl>
                                        <p:attrNameLst>
                                          <p:attrName>style.visibility</p:attrName>
                                        </p:attrNameLst>
                                      </p:cBhvr>
                                      <p:to>
                                        <p:strVal val="visible"/>
                                      </p:to>
                                    </p:set>
                                  </p:childTnLst>
                                </p:cTn>
                              </p:par>
                              <p:par>
                                <p:cTn id="39" presetID="1" presetClass="entr" presetSubtype="0" fill="hold" nodeType="withEffect">
                                  <p:stCondLst>
                                    <p:cond delay="500"/>
                                  </p:stCondLst>
                                  <p:childTnLst>
                                    <p:set>
                                      <p:cBhvr>
                                        <p:cTn id="40" dur="1" fill="hold">
                                          <p:stCondLst>
                                            <p:cond delay="0"/>
                                          </p:stCondLst>
                                        </p:cTn>
                                        <p:tgtEl>
                                          <p:spTgt spid="7"/>
                                        </p:tgtEl>
                                        <p:attrNameLst>
                                          <p:attrName>style.visibility</p:attrName>
                                        </p:attrNameLst>
                                      </p:cBhvr>
                                      <p:to>
                                        <p:strVal val="visible"/>
                                      </p:to>
                                    </p:set>
                                  </p:childTnLst>
                                </p:cTn>
                              </p:par>
                              <p:par>
                                <p:cTn id="41" presetID="1" presetClass="entr" presetSubtype="0" fill="hold" nodeType="withEffect">
                                  <p:stCondLst>
                                    <p:cond delay="50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grpId="0" nodeType="withEffect">
                                  <p:stCondLst>
                                    <p:cond delay="500"/>
                                  </p:stCondLst>
                                  <p:childTnLst>
                                    <p:set>
                                      <p:cBhvr>
                                        <p:cTn id="44" dur="1" fill="hold">
                                          <p:stCondLst>
                                            <p:cond delay="0"/>
                                          </p:stCondLst>
                                        </p:cTn>
                                        <p:tgtEl>
                                          <p:spTgt spid="2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2" end="2"/>
                                            </p:txEl>
                                          </p:spTgt>
                                        </p:tgtEl>
                                        <p:attrNameLst>
                                          <p:attrName>style.visibility</p:attrName>
                                        </p:attrNameLst>
                                      </p:cBhvr>
                                      <p:to>
                                        <p:strVal val="visible"/>
                                      </p:to>
                                    </p:set>
                                  </p:childTnLst>
                                </p:cTn>
                              </p:par>
                              <p:par>
                                <p:cTn id="49" presetID="1" presetClass="exit" presetSubtype="0" fill="hold" grpId="1" nodeType="withEffect">
                                  <p:stCondLst>
                                    <p:cond delay="0"/>
                                  </p:stCondLst>
                                  <p:childTnLst>
                                    <p:set>
                                      <p:cBhvr>
                                        <p:cTn id="50" dur="1" fill="hold">
                                          <p:stCondLst>
                                            <p:cond delay="0"/>
                                          </p:stCondLst>
                                        </p:cTn>
                                        <p:tgtEl>
                                          <p:spTgt spid="4"/>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8"/>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24579"/>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7"/>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16"/>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28"/>
                                        </p:tgtEl>
                                        <p:attrNameLst>
                                          <p:attrName>style.visibility</p:attrName>
                                        </p:attrNameLst>
                                      </p:cBhvr>
                                      <p:to>
                                        <p:strVal val="hidden"/>
                                      </p:to>
                                    </p:set>
                                  </p:childTnLst>
                                </p:cTn>
                              </p:par>
                              <p:par>
                                <p:cTn id="61" presetID="1" presetClass="entr" presetSubtype="0" fill="hold" nodeType="withEffect">
                                  <p:stCondLst>
                                    <p:cond delay="0"/>
                                  </p:stCondLst>
                                  <p:childTnLst>
                                    <p:set>
                                      <p:cBhvr>
                                        <p:cTn id="62" dur="1" fill="hold">
                                          <p:stCondLst>
                                            <p:cond delay="0"/>
                                          </p:stCondLst>
                                        </p:cTn>
                                        <p:tgtEl>
                                          <p:spTgt spid="11"/>
                                        </p:tgtEl>
                                        <p:attrNameLst>
                                          <p:attrName>style.visibility</p:attrName>
                                        </p:attrNameLst>
                                      </p:cBhvr>
                                      <p:to>
                                        <p:strVal val="visible"/>
                                      </p:to>
                                    </p:set>
                                  </p:childTnLst>
                                </p:cTn>
                              </p:par>
                              <p:par>
                                <p:cTn id="63" presetID="1" presetClass="exit" presetSubtype="0" fill="hold" nodeType="withEffect">
                                  <p:stCondLst>
                                    <p:cond delay="0"/>
                                  </p:stCondLst>
                                  <p:childTnLst>
                                    <p:set>
                                      <p:cBhvr>
                                        <p:cTn id="64"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23" grpId="0" animBg="1"/>
      <p:bldP spid="23" grpId="1" animBg="1"/>
      <p:bldP spid="28" grpId="0" animBg="1"/>
      <p:bldP spid="28" grpId="1" animBg="1"/>
      <p:bldP spid="4" grpId="0" animBg="1"/>
      <p:bldP spid="4"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5257800"/>
          </a:xfrm>
        </p:spPr>
        <p:txBody>
          <a:bodyPr>
            <a:normAutofit/>
          </a:bodyPr>
          <a:lstStyle/>
          <a:p>
            <a:pPr marL="0" indent="0">
              <a:buNone/>
            </a:pPr>
            <a:r>
              <a:rPr lang="en-US" u="sng" dirty="0" smtClean="0"/>
              <a:t>Axial Symmetry and Pre-Computation</a:t>
            </a:r>
            <a:r>
              <a:rPr lang="en-US" dirty="0" smtClean="0"/>
              <a:t>:</a:t>
            </a:r>
          </a:p>
          <a:p>
            <a:pPr marL="400050" lvl="1" indent="0">
              <a:buNone/>
            </a:pPr>
            <a:r>
              <a:rPr lang="en-US" dirty="0" smtClean="0"/>
              <a:t>The map is symmetric with respect to rotation about the </a:t>
            </a:r>
            <a:r>
              <a:rPr lang="en-US" i="1" dirty="0" smtClean="0"/>
              <a:t>y</a:t>
            </a:r>
            <a:r>
              <a:rPr lang="en-US" dirty="0" smtClean="0"/>
              <a:t>-axis.</a:t>
            </a:r>
          </a:p>
          <a:p>
            <a:pPr marL="857250" lvl="1" indent="-457200">
              <a:buFont typeface="Symbol"/>
              <a:buChar char="Þ"/>
            </a:pPr>
            <a:r>
              <a:rPr lang="en-US" dirty="0" smtClean="0">
                <a:sym typeface="Symbol"/>
              </a:rPr>
              <a:t>The system matrix has repeating values.</a:t>
            </a:r>
          </a:p>
          <a:p>
            <a:pPr marL="857250" lvl="1" indent="-457200">
              <a:buFont typeface="Symbol"/>
              <a:buChar char="Þ"/>
            </a:pPr>
            <a:endParaRPr lang="en-US" dirty="0" smtClean="0">
              <a:sym typeface="Symbol"/>
            </a:endParaRPr>
          </a:p>
          <a:p>
            <a:pPr marL="857250" lvl="1" indent="-457200">
              <a:buFont typeface="Symbol"/>
              <a:buChar char="Þ"/>
            </a:pPr>
            <a:endParaRPr lang="en-US" dirty="0">
              <a:sym typeface="Symbol"/>
            </a:endParaRPr>
          </a:p>
          <a:p>
            <a:pPr marL="857250" lvl="1" indent="-457200">
              <a:buFont typeface="Symbol"/>
              <a:buChar char="Þ"/>
            </a:pPr>
            <a:r>
              <a:rPr lang="en-US" dirty="0" smtClean="0">
                <a:sym typeface="Symbol"/>
              </a:rPr>
              <a:t>For an </a:t>
            </a:r>
            <a:r>
              <a:rPr lang="en-US" i="1" dirty="0" err="1" smtClean="0">
                <a:sym typeface="Symbol"/>
              </a:rPr>
              <a:t>N</a:t>
            </a:r>
            <a:r>
              <a:rPr lang="en-US" dirty="0" err="1" smtClean="0">
                <a:sym typeface="Symbol"/>
              </a:rPr>
              <a:t>x</a:t>
            </a:r>
            <a:r>
              <a:rPr lang="en-US" i="1" dirty="0" err="1" smtClean="0">
                <a:sym typeface="Symbol"/>
              </a:rPr>
              <a:t>N</a:t>
            </a:r>
            <a:r>
              <a:rPr lang="en-US" i="1" dirty="0" smtClean="0">
                <a:sym typeface="Symbol"/>
              </a:rPr>
              <a:t> </a:t>
            </a:r>
            <a:r>
              <a:rPr lang="en-US" dirty="0" smtClean="0">
                <a:sym typeface="Symbol"/>
              </a:rPr>
              <a:t>image, the number of</a:t>
            </a:r>
            <a:br>
              <a:rPr lang="en-US" dirty="0" smtClean="0">
                <a:sym typeface="Symbol"/>
              </a:rPr>
            </a:br>
            <a:r>
              <a:rPr lang="en-US" dirty="0" smtClean="0">
                <a:sym typeface="Symbol"/>
              </a:rPr>
              <a:t>distinct integrals computed is:</a:t>
            </a:r>
          </a:p>
          <a:p>
            <a:pPr marL="1030288" lvl="2" indent="-230188">
              <a:buFont typeface="Wingdings" pitchFamily="2" charset="2"/>
              <a:buChar char="§"/>
            </a:pPr>
            <a:r>
              <a:rPr lang="en-US" dirty="0" smtClean="0">
                <a:sym typeface="Symbol"/>
              </a:rPr>
              <a:t>O(</a:t>
            </a:r>
            <a:r>
              <a:rPr lang="en-US" i="1" dirty="0" smtClean="0">
                <a:sym typeface="Symbol"/>
              </a:rPr>
              <a:t>N</a:t>
            </a:r>
            <a:r>
              <a:rPr lang="en-US" dirty="0" smtClean="0">
                <a:sym typeface="Symbol"/>
              </a:rPr>
              <a:t>) for the  integrals</a:t>
            </a:r>
          </a:p>
          <a:p>
            <a:pPr marL="1030288" lvl="2" indent="-230188">
              <a:buFont typeface="Wingdings" pitchFamily="2" charset="2"/>
              <a:buChar char="§"/>
            </a:pPr>
            <a:r>
              <a:rPr lang="en-US" dirty="0" smtClean="0">
                <a:sym typeface="Symbol"/>
              </a:rPr>
              <a:t>O(log </a:t>
            </a:r>
            <a:r>
              <a:rPr lang="en-US" i="1" dirty="0" smtClean="0">
                <a:sym typeface="Symbol"/>
              </a:rPr>
              <a:t>N</a:t>
            </a:r>
            <a:r>
              <a:rPr lang="en-US" dirty="0" smtClean="0">
                <a:sym typeface="Symbol"/>
              </a:rPr>
              <a:t>) for the  integrals</a:t>
            </a:r>
            <a:endParaRPr lang="en-US" dirty="0"/>
          </a:p>
        </p:txBody>
      </p:sp>
      <p:cxnSp>
        <p:nvCxnSpPr>
          <p:cNvPr id="9" name="Straight Connector 8"/>
          <p:cNvCxnSpPr/>
          <p:nvPr/>
        </p:nvCxnSpPr>
        <p:spPr>
          <a:xfrm flipV="1">
            <a:off x="7753915" y="5638800"/>
            <a:ext cx="0" cy="6858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Regularity</a:t>
            </a:r>
          </a:p>
        </p:txBody>
      </p:sp>
      <p:sp>
        <p:nvSpPr>
          <p:cNvPr id="10" name="Curved Right Arrow 9"/>
          <p:cNvSpPr/>
          <p:nvPr/>
        </p:nvSpPr>
        <p:spPr>
          <a:xfrm>
            <a:off x="7315200" y="3352800"/>
            <a:ext cx="381000" cy="45720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1" name="Picture 24" descr="C:\Talks\SIGAsia-10\functions\adapted\spherical.bmp"/>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81085" y="3657600"/>
            <a:ext cx="2194560" cy="219456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flipV="1">
            <a:off x="7752391" y="3352800"/>
            <a:ext cx="0" cy="6858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42" name="Object 41"/>
          <p:cNvGraphicFramePr>
            <a:graphicFrameLocks noChangeAspect="1"/>
          </p:cNvGraphicFramePr>
          <p:nvPr>
            <p:extLst>
              <p:ext uri="{D42A27DB-BD31-4B8C-83A1-F6EECF244321}">
                <p14:modId xmlns:p14="http://schemas.microsoft.com/office/powerpoint/2010/main" val="3087982896"/>
              </p:ext>
            </p:extLst>
          </p:nvPr>
        </p:nvGraphicFramePr>
        <p:xfrm>
          <a:off x="1474788" y="3733800"/>
          <a:ext cx="4318000" cy="612775"/>
        </p:xfrm>
        <a:graphic>
          <a:graphicData uri="http://schemas.openxmlformats.org/presentationml/2006/ole">
            <mc:AlternateContent xmlns:mc="http://schemas.openxmlformats.org/markup-compatibility/2006">
              <mc:Choice xmlns:v="urn:schemas-microsoft-com:vml" Requires="v">
                <p:oleObj spid="_x0000_s31849" name="Equation" r:id="rId5" imgW="1498320" imgH="228600" progId="Equation.3">
                  <p:embed/>
                </p:oleObj>
              </mc:Choice>
              <mc:Fallback>
                <p:oleObj name="Equation" r:id="rId5" imgW="1498320" imgH="228600" progId="Equation.3">
                  <p:embed/>
                  <p:pic>
                    <p:nvPicPr>
                      <p:cNvPr id="0" name=""/>
                      <p:cNvPicPr>
                        <a:picLocks noChangeAspect="1" noChangeArrowheads="1"/>
                      </p:cNvPicPr>
                      <p:nvPr/>
                    </p:nvPicPr>
                    <p:blipFill>
                      <a:blip r:embed="rId6"/>
                      <a:srcRect/>
                      <a:stretch>
                        <a:fillRect/>
                      </a:stretch>
                    </p:blipFill>
                    <p:spPr bwMode="auto">
                      <a:xfrm>
                        <a:off x="1474788" y="3733800"/>
                        <a:ext cx="4318000" cy="612775"/>
                      </a:xfrm>
                      <a:prstGeom prst="rect">
                        <a:avLst/>
                      </a:prstGeom>
                      <a:noFill/>
                      <a:ln>
                        <a:noFill/>
                      </a:ln>
                    </p:spPr>
                  </p:pic>
                </p:oleObj>
              </mc:Fallback>
            </mc:AlternateContent>
          </a:graphicData>
        </a:graphic>
      </p:graphicFrame>
      <p:sp>
        <p:nvSpPr>
          <p:cNvPr id="43" name="Rectangle 42"/>
          <p:cNvSpPr/>
          <p:nvPr/>
        </p:nvSpPr>
        <p:spPr>
          <a:xfrm>
            <a:off x="1447800" y="3657600"/>
            <a:ext cx="17526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3276600" y="3581400"/>
            <a:ext cx="12192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57"/>
          <p:cNvGrpSpPr/>
          <p:nvPr/>
        </p:nvGrpSpPr>
        <p:grpSpPr>
          <a:xfrm>
            <a:off x="6910388" y="4140994"/>
            <a:ext cx="754856" cy="795337"/>
            <a:chOff x="6910388" y="4140994"/>
            <a:chExt cx="754856" cy="795337"/>
          </a:xfrm>
        </p:grpSpPr>
        <p:sp>
          <p:nvSpPr>
            <p:cNvPr id="45" name="Freeform 44"/>
            <p:cNvSpPr/>
            <p:nvPr/>
          </p:nvSpPr>
          <p:spPr>
            <a:xfrm>
              <a:off x="6910388" y="4140994"/>
              <a:ext cx="754856" cy="795337"/>
            </a:xfrm>
            <a:custGeom>
              <a:avLst/>
              <a:gdLst>
                <a:gd name="connsiteX0" fmla="*/ 440531 w 754856"/>
                <a:gd name="connsiteY0" fmla="*/ 0 h 795337"/>
                <a:gd name="connsiteX1" fmla="*/ 488156 w 754856"/>
                <a:gd name="connsiteY1" fmla="*/ 73819 h 795337"/>
                <a:gd name="connsiteX2" fmla="*/ 600075 w 754856"/>
                <a:gd name="connsiteY2" fmla="*/ 130969 h 795337"/>
                <a:gd name="connsiteX3" fmla="*/ 754856 w 754856"/>
                <a:gd name="connsiteY3" fmla="*/ 161925 h 795337"/>
                <a:gd name="connsiteX4" fmla="*/ 711993 w 754856"/>
                <a:gd name="connsiteY4" fmla="*/ 352425 h 795337"/>
                <a:gd name="connsiteX5" fmla="*/ 676275 w 754856"/>
                <a:gd name="connsiteY5" fmla="*/ 564356 h 795337"/>
                <a:gd name="connsiteX6" fmla="*/ 642937 w 754856"/>
                <a:gd name="connsiteY6" fmla="*/ 795337 h 795337"/>
                <a:gd name="connsiteX7" fmla="*/ 466725 w 754856"/>
                <a:gd name="connsiteY7" fmla="*/ 764381 h 795337"/>
                <a:gd name="connsiteX8" fmla="*/ 307181 w 754856"/>
                <a:gd name="connsiteY8" fmla="*/ 707231 h 795337"/>
                <a:gd name="connsiteX9" fmla="*/ 178593 w 754856"/>
                <a:gd name="connsiteY9" fmla="*/ 645319 h 795337"/>
                <a:gd name="connsiteX10" fmla="*/ 80962 w 754856"/>
                <a:gd name="connsiteY10" fmla="*/ 561975 h 795337"/>
                <a:gd name="connsiteX11" fmla="*/ 28575 w 754856"/>
                <a:gd name="connsiteY11" fmla="*/ 473869 h 795337"/>
                <a:gd name="connsiteX12" fmla="*/ 0 w 754856"/>
                <a:gd name="connsiteY12" fmla="*/ 388144 h 795337"/>
                <a:gd name="connsiteX13" fmla="*/ 111918 w 754856"/>
                <a:gd name="connsiteY13" fmla="*/ 240506 h 795337"/>
                <a:gd name="connsiteX14" fmla="*/ 264318 w 754856"/>
                <a:gd name="connsiteY14" fmla="*/ 111919 h 795337"/>
                <a:gd name="connsiteX15" fmla="*/ 440531 w 754856"/>
                <a:gd name="connsiteY15" fmla="*/ 0 h 795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4856" h="795337">
                  <a:moveTo>
                    <a:pt x="440531" y="0"/>
                  </a:moveTo>
                  <a:lnTo>
                    <a:pt x="488156" y="73819"/>
                  </a:lnTo>
                  <a:lnTo>
                    <a:pt x="600075" y="130969"/>
                  </a:lnTo>
                  <a:lnTo>
                    <a:pt x="754856" y="161925"/>
                  </a:lnTo>
                  <a:lnTo>
                    <a:pt x="711993" y="352425"/>
                  </a:lnTo>
                  <a:lnTo>
                    <a:pt x="676275" y="564356"/>
                  </a:lnTo>
                  <a:lnTo>
                    <a:pt x="642937" y="795337"/>
                  </a:lnTo>
                  <a:lnTo>
                    <a:pt x="466725" y="764381"/>
                  </a:lnTo>
                  <a:lnTo>
                    <a:pt x="307181" y="707231"/>
                  </a:lnTo>
                  <a:lnTo>
                    <a:pt x="178593" y="645319"/>
                  </a:lnTo>
                  <a:lnTo>
                    <a:pt x="80962" y="561975"/>
                  </a:lnTo>
                  <a:lnTo>
                    <a:pt x="28575" y="473869"/>
                  </a:lnTo>
                  <a:lnTo>
                    <a:pt x="0" y="388144"/>
                  </a:lnTo>
                  <a:lnTo>
                    <a:pt x="111918" y="240506"/>
                  </a:lnTo>
                  <a:lnTo>
                    <a:pt x="264318" y="111919"/>
                  </a:lnTo>
                  <a:lnTo>
                    <a:pt x="440531" y="0"/>
                  </a:lnTo>
                  <a:close/>
                </a:path>
              </a:pathLst>
            </a:custGeom>
            <a:solidFill>
              <a:schemeClr val="accent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a:off x="7100888" y="4352925"/>
              <a:ext cx="295275" cy="288131"/>
            </a:xfrm>
            <a:custGeom>
              <a:avLst/>
              <a:gdLst>
                <a:gd name="connsiteX0" fmla="*/ 138112 w 295275"/>
                <a:gd name="connsiteY0" fmla="*/ 0 h 288131"/>
                <a:gd name="connsiteX1" fmla="*/ 295275 w 295275"/>
                <a:gd name="connsiteY1" fmla="*/ 90488 h 288131"/>
                <a:gd name="connsiteX2" fmla="*/ 192881 w 295275"/>
                <a:gd name="connsiteY2" fmla="*/ 288131 h 288131"/>
                <a:gd name="connsiteX3" fmla="*/ 88106 w 295275"/>
                <a:gd name="connsiteY3" fmla="*/ 233363 h 288131"/>
                <a:gd name="connsiteX4" fmla="*/ 0 w 295275"/>
                <a:gd name="connsiteY4" fmla="*/ 169069 h 288131"/>
                <a:gd name="connsiteX5" fmla="*/ 138112 w 295275"/>
                <a:gd name="connsiteY5" fmla="*/ 0 h 288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275" h="288131">
                  <a:moveTo>
                    <a:pt x="138112" y="0"/>
                  </a:moveTo>
                  <a:lnTo>
                    <a:pt x="295275" y="90488"/>
                  </a:lnTo>
                  <a:lnTo>
                    <a:pt x="192881" y="288131"/>
                  </a:lnTo>
                  <a:lnTo>
                    <a:pt x="88106" y="233363"/>
                  </a:lnTo>
                  <a:lnTo>
                    <a:pt x="0" y="169069"/>
                  </a:lnTo>
                  <a:lnTo>
                    <a:pt x="138112" y="0"/>
                  </a:lnTo>
                  <a:close/>
                </a:path>
              </a:pathLst>
            </a:custGeom>
            <a:solidFill>
              <a:srgbClr val="FF0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59"/>
          <p:cNvGrpSpPr/>
          <p:nvPr/>
        </p:nvGrpSpPr>
        <p:grpSpPr>
          <a:xfrm>
            <a:off x="8098631" y="4312444"/>
            <a:ext cx="540544" cy="745331"/>
            <a:chOff x="8098631" y="4312444"/>
            <a:chExt cx="540544" cy="745331"/>
          </a:xfrm>
        </p:grpSpPr>
        <p:sp>
          <p:nvSpPr>
            <p:cNvPr id="54" name="Freeform 53"/>
            <p:cNvSpPr/>
            <p:nvPr/>
          </p:nvSpPr>
          <p:spPr>
            <a:xfrm>
              <a:off x="8098631" y="4312444"/>
              <a:ext cx="540544" cy="745331"/>
            </a:xfrm>
            <a:custGeom>
              <a:avLst/>
              <a:gdLst>
                <a:gd name="connsiteX0" fmla="*/ 0 w 540544"/>
                <a:gd name="connsiteY0" fmla="*/ 123825 h 745331"/>
                <a:gd name="connsiteX1" fmla="*/ 107157 w 540544"/>
                <a:gd name="connsiteY1" fmla="*/ 323850 h 745331"/>
                <a:gd name="connsiteX2" fmla="*/ 185738 w 540544"/>
                <a:gd name="connsiteY2" fmla="*/ 538162 h 745331"/>
                <a:gd name="connsiteX3" fmla="*/ 235744 w 540544"/>
                <a:gd name="connsiteY3" fmla="*/ 745331 h 745331"/>
                <a:gd name="connsiteX4" fmla="*/ 376238 w 540544"/>
                <a:gd name="connsiteY4" fmla="*/ 659606 h 745331"/>
                <a:gd name="connsiteX5" fmla="*/ 478632 w 540544"/>
                <a:gd name="connsiteY5" fmla="*/ 564356 h 745331"/>
                <a:gd name="connsiteX6" fmla="*/ 540544 w 540544"/>
                <a:gd name="connsiteY6" fmla="*/ 471487 h 745331"/>
                <a:gd name="connsiteX7" fmla="*/ 466725 w 540544"/>
                <a:gd name="connsiteY7" fmla="*/ 304800 h 745331"/>
                <a:gd name="connsiteX8" fmla="*/ 352425 w 540544"/>
                <a:gd name="connsiteY8" fmla="*/ 142875 h 745331"/>
                <a:gd name="connsiteX9" fmla="*/ 202407 w 540544"/>
                <a:gd name="connsiteY9" fmla="*/ 0 h 745331"/>
                <a:gd name="connsiteX10" fmla="*/ 152400 w 540544"/>
                <a:gd name="connsiteY10" fmla="*/ 40481 h 745331"/>
                <a:gd name="connsiteX11" fmla="*/ 78582 w 540544"/>
                <a:gd name="connsiteY11" fmla="*/ 92869 h 745331"/>
                <a:gd name="connsiteX12" fmla="*/ 0 w 540544"/>
                <a:gd name="connsiteY12" fmla="*/ 123825 h 74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0544" h="745331">
                  <a:moveTo>
                    <a:pt x="0" y="123825"/>
                  </a:moveTo>
                  <a:lnTo>
                    <a:pt x="107157" y="323850"/>
                  </a:lnTo>
                  <a:lnTo>
                    <a:pt x="185738" y="538162"/>
                  </a:lnTo>
                  <a:lnTo>
                    <a:pt x="235744" y="745331"/>
                  </a:lnTo>
                  <a:lnTo>
                    <a:pt x="376238" y="659606"/>
                  </a:lnTo>
                  <a:lnTo>
                    <a:pt x="478632" y="564356"/>
                  </a:lnTo>
                  <a:lnTo>
                    <a:pt x="540544" y="471487"/>
                  </a:lnTo>
                  <a:lnTo>
                    <a:pt x="466725" y="304800"/>
                  </a:lnTo>
                  <a:lnTo>
                    <a:pt x="352425" y="142875"/>
                  </a:lnTo>
                  <a:lnTo>
                    <a:pt x="202407" y="0"/>
                  </a:lnTo>
                  <a:lnTo>
                    <a:pt x="152400" y="40481"/>
                  </a:lnTo>
                  <a:lnTo>
                    <a:pt x="78582" y="92869"/>
                  </a:lnTo>
                  <a:lnTo>
                    <a:pt x="0" y="123825"/>
                  </a:lnTo>
                  <a:close/>
                </a:path>
              </a:pathLst>
            </a:custGeom>
            <a:solidFill>
              <a:schemeClr val="accent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a:off x="8315325" y="4517231"/>
              <a:ext cx="192881" cy="257175"/>
            </a:xfrm>
            <a:custGeom>
              <a:avLst/>
              <a:gdLst>
                <a:gd name="connsiteX0" fmla="*/ 0 w 192881"/>
                <a:gd name="connsiteY0" fmla="*/ 64294 h 257175"/>
                <a:gd name="connsiteX1" fmla="*/ 92869 w 192881"/>
                <a:gd name="connsiteY1" fmla="*/ 257175 h 257175"/>
                <a:gd name="connsiteX2" fmla="*/ 192881 w 192881"/>
                <a:gd name="connsiteY2" fmla="*/ 178594 h 257175"/>
                <a:gd name="connsiteX3" fmla="*/ 80963 w 192881"/>
                <a:gd name="connsiteY3" fmla="*/ 0 h 257175"/>
                <a:gd name="connsiteX4" fmla="*/ 0 w 192881"/>
                <a:gd name="connsiteY4" fmla="*/ 64294 h 257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881" h="257175">
                  <a:moveTo>
                    <a:pt x="0" y="64294"/>
                  </a:moveTo>
                  <a:lnTo>
                    <a:pt x="92869" y="257175"/>
                  </a:lnTo>
                  <a:lnTo>
                    <a:pt x="192881" y="178594"/>
                  </a:lnTo>
                  <a:lnTo>
                    <a:pt x="80963" y="0"/>
                  </a:lnTo>
                  <a:lnTo>
                    <a:pt x="0" y="64294"/>
                  </a:lnTo>
                  <a:close/>
                </a:path>
              </a:pathLst>
            </a:custGeom>
            <a:solidFill>
              <a:srgbClr val="FF0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p:cNvGrpSpPr/>
          <p:nvPr/>
        </p:nvGrpSpPr>
        <p:grpSpPr>
          <a:xfrm>
            <a:off x="7167563" y="4436269"/>
            <a:ext cx="583406" cy="740569"/>
            <a:chOff x="7167563" y="4436269"/>
            <a:chExt cx="583406" cy="740569"/>
          </a:xfrm>
        </p:grpSpPr>
        <p:sp>
          <p:nvSpPr>
            <p:cNvPr id="49" name="Freeform 48"/>
            <p:cNvSpPr/>
            <p:nvPr/>
          </p:nvSpPr>
          <p:spPr>
            <a:xfrm>
              <a:off x="7167563" y="4436269"/>
              <a:ext cx="583406" cy="740569"/>
            </a:xfrm>
            <a:custGeom>
              <a:avLst/>
              <a:gdLst>
                <a:gd name="connsiteX0" fmla="*/ 226218 w 583406"/>
                <a:gd name="connsiteY0" fmla="*/ 0 h 740569"/>
                <a:gd name="connsiteX1" fmla="*/ 330993 w 583406"/>
                <a:gd name="connsiteY1" fmla="*/ 33337 h 740569"/>
                <a:gd name="connsiteX2" fmla="*/ 447675 w 583406"/>
                <a:gd name="connsiteY2" fmla="*/ 52387 h 740569"/>
                <a:gd name="connsiteX3" fmla="*/ 583406 w 583406"/>
                <a:gd name="connsiteY3" fmla="*/ 57150 h 740569"/>
                <a:gd name="connsiteX4" fmla="*/ 578643 w 583406"/>
                <a:gd name="connsiteY4" fmla="*/ 280987 h 740569"/>
                <a:gd name="connsiteX5" fmla="*/ 581025 w 583406"/>
                <a:gd name="connsiteY5" fmla="*/ 514350 h 740569"/>
                <a:gd name="connsiteX6" fmla="*/ 581025 w 583406"/>
                <a:gd name="connsiteY6" fmla="*/ 740569 h 740569"/>
                <a:gd name="connsiteX7" fmla="*/ 371475 w 583406"/>
                <a:gd name="connsiteY7" fmla="*/ 728662 h 740569"/>
                <a:gd name="connsiteX8" fmla="*/ 171450 w 583406"/>
                <a:gd name="connsiteY8" fmla="*/ 690562 h 740569"/>
                <a:gd name="connsiteX9" fmla="*/ 0 w 583406"/>
                <a:gd name="connsiteY9" fmla="*/ 626269 h 740569"/>
                <a:gd name="connsiteX10" fmla="*/ 52387 w 583406"/>
                <a:gd name="connsiteY10" fmla="*/ 407194 h 740569"/>
                <a:gd name="connsiteX11" fmla="*/ 135731 w 583406"/>
                <a:gd name="connsiteY11" fmla="*/ 202406 h 740569"/>
                <a:gd name="connsiteX12" fmla="*/ 226218 w 583406"/>
                <a:gd name="connsiteY12" fmla="*/ 0 h 740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406" h="740569">
                  <a:moveTo>
                    <a:pt x="226218" y="0"/>
                  </a:moveTo>
                  <a:lnTo>
                    <a:pt x="330993" y="33337"/>
                  </a:lnTo>
                  <a:lnTo>
                    <a:pt x="447675" y="52387"/>
                  </a:lnTo>
                  <a:lnTo>
                    <a:pt x="583406" y="57150"/>
                  </a:lnTo>
                  <a:cubicBezTo>
                    <a:pt x="581818" y="131762"/>
                    <a:pt x="580231" y="206375"/>
                    <a:pt x="578643" y="280987"/>
                  </a:cubicBezTo>
                  <a:lnTo>
                    <a:pt x="581025" y="514350"/>
                  </a:lnTo>
                  <a:lnTo>
                    <a:pt x="581025" y="740569"/>
                  </a:lnTo>
                  <a:lnTo>
                    <a:pt x="371475" y="728662"/>
                  </a:lnTo>
                  <a:lnTo>
                    <a:pt x="171450" y="690562"/>
                  </a:lnTo>
                  <a:lnTo>
                    <a:pt x="0" y="626269"/>
                  </a:lnTo>
                  <a:lnTo>
                    <a:pt x="52387" y="407194"/>
                  </a:lnTo>
                  <a:lnTo>
                    <a:pt x="135731" y="202406"/>
                  </a:lnTo>
                  <a:lnTo>
                    <a:pt x="226218" y="0"/>
                  </a:lnTo>
                  <a:close/>
                </a:path>
              </a:pathLst>
            </a:custGeom>
            <a:solidFill>
              <a:schemeClr val="accent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49"/>
            <p:cNvSpPr/>
            <p:nvPr/>
          </p:nvSpPr>
          <p:spPr>
            <a:xfrm>
              <a:off x="7374731" y="4679156"/>
              <a:ext cx="211932" cy="257175"/>
            </a:xfrm>
            <a:custGeom>
              <a:avLst/>
              <a:gdLst>
                <a:gd name="connsiteX0" fmla="*/ 57150 w 211932"/>
                <a:gd name="connsiteY0" fmla="*/ 0 h 257175"/>
                <a:gd name="connsiteX1" fmla="*/ 211932 w 211932"/>
                <a:gd name="connsiteY1" fmla="*/ 28575 h 257175"/>
                <a:gd name="connsiteX2" fmla="*/ 180975 w 211932"/>
                <a:gd name="connsiteY2" fmla="*/ 257175 h 257175"/>
                <a:gd name="connsiteX3" fmla="*/ 0 w 211932"/>
                <a:gd name="connsiteY3" fmla="*/ 221457 h 257175"/>
                <a:gd name="connsiteX4" fmla="*/ 57150 w 211932"/>
                <a:gd name="connsiteY4" fmla="*/ 0 h 257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32" h="257175">
                  <a:moveTo>
                    <a:pt x="57150" y="0"/>
                  </a:moveTo>
                  <a:lnTo>
                    <a:pt x="211932" y="28575"/>
                  </a:lnTo>
                  <a:lnTo>
                    <a:pt x="180975" y="257175"/>
                  </a:lnTo>
                  <a:lnTo>
                    <a:pt x="0" y="221457"/>
                  </a:lnTo>
                  <a:lnTo>
                    <a:pt x="57150" y="0"/>
                  </a:lnTo>
                  <a:close/>
                </a:path>
              </a:pathLst>
            </a:custGeom>
            <a:solidFill>
              <a:srgbClr val="FF0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oup 67"/>
          <p:cNvGrpSpPr/>
          <p:nvPr/>
        </p:nvGrpSpPr>
        <p:grpSpPr>
          <a:xfrm>
            <a:off x="6993731" y="4212431"/>
            <a:ext cx="959644" cy="745332"/>
            <a:chOff x="6993731" y="4212431"/>
            <a:chExt cx="959644" cy="745332"/>
          </a:xfrm>
        </p:grpSpPr>
        <p:sp>
          <p:nvSpPr>
            <p:cNvPr id="66" name="Freeform 65"/>
            <p:cNvSpPr/>
            <p:nvPr/>
          </p:nvSpPr>
          <p:spPr>
            <a:xfrm>
              <a:off x="6993731" y="4212431"/>
              <a:ext cx="959644" cy="745332"/>
            </a:xfrm>
            <a:custGeom>
              <a:avLst/>
              <a:gdLst>
                <a:gd name="connsiteX0" fmla="*/ 404813 w 959644"/>
                <a:gd name="connsiteY0" fmla="*/ 0 h 745332"/>
                <a:gd name="connsiteX1" fmla="*/ 516732 w 959644"/>
                <a:gd name="connsiteY1" fmla="*/ 61913 h 745332"/>
                <a:gd name="connsiteX2" fmla="*/ 673894 w 959644"/>
                <a:gd name="connsiteY2" fmla="*/ 90488 h 745332"/>
                <a:gd name="connsiteX3" fmla="*/ 840582 w 959644"/>
                <a:gd name="connsiteY3" fmla="*/ 88107 h 745332"/>
                <a:gd name="connsiteX4" fmla="*/ 883444 w 959644"/>
                <a:gd name="connsiteY4" fmla="*/ 271463 h 745332"/>
                <a:gd name="connsiteX5" fmla="*/ 916782 w 959644"/>
                <a:gd name="connsiteY5" fmla="*/ 488157 h 745332"/>
                <a:gd name="connsiteX6" fmla="*/ 959644 w 959644"/>
                <a:gd name="connsiteY6" fmla="*/ 719138 h 745332"/>
                <a:gd name="connsiteX7" fmla="*/ 757238 w 959644"/>
                <a:gd name="connsiteY7" fmla="*/ 745332 h 745332"/>
                <a:gd name="connsiteX8" fmla="*/ 569119 w 959644"/>
                <a:gd name="connsiteY8" fmla="*/ 726282 h 745332"/>
                <a:gd name="connsiteX9" fmla="*/ 383382 w 959644"/>
                <a:gd name="connsiteY9" fmla="*/ 695325 h 745332"/>
                <a:gd name="connsiteX10" fmla="*/ 228600 w 959644"/>
                <a:gd name="connsiteY10" fmla="*/ 633413 h 745332"/>
                <a:gd name="connsiteX11" fmla="*/ 95250 w 959644"/>
                <a:gd name="connsiteY11" fmla="*/ 569119 h 745332"/>
                <a:gd name="connsiteX12" fmla="*/ 0 w 959644"/>
                <a:gd name="connsiteY12" fmla="*/ 488157 h 745332"/>
                <a:gd name="connsiteX13" fmla="*/ 107157 w 959644"/>
                <a:gd name="connsiteY13" fmla="*/ 307182 h 745332"/>
                <a:gd name="connsiteX14" fmla="*/ 245269 w 959644"/>
                <a:gd name="connsiteY14" fmla="*/ 135732 h 745332"/>
                <a:gd name="connsiteX15" fmla="*/ 404813 w 959644"/>
                <a:gd name="connsiteY15" fmla="*/ 0 h 745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9644" h="745332">
                  <a:moveTo>
                    <a:pt x="404813" y="0"/>
                  </a:moveTo>
                  <a:lnTo>
                    <a:pt x="516732" y="61913"/>
                  </a:lnTo>
                  <a:lnTo>
                    <a:pt x="673894" y="90488"/>
                  </a:lnTo>
                  <a:lnTo>
                    <a:pt x="840582" y="88107"/>
                  </a:lnTo>
                  <a:lnTo>
                    <a:pt x="883444" y="271463"/>
                  </a:lnTo>
                  <a:lnTo>
                    <a:pt x="916782" y="488157"/>
                  </a:lnTo>
                  <a:lnTo>
                    <a:pt x="959644" y="719138"/>
                  </a:lnTo>
                  <a:lnTo>
                    <a:pt x="757238" y="745332"/>
                  </a:lnTo>
                  <a:lnTo>
                    <a:pt x="569119" y="726282"/>
                  </a:lnTo>
                  <a:lnTo>
                    <a:pt x="383382" y="695325"/>
                  </a:lnTo>
                  <a:lnTo>
                    <a:pt x="228600" y="633413"/>
                  </a:lnTo>
                  <a:lnTo>
                    <a:pt x="95250" y="569119"/>
                  </a:lnTo>
                  <a:lnTo>
                    <a:pt x="0" y="488157"/>
                  </a:lnTo>
                  <a:lnTo>
                    <a:pt x="107157" y="307182"/>
                  </a:lnTo>
                  <a:lnTo>
                    <a:pt x="245269" y="135732"/>
                  </a:lnTo>
                  <a:lnTo>
                    <a:pt x="404813" y="0"/>
                  </a:lnTo>
                  <a:close/>
                </a:path>
              </a:pathLst>
            </a:custGeom>
            <a:solidFill>
              <a:schemeClr val="accent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reeform 66"/>
            <p:cNvSpPr/>
            <p:nvPr/>
          </p:nvSpPr>
          <p:spPr>
            <a:xfrm>
              <a:off x="7305675" y="4436269"/>
              <a:ext cx="321469" cy="273844"/>
            </a:xfrm>
            <a:custGeom>
              <a:avLst/>
              <a:gdLst>
                <a:gd name="connsiteX0" fmla="*/ 92869 w 321469"/>
                <a:gd name="connsiteY0" fmla="*/ 0 h 273844"/>
                <a:gd name="connsiteX1" fmla="*/ 0 w 321469"/>
                <a:gd name="connsiteY1" fmla="*/ 207169 h 273844"/>
                <a:gd name="connsiteX2" fmla="*/ 123825 w 321469"/>
                <a:gd name="connsiteY2" fmla="*/ 245269 h 273844"/>
                <a:gd name="connsiteX3" fmla="*/ 285750 w 321469"/>
                <a:gd name="connsiteY3" fmla="*/ 273844 h 273844"/>
                <a:gd name="connsiteX4" fmla="*/ 321469 w 321469"/>
                <a:gd name="connsiteY4" fmla="*/ 47625 h 273844"/>
                <a:gd name="connsiteX5" fmla="*/ 200025 w 321469"/>
                <a:gd name="connsiteY5" fmla="*/ 35719 h 273844"/>
                <a:gd name="connsiteX6" fmla="*/ 92869 w 321469"/>
                <a:gd name="connsiteY6" fmla="*/ 0 h 27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1469" h="273844">
                  <a:moveTo>
                    <a:pt x="92869" y="0"/>
                  </a:moveTo>
                  <a:lnTo>
                    <a:pt x="0" y="207169"/>
                  </a:lnTo>
                  <a:lnTo>
                    <a:pt x="123825" y="245269"/>
                  </a:lnTo>
                  <a:lnTo>
                    <a:pt x="285750" y="273844"/>
                  </a:lnTo>
                  <a:lnTo>
                    <a:pt x="321469" y="47625"/>
                  </a:lnTo>
                  <a:lnTo>
                    <a:pt x="200025" y="35719"/>
                  </a:lnTo>
                  <a:lnTo>
                    <a:pt x="92869" y="0"/>
                  </a:lnTo>
                  <a:close/>
                </a:path>
              </a:pathLst>
            </a:custGeom>
            <a:solidFill>
              <a:srgbClr val="FF0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70"/>
          <p:cNvGrpSpPr/>
          <p:nvPr/>
        </p:nvGrpSpPr>
        <p:grpSpPr>
          <a:xfrm>
            <a:off x="7536656" y="4471988"/>
            <a:ext cx="623888" cy="707231"/>
            <a:chOff x="7536656" y="4471988"/>
            <a:chExt cx="623888" cy="707231"/>
          </a:xfrm>
        </p:grpSpPr>
        <p:sp>
          <p:nvSpPr>
            <p:cNvPr id="69" name="Freeform 68"/>
            <p:cNvSpPr/>
            <p:nvPr/>
          </p:nvSpPr>
          <p:spPr>
            <a:xfrm>
              <a:off x="7536656" y="4471988"/>
              <a:ext cx="623888" cy="707231"/>
            </a:xfrm>
            <a:custGeom>
              <a:avLst/>
              <a:gdLst>
                <a:gd name="connsiteX0" fmla="*/ 92869 w 623888"/>
                <a:gd name="connsiteY0" fmla="*/ 9525 h 707231"/>
                <a:gd name="connsiteX1" fmla="*/ 57150 w 623888"/>
                <a:gd name="connsiteY1" fmla="*/ 235743 h 707231"/>
                <a:gd name="connsiteX2" fmla="*/ 21432 w 623888"/>
                <a:gd name="connsiteY2" fmla="*/ 461962 h 707231"/>
                <a:gd name="connsiteX3" fmla="*/ 0 w 623888"/>
                <a:gd name="connsiteY3" fmla="*/ 692943 h 707231"/>
                <a:gd name="connsiteX4" fmla="*/ 209550 w 623888"/>
                <a:gd name="connsiteY4" fmla="*/ 707231 h 707231"/>
                <a:gd name="connsiteX5" fmla="*/ 426244 w 623888"/>
                <a:gd name="connsiteY5" fmla="*/ 690562 h 707231"/>
                <a:gd name="connsiteX6" fmla="*/ 623888 w 623888"/>
                <a:gd name="connsiteY6" fmla="*/ 647700 h 707231"/>
                <a:gd name="connsiteX7" fmla="*/ 585788 w 623888"/>
                <a:gd name="connsiteY7" fmla="*/ 431006 h 707231"/>
                <a:gd name="connsiteX8" fmla="*/ 519113 w 623888"/>
                <a:gd name="connsiteY8" fmla="*/ 207168 h 707231"/>
                <a:gd name="connsiteX9" fmla="*/ 459582 w 623888"/>
                <a:gd name="connsiteY9" fmla="*/ 0 h 707231"/>
                <a:gd name="connsiteX10" fmla="*/ 340519 w 623888"/>
                <a:gd name="connsiteY10" fmla="*/ 16668 h 707231"/>
                <a:gd name="connsiteX11" fmla="*/ 214313 w 623888"/>
                <a:gd name="connsiteY11" fmla="*/ 19050 h 707231"/>
                <a:gd name="connsiteX12" fmla="*/ 92869 w 623888"/>
                <a:gd name="connsiteY12" fmla="*/ 9525 h 707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3888" h="707231">
                  <a:moveTo>
                    <a:pt x="92869" y="9525"/>
                  </a:moveTo>
                  <a:lnTo>
                    <a:pt x="57150" y="235743"/>
                  </a:lnTo>
                  <a:lnTo>
                    <a:pt x="21432" y="461962"/>
                  </a:lnTo>
                  <a:lnTo>
                    <a:pt x="0" y="692943"/>
                  </a:lnTo>
                  <a:lnTo>
                    <a:pt x="209550" y="707231"/>
                  </a:lnTo>
                  <a:lnTo>
                    <a:pt x="426244" y="690562"/>
                  </a:lnTo>
                  <a:lnTo>
                    <a:pt x="623888" y="647700"/>
                  </a:lnTo>
                  <a:lnTo>
                    <a:pt x="585788" y="431006"/>
                  </a:lnTo>
                  <a:lnTo>
                    <a:pt x="519113" y="207168"/>
                  </a:lnTo>
                  <a:lnTo>
                    <a:pt x="459582" y="0"/>
                  </a:lnTo>
                  <a:lnTo>
                    <a:pt x="340519" y="16668"/>
                  </a:lnTo>
                  <a:lnTo>
                    <a:pt x="214313" y="19050"/>
                  </a:lnTo>
                  <a:lnTo>
                    <a:pt x="92869" y="9525"/>
                  </a:lnTo>
                  <a:close/>
                </a:path>
              </a:pathLst>
            </a:custGeom>
            <a:solidFill>
              <a:schemeClr val="accent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a:off x="7748588" y="4705350"/>
              <a:ext cx="209550" cy="250031"/>
            </a:xfrm>
            <a:custGeom>
              <a:avLst/>
              <a:gdLst>
                <a:gd name="connsiteX0" fmla="*/ 0 w 209550"/>
                <a:gd name="connsiteY0" fmla="*/ 11906 h 250031"/>
                <a:gd name="connsiteX1" fmla="*/ 2381 w 209550"/>
                <a:gd name="connsiteY1" fmla="*/ 250031 h 250031"/>
                <a:gd name="connsiteX2" fmla="*/ 209550 w 209550"/>
                <a:gd name="connsiteY2" fmla="*/ 221456 h 250031"/>
                <a:gd name="connsiteX3" fmla="*/ 166687 w 209550"/>
                <a:gd name="connsiteY3" fmla="*/ 0 h 250031"/>
                <a:gd name="connsiteX4" fmla="*/ 0 w 209550"/>
                <a:gd name="connsiteY4" fmla="*/ 11906 h 250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0" h="250031">
                  <a:moveTo>
                    <a:pt x="0" y="11906"/>
                  </a:moveTo>
                  <a:cubicBezTo>
                    <a:pt x="794" y="91281"/>
                    <a:pt x="1587" y="170656"/>
                    <a:pt x="2381" y="250031"/>
                  </a:cubicBezTo>
                  <a:lnTo>
                    <a:pt x="209550" y="221456"/>
                  </a:lnTo>
                  <a:lnTo>
                    <a:pt x="166687" y="0"/>
                  </a:lnTo>
                  <a:lnTo>
                    <a:pt x="0" y="11906"/>
                  </a:lnTo>
                  <a:close/>
                </a:path>
              </a:pathLst>
            </a:custGeom>
            <a:solidFill>
              <a:srgbClr val="FF0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58"/>
          <p:cNvGrpSpPr/>
          <p:nvPr/>
        </p:nvGrpSpPr>
        <p:grpSpPr>
          <a:xfrm>
            <a:off x="7224713" y="4267200"/>
            <a:ext cx="1057275" cy="688181"/>
            <a:chOff x="7224713" y="4267200"/>
            <a:chExt cx="1057275" cy="688181"/>
          </a:xfrm>
        </p:grpSpPr>
        <p:sp>
          <p:nvSpPr>
            <p:cNvPr id="56" name="Freeform 55"/>
            <p:cNvSpPr/>
            <p:nvPr/>
          </p:nvSpPr>
          <p:spPr>
            <a:xfrm>
              <a:off x="7224713" y="4267200"/>
              <a:ext cx="1057275" cy="688181"/>
            </a:xfrm>
            <a:custGeom>
              <a:avLst/>
              <a:gdLst>
                <a:gd name="connsiteX0" fmla="*/ 280987 w 1057275"/>
                <a:gd name="connsiteY0" fmla="*/ 4763 h 688181"/>
                <a:gd name="connsiteX1" fmla="*/ 173831 w 1057275"/>
                <a:gd name="connsiteY1" fmla="*/ 164306 h 688181"/>
                <a:gd name="connsiteX2" fmla="*/ 80962 w 1057275"/>
                <a:gd name="connsiteY2" fmla="*/ 376238 h 688181"/>
                <a:gd name="connsiteX3" fmla="*/ 0 w 1057275"/>
                <a:gd name="connsiteY3" fmla="*/ 583406 h 688181"/>
                <a:gd name="connsiteX4" fmla="*/ 152400 w 1057275"/>
                <a:gd name="connsiteY4" fmla="*/ 642938 h 688181"/>
                <a:gd name="connsiteX5" fmla="*/ 333375 w 1057275"/>
                <a:gd name="connsiteY5" fmla="*/ 671513 h 688181"/>
                <a:gd name="connsiteX6" fmla="*/ 523875 w 1057275"/>
                <a:gd name="connsiteY6" fmla="*/ 688181 h 688181"/>
                <a:gd name="connsiteX7" fmla="*/ 714375 w 1057275"/>
                <a:gd name="connsiteY7" fmla="*/ 666750 h 688181"/>
                <a:gd name="connsiteX8" fmla="*/ 897731 w 1057275"/>
                <a:gd name="connsiteY8" fmla="*/ 633413 h 688181"/>
                <a:gd name="connsiteX9" fmla="*/ 1057275 w 1057275"/>
                <a:gd name="connsiteY9" fmla="*/ 573881 h 688181"/>
                <a:gd name="connsiteX10" fmla="*/ 983456 w 1057275"/>
                <a:gd name="connsiteY10" fmla="*/ 366713 h 688181"/>
                <a:gd name="connsiteX11" fmla="*/ 873918 w 1057275"/>
                <a:gd name="connsiteY11" fmla="*/ 161925 h 688181"/>
                <a:gd name="connsiteX12" fmla="*/ 754856 w 1057275"/>
                <a:gd name="connsiteY12" fmla="*/ 0 h 688181"/>
                <a:gd name="connsiteX13" fmla="*/ 609600 w 1057275"/>
                <a:gd name="connsiteY13" fmla="*/ 30956 h 688181"/>
                <a:gd name="connsiteX14" fmla="*/ 440531 w 1057275"/>
                <a:gd name="connsiteY14" fmla="*/ 35719 h 688181"/>
                <a:gd name="connsiteX15" fmla="*/ 280987 w 1057275"/>
                <a:gd name="connsiteY15" fmla="*/ 4763 h 688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7275" h="688181">
                  <a:moveTo>
                    <a:pt x="280987" y="4763"/>
                  </a:moveTo>
                  <a:lnTo>
                    <a:pt x="173831" y="164306"/>
                  </a:lnTo>
                  <a:lnTo>
                    <a:pt x="80962" y="376238"/>
                  </a:lnTo>
                  <a:lnTo>
                    <a:pt x="0" y="583406"/>
                  </a:lnTo>
                  <a:lnTo>
                    <a:pt x="152400" y="642938"/>
                  </a:lnTo>
                  <a:lnTo>
                    <a:pt x="333375" y="671513"/>
                  </a:lnTo>
                  <a:lnTo>
                    <a:pt x="523875" y="688181"/>
                  </a:lnTo>
                  <a:lnTo>
                    <a:pt x="714375" y="666750"/>
                  </a:lnTo>
                  <a:lnTo>
                    <a:pt x="897731" y="633413"/>
                  </a:lnTo>
                  <a:lnTo>
                    <a:pt x="1057275" y="573881"/>
                  </a:lnTo>
                  <a:lnTo>
                    <a:pt x="983456" y="366713"/>
                  </a:lnTo>
                  <a:lnTo>
                    <a:pt x="873918" y="161925"/>
                  </a:lnTo>
                  <a:lnTo>
                    <a:pt x="754856" y="0"/>
                  </a:lnTo>
                  <a:lnTo>
                    <a:pt x="609600" y="30956"/>
                  </a:lnTo>
                  <a:lnTo>
                    <a:pt x="440531" y="35719"/>
                  </a:lnTo>
                  <a:lnTo>
                    <a:pt x="280987" y="4763"/>
                  </a:lnTo>
                  <a:close/>
                </a:path>
              </a:pathLst>
            </a:custGeom>
            <a:solidFill>
              <a:schemeClr val="accent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p:cNvSpPr/>
            <p:nvPr/>
          </p:nvSpPr>
          <p:spPr>
            <a:xfrm>
              <a:off x="7589044" y="4486275"/>
              <a:ext cx="321469" cy="230981"/>
            </a:xfrm>
            <a:custGeom>
              <a:avLst/>
              <a:gdLst>
                <a:gd name="connsiteX0" fmla="*/ 33337 w 321469"/>
                <a:gd name="connsiteY0" fmla="*/ 2381 h 230981"/>
                <a:gd name="connsiteX1" fmla="*/ 0 w 321469"/>
                <a:gd name="connsiteY1" fmla="*/ 223838 h 230981"/>
                <a:gd name="connsiteX2" fmla="*/ 169069 w 321469"/>
                <a:gd name="connsiteY2" fmla="*/ 230981 h 230981"/>
                <a:gd name="connsiteX3" fmla="*/ 321469 w 321469"/>
                <a:gd name="connsiteY3" fmla="*/ 214313 h 230981"/>
                <a:gd name="connsiteX4" fmla="*/ 285750 w 321469"/>
                <a:gd name="connsiteY4" fmla="*/ 0 h 230981"/>
                <a:gd name="connsiteX5" fmla="*/ 161925 w 321469"/>
                <a:gd name="connsiteY5" fmla="*/ 9525 h 230981"/>
                <a:gd name="connsiteX6" fmla="*/ 33337 w 321469"/>
                <a:gd name="connsiteY6" fmla="*/ 2381 h 23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1469" h="230981">
                  <a:moveTo>
                    <a:pt x="33337" y="2381"/>
                  </a:moveTo>
                  <a:lnTo>
                    <a:pt x="0" y="223838"/>
                  </a:lnTo>
                  <a:lnTo>
                    <a:pt x="169069" y="230981"/>
                  </a:lnTo>
                  <a:lnTo>
                    <a:pt x="321469" y="214313"/>
                  </a:lnTo>
                  <a:lnTo>
                    <a:pt x="285750" y="0"/>
                  </a:lnTo>
                  <a:lnTo>
                    <a:pt x="161925" y="9525"/>
                  </a:lnTo>
                  <a:lnTo>
                    <a:pt x="33337" y="2381"/>
                  </a:lnTo>
                  <a:close/>
                </a:path>
              </a:pathLst>
            </a:custGeom>
            <a:solidFill>
              <a:srgbClr val="FF0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p:cNvGrpSpPr/>
          <p:nvPr/>
        </p:nvGrpSpPr>
        <p:grpSpPr>
          <a:xfrm>
            <a:off x="7558088" y="4212431"/>
            <a:ext cx="945356" cy="740569"/>
            <a:chOff x="7558088" y="4212431"/>
            <a:chExt cx="945356" cy="740569"/>
          </a:xfrm>
        </p:grpSpPr>
        <p:sp>
          <p:nvSpPr>
            <p:cNvPr id="52" name="Freeform 51"/>
            <p:cNvSpPr/>
            <p:nvPr/>
          </p:nvSpPr>
          <p:spPr>
            <a:xfrm>
              <a:off x="7558088" y="4212431"/>
              <a:ext cx="945356" cy="740569"/>
            </a:xfrm>
            <a:custGeom>
              <a:avLst/>
              <a:gdLst>
                <a:gd name="connsiteX0" fmla="*/ 104775 w 945356"/>
                <a:gd name="connsiteY0" fmla="*/ 90488 h 740569"/>
                <a:gd name="connsiteX1" fmla="*/ 64293 w 945356"/>
                <a:gd name="connsiteY1" fmla="*/ 278607 h 740569"/>
                <a:gd name="connsiteX2" fmla="*/ 26193 w 945356"/>
                <a:gd name="connsiteY2" fmla="*/ 497682 h 740569"/>
                <a:gd name="connsiteX3" fmla="*/ 0 w 945356"/>
                <a:gd name="connsiteY3" fmla="*/ 726282 h 740569"/>
                <a:gd name="connsiteX4" fmla="*/ 190500 w 945356"/>
                <a:gd name="connsiteY4" fmla="*/ 740569 h 740569"/>
                <a:gd name="connsiteX5" fmla="*/ 381000 w 945356"/>
                <a:gd name="connsiteY5" fmla="*/ 721519 h 740569"/>
                <a:gd name="connsiteX6" fmla="*/ 561975 w 945356"/>
                <a:gd name="connsiteY6" fmla="*/ 688182 h 740569"/>
                <a:gd name="connsiteX7" fmla="*/ 721518 w 945356"/>
                <a:gd name="connsiteY7" fmla="*/ 633413 h 740569"/>
                <a:gd name="connsiteX8" fmla="*/ 852487 w 945356"/>
                <a:gd name="connsiteY8" fmla="*/ 559594 h 740569"/>
                <a:gd name="connsiteX9" fmla="*/ 945356 w 945356"/>
                <a:gd name="connsiteY9" fmla="*/ 483394 h 740569"/>
                <a:gd name="connsiteX10" fmla="*/ 835818 w 945356"/>
                <a:gd name="connsiteY10" fmla="*/ 302419 h 740569"/>
                <a:gd name="connsiteX11" fmla="*/ 700087 w 945356"/>
                <a:gd name="connsiteY11" fmla="*/ 140494 h 740569"/>
                <a:gd name="connsiteX12" fmla="*/ 540543 w 945356"/>
                <a:gd name="connsiteY12" fmla="*/ 0 h 740569"/>
                <a:gd name="connsiteX13" fmla="*/ 428625 w 945356"/>
                <a:gd name="connsiteY13" fmla="*/ 52388 h 740569"/>
                <a:gd name="connsiteX14" fmla="*/ 269081 w 945356"/>
                <a:gd name="connsiteY14" fmla="*/ 88107 h 740569"/>
                <a:gd name="connsiteX15" fmla="*/ 104775 w 945356"/>
                <a:gd name="connsiteY15" fmla="*/ 90488 h 740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45356" h="740569">
                  <a:moveTo>
                    <a:pt x="104775" y="90488"/>
                  </a:moveTo>
                  <a:lnTo>
                    <a:pt x="64293" y="278607"/>
                  </a:lnTo>
                  <a:lnTo>
                    <a:pt x="26193" y="497682"/>
                  </a:lnTo>
                  <a:lnTo>
                    <a:pt x="0" y="726282"/>
                  </a:lnTo>
                  <a:lnTo>
                    <a:pt x="190500" y="740569"/>
                  </a:lnTo>
                  <a:lnTo>
                    <a:pt x="381000" y="721519"/>
                  </a:lnTo>
                  <a:lnTo>
                    <a:pt x="561975" y="688182"/>
                  </a:lnTo>
                  <a:lnTo>
                    <a:pt x="721518" y="633413"/>
                  </a:lnTo>
                  <a:lnTo>
                    <a:pt x="852487" y="559594"/>
                  </a:lnTo>
                  <a:lnTo>
                    <a:pt x="945356" y="483394"/>
                  </a:lnTo>
                  <a:lnTo>
                    <a:pt x="835818" y="302419"/>
                  </a:lnTo>
                  <a:lnTo>
                    <a:pt x="700087" y="140494"/>
                  </a:lnTo>
                  <a:lnTo>
                    <a:pt x="540543" y="0"/>
                  </a:lnTo>
                  <a:lnTo>
                    <a:pt x="428625" y="52388"/>
                  </a:lnTo>
                  <a:lnTo>
                    <a:pt x="269081" y="88107"/>
                  </a:lnTo>
                  <a:lnTo>
                    <a:pt x="104775" y="90488"/>
                  </a:lnTo>
                  <a:close/>
                </a:path>
              </a:pathLst>
            </a:custGeom>
            <a:solidFill>
              <a:schemeClr val="accent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52"/>
            <p:cNvSpPr/>
            <p:nvPr/>
          </p:nvSpPr>
          <p:spPr>
            <a:xfrm>
              <a:off x="7870031" y="4436269"/>
              <a:ext cx="330994" cy="269081"/>
            </a:xfrm>
            <a:custGeom>
              <a:avLst/>
              <a:gdLst>
                <a:gd name="connsiteX0" fmla="*/ 0 w 330994"/>
                <a:gd name="connsiteY0" fmla="*/ 50006 h 269081"/>
                <a:gd name="connsiteX1" fmla="*/ 38100 w 330994"/>
                <a:gd name="connsiteY1" fmla="*/ 269081 h 269081"/>
                <a:gd name="connsiteX2" fmla="*/ 195263 w 330994"/>
                <a:gd name="connsiteY2" fmla="*/ 240506 h 269081"/>
                <a:gd name="connsiteX3" fmla="*/ 330994 w 330994"/>
                <a:gd name="connsiteY3" fmla="*/ 200025 h 269081"/>
                <a:gd name="connsiteX4" fmla="*/ 228600 w 330994"/>
                <a:gd name="connsiteY4" fmla="*/ 0 h 269081"/>
                <a:gd name="connsiteX5" fmla="*/ 128588 w 330994"/>
                <a:gd name="connsiteY5" fmla="*/ 33337 h 269081"/>
                <a:gd name="connsiteX6" fmla="*/ 0 w 330994"/>
                <a:gd name="connsiteY6" fmla="*/ 50006 h 26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994" h="269081">
                  <a:moveTo>
                    <a:pt x="0" y="50006"/>
                  </a:moveTo>
                  <a:lnTo>
                    <a:pt x="38100" y="269081"/>
                  </a:lnTo>
                  <a:lnTo>
                    <a:pt x="195263" y="240506"/>
                  </a:lnTo>
                  <a:lnTo>
                    <a:pt x="330994" y="200025"/>
                  </a:lnTo>
                  <a:lnTo>
                    <a:pt x="228600" y="0"/>
                  </a:lnTo>
                  <a:lnTo>
                    <a:pt x="128588" y="33337"/>
                  </a:lnTo>
                  <a:lnTo>
                    <a:pt x="0" y="50006"/>
                  </a:lnTo>
                  <a:close/>
                </a:path>
              </a:pathLst>
            </a:custGeom>
            <a:solidFill>
              <a:srgbClr val="FF0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62"/>
          <p:cNvGrpSpPr/>
          <p:nvPr/>
        </p:nvGrpSpPr>
        <p:grpSpPr>
          <a:xfrm>
            <a:off x="7872413" y="4402931"/>
            <a:ext cx="600075" cy="762000"/>
            <a:chOff x="7872413" y="4402931"/>
            <a:chExt cx="600075" cy="762000"/>
          </a:xfrm>
        </p:grpSpPr>
        <p:sp>
          <p:nvSpPr>
            <p:cNvPr id="61" name="Freeform 60"/>
            <p:cNvSpPr/>
            <p:nvPr/>
          </p:nvSpPr>
          <p:spPr>
            <a:xfrm>
              <a:off x="7872413" y="4402931"/>
              <a:ext cx="600075" cy="762000"/>
            </a:xfrm>
            <a:custGeom>
              <a:avLst/>
              <a:gdLst>
                <a:gd name="connsiteX0" fmla="*/ 0 w 600075"/>
                <a:gd name="connsiteY0" fmla="*/ 80963 h 762000"/>
                <a:gd name="connsiteX1" fmla="*/ 38100 w 600075"/>
                <a:gd name="connsiteY1" fmla="*/ 304800 h 762000"/>
                <a:gd name="connsiteX2" fmla="*/ 76200 w 600075"/>
                <a:gd name="connsiteY2" fmla="*/ 535782 h 762000"/>
                <a:gd name="connsiteX3" fmla="*/ 88106 w 600075"/>
                <a:gd name="connsiteY3" fmla="*/ 762000 h 762000"/>
                <a:gd name="connsiteX4" fmla="*/ 283368 w 600075"/>
                <a:gd name="connsiteY4" fmla="*/ 721519 h 762000"/>
                <a:gd name="connsiteX5" fmla="*/ 469106 w 600075"/>
                <a:gd name="connsiteY5" fmla="*/ 650082 h 762000"/>
                <a:gd name="connsiteX6" fmla="*/ 600075 w 600075"/>
                <a:gd name="connsiteY6" fmla="*/ 566738 h 762000"/>
                <a:gd name="connsiteX7" fmla="*/ 538162 w 600075"/>
                <a:gd name="connsiteY7" fmla="*/ 373857 h 762000"/>
                <a:gd name="connsiteX8" fmla="*/ 445293 w 600075"/>
                <a:gd name="connsiteY8" fmla="*/ 180975 h 762000"/>
                <a:gd name="connsiteX9" fmla="*/ 316706 w 600075"/>
                <a:gd name="connsiteY9" fmla="*/ 0 h 762000"/>
                <a:gd name="connsiteX10" fmla="*/ 226218 w 600075"/>
                <a:gd name="connsiteY10" fmla="*/ 38100 h 762000"/>
                <a:gd name="connsiteX11" fmla="*/ 123825 w 600075"/>
                <a:gd name="connsiteY11" fmla="*/ 69057 h 762000"/>
                <a:gd name="connsiteX12" fmla="*/ 0 w 600075"/>
                <a:gd name="connsiteY12" fmla="*/ 80963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0075" h="762000">
                  <a:moveTo>
                    <a:pt x="0" y="80963"/>
                  </a:moveTo>
                  <a:lnTo>
                    <a:pt x="38100" y="304800"/>
                  </a:lnTo>
                  <a:lnTo>
                    <a:pt x="76200" y="535782"/>
                  </a:lnTo>
                  <a:lnTo>
                    <a:pt x="88106" y="762000"/>
                  </a:lnTo>
                  <a:lnTo>
                    <a:pt x="283368" y="721519"/>
                  </a:lnTo>
                  <a:lnTo>
                    <a:pt x="469106" y="650082"/>
                  </a:lnTo>
                  <a:lnTo>
                    <a:pt x="600075" y="566738"/>
                  </a:lnTo>
                  <a:lnTo>
                    <a:pt x="538162" y="373857"/>
                  </a:lnTo>
                  <a:lnTo>
                    <a:pt x="445293" y="180975"/>
                  </a:lnTo>
                  <a:lnTo>
                    <a:pt x="316706" y="0"/>
                  </a:lnTo>
                  <a:lnTo>
                    <a:pt x="226218" y="38100"/>
                  </a:lnTo>
                  <a:lnTo>
                    <a:pt x="123825" y="69057"/>
                  </a:lnTo>
                  <a:lnTo>
                    <a:pt x="0" y="80963"/>
                  </a:lnTo>
                  <a:close/>
                </a:path>
              </a:pathLst>
            </a:custGeom>
            <a:solidFill>
              <a:schemeClr val="accent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61"/>
            <p:cNvSpPr/>
            <p:nvPr/>
          </p:nvSpPr>
          <p:spPr>
            <a:xfrm>
              <a:off x="8062913" y="4633913"/>
              <a:ext cx="223837" cy="269081"/>
            </a:xfrm>
            <a:custGeom>
              <a:avLst/>
              <a:gdLst>
                <a:gd name="connsiteX0" fmla="*/ 0 w 223837"/>
                <a:gd name="connsiteY0" fmla="*/ 45243 h 269081"/>
                <a:gd name="connsiteX1" fmla="*/ 61912 w 223837"/>
                <a:gd name="connsiteY1" fmla="*/ 269081 h 269081"/>
                <a:gd name="connsiteX2" fmla="*/ 223837 w 223837"/>
                <a:gd name="connsiteY2" fmla="*/ 207168 h 269081"/>
                <a:gd name="connsiteX3" fmla="*/ 147637 w 223837"/>
                <a:gd name="connsiteY3" fmla="*/ 0 h 269081"/>
                <a:gd name="connsiteX4" fmla="*/ 0 w 223837"/>
                <a:gd name="connsiteY4" fmla="*/ 45243 h 269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37" h="269081">
                  <a:moveTo>
                    <a:pt x="0" y="45243"/>
                  </a:moveTo>
                  <a:lnTo>
                    <a:pt x="61912" y="269081"/>
                  </a:lnTo>
                  <a:lnTo>
                    <a:pt x="223837" y="207168"/>
                  </a:lnTo>
                  <a:lnTo>
                    <a:pt x="147637" y="0"/>
                  </a:lnTo>
                  <a:lnTo>
                    <a:pt x="0" y="45243"/>
                  </a:lnTo>
                  <a:close/>
                </a:path>
              </a:pathLst>
            </a:custGeom>
            <a:solidFill>
              <a:srgbClr val="FF0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Rectangle 71"/>
          <p:cNvSpPr/>
          <p:nvPr/>
        </p:nvSpPr>
        <p:spPr>
          <a:xfrm>
            <a:off x="4495800" y="3581400"/>
            <a:ext cx="12192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p:cNvSpPr txBox="1"/>
          <p:nvPr/>
        </p:nvSpPr>
        <p:spPr>
          <a:xfrm>
            <a:off x="7072934" y="4302115"/>
            <a:ext cx="348172" cy="369332"/>
          </a:xfrm>
          <a:prstGeom prst="rect">
            <a:avLst/>
          </a:prstGeom>
          <a:noFill/>
        </p:spPr>
        <p:txBody>
          <a:bodyPr wrap="none" rtlCol="0">
            <a:spAutoFit/>
          </a:bodyPr>
          <a:lstStyle/>
          <a:p>
            <a:r>
              <a:rPr lang="en-US" i="1" dirty="0" smtClean="0"/>
              <a:t>B</a:t>
            </a:r>
            <a:r>
              <a:rPr lang="en-US" i="1" baseline="-25000" dirty="0" smtClean="0"/>
              <a:t>I</a:t>
            </a:r>
            <a:endParaRPr lang="en-US" i="1" baseline="-25000" dirty="0"/>
          </a:p>
        </p:txBody>
      </p:sp>
      <p:sp>
        <p:nvSpPr>
          <p:cNvPr id="74" name="TextBox 73"/>
          <p:cNvSpPr txBox="1"/>
          <p:nvPr/>
        </p:nvSpPr>
        <p:spPr>
          <a:xfrm>
            <a:off x="7298061" y="4636621"/>
            <a:ext cx="359394" cy="369332"/>
          </a:xfrm>
          <a:prstGeom prst="rect">
            <a:avLst/>
          </a:prstGeom>
          <a:noFill/>
        </p:spPr>
        <p:txBody>
          <a:bodyPr wrap="none" rtlCol="0">
            <a:spAutoFit/>
          </a:bodyPr>
          <a:lstStyle/>
          <a:p>
            <a:r>
              <a:rPr lang="en-US" i="1" dirty="0" smtClean="0"/>
              <a:t>B</a:t>
            </a:r>
            <a:r>
              <a:rPr lang="en-US" i="1" baseline="-25000" dirty="0" smtClean="0"/>
              <a:t>J</a:t>
            </a:r>
            <a:endParaRPr lang="en-US" i="1" baseline="-25000" dirty="0"/>
          </a:p>
        </p:txBody>
      </p:sp>
      <p:sp>
        <p:nvSpPr>
          <p:cNvPr id="75" name="TextBox 74"/>
          <p:cNvSpPr txBox="1"/>
          <p:nvPr/>
        </p:nvSpPr>
        <p:spPr>
          <a:xfrm>
            <a:off x="7307451" y="4377025"/>
            <a:ext cx="386644" cy="369332"/>
          </a:xfrm>
          <a:prstGeom prst="rect">
            <a:avLst/>
          </a:prstGeom>
          <a:noFill/>
        </p:spPr>
        <p:txBody>
          <a:bodyPr wrap="none" rtlCol="0">
            <a:spAutoFit/>
          </a:bodyPr>
          <a:lstStyle/>
          <a:p>
            <a:r>
              <a:rPr lang="en-US" i="1" dirty="0" smtClean="0"/>
              <a:t>B</a:t>
            </a:r>
            <a:r>
              <a:rPr lang="en-US" i="1" baseline="-25000" dirty="0" smtClean="0"/>
              <a:t>I’</a:t>
            </a:r>
            <a:endParaRPr lang="en-US" i="1" baseline="-25000" dirty="0"/>
          </a:p>
        </p:txBody>
      </p:sp>
      <p:sp>
        <p:nvSpPr>
          <p:cNvPr id="76" name="TextBox 75"/>
          <p:cNvSpPr txBox="1"/>
          <p:nvPr/>
        </p:nvSpPr>
        <p:spPr>
          <a:xfrm>
            <a:off x="7656087" y="4636621"/>
            <a:ext cx="397866" cy="369332"/>
          </a:xfrm>
          <a:prstGeom prst="rect">
            <a:avLst/>
          </a:prstGeom>
          <a:noFill/>
        </p:spPr>
        <p:txBody>
          <a:bodyPr wrap="none" rtlCol="0">
            <a:spAutoFit/>
          </a:bodyPr>
          <a:lstStyle/>
          <a:p>
            <a:r>
              <a:rPr lang="en-US" i="1" dirty="0" smtClean="0"/>
              <a:t>B</a:t>
            </a:r>
            <a:r>
              <a:rPr lang="en-US" i="1" baseline="-25000" dirty="0" smtClean="0"/>
              <a:t>J’</a:t>
            </a:r>
            <a:endParaRPr lang="en-US" i="1" baseline="-25000" dirty="0"/>
          </a:p>
        </p:txBody>
      </p:sp>
      <p:sp>
        <p:nvSpPr>
          <p:cNvPr id="77" name="TextBox 76"/>
          <p:cNvSpPr txBox="1"/>
          <p:nvPr/>
        </p:nvSpPr>
        <p:spPr>
          <a:xfrm>
            <a:off x="7559298" y="4419600"/>
            <a:ext cx="425116" cy="369332"/>
          </a:xfrm>
          <a:prstGeom prst="rect">
            <a:avLst/>
          </a:prstGeom>
          <a:noFill/>
        </p:spPr>
        <p:txBody>
          <a:bodyPr wrap="none" rtlCol="0">
            <a:spAutoFit/>
          </a:bodyPr>
          <a:lstStyle/>
          <a:p>
            <a:r>
              <a:rPr lang="en-US" i="1" dirty="0" smtClean="0"/>
              <a:t>B</a:t>
            </a:r>
            <a:r>
              <a:rPr lang="en-US" i="1" baseline="-25000" dirty="0" smtClean="0"/>
              <a:t>I’’</a:t>
            </a:r>
            <a:endParaRPr lang="en-US" i="1" baseline="-25000" dirty="0"/>
          </a:p>
        </p:txBody>
      </p:sp>
      <p:sp>
        <p:nvSpPr>
          <p:cNvPr id="78" name="TextBox 77"/>
          <p:cNvSpPr txBox="1"/>
          <p:nvPr/>
        </p:nvSpPr>
        <p:spPr>
          <a:xfrm>
            <a:off x="7998615" y="4572000"/>
            <a:ext cx="436338" cy="369332"/>
          </a:xfrm>
          <a:prstGeom prst="rect">
            <a:avLst/>
          </a:prstGeom>
          <a:noFill/>
        </p:spPr>
        <p:txBody>
          <a:bodyPr wrap="none" rtlCol="0">
            <a:spAutoFit/>
          </a:bodyPr>
          <a:lstStyle/>
          <a:p>
            <a:r>
              <a:rPr lang="en-US" i="1" dirty="0" smtClean="0"/>
              <a:t>B</a:t>
            </a:r>
            <a:r>
              <a:rPr lang="en-US" i="1" baseline="-25000" dirty="0" smtClean="0"/>
              <a:t>J’’</a:t>
            </a:r>
            <a:endParaRPr lang="en-US" i="1" baseline="-25000" dirty="0"/>
          </a:p>
        </p:txBody>
      </p:sp>
      <p:sp>
        <p:nvSpPr>
          <p:cNvPr id="79" name="TextBox 78"/>
          <p:cNvSpPr txBox="1"/>
          <p:nvPr/>
        </p:nvSpPr>
        <p:spPr>
          <a:xfrm>
            <a:off x="7849961" y="4382145"/>
            <a:ext cx="463588" cy="369332"/>
          </a:xfrm>
          <a:prstGeom prst="rect">
            <a:avLst/>
          </a:prstGeom>
          <a:noFill/>
        </p:spPr>
        <p:txBody>
          <a:bodyPr wrap="none" rtlCol="0">
            <a:spAutoFit/>
          </a:bodyPr>
          <a:lstStyle/>
          <a:p>
            <a:r>
              <a:rPr lang="en-US" i="1" dirty="0" smtClean="0"/>
              <a:t>B</a:t>
            </a:r>
            <a:r>
              <a:rPr lang="en-US" i="1" baseline="-25000" dirty="0" smtClean="0"/>
              <a:t>I’’’</a:t>
            </a:r>
            <a:endParaRPr lang="en-US" i="1" baseline="-25000" dirty="0"/>
          </a:p>
        </p:txBody>
      </p:sp>
      <p:sp>
        <p:nvSpPr>
          <p:cNvPr id="80" name="TextBox 79"/>
          <p:cNvSpPr txBox="1"/>
          <p:nvPr/>
        </p:nvSpPr>
        <p:spPr>
          <a:xfrm>
            <a:off x="8233947" y="4457055"/>
            <a:ext cx="474810" cy="369332"/>
          </a:xfrm>
          <a:prstGeom prst="rect">
            <a:avLst/>
          </a:prstGeom>
          <a:noFill/>
        </p:spPr>
        <p:txBody>
          <a:bodyPr wrap="none" rtlCol="0">
            <a:spAutoFit/>
          </a:bodyPr>
          <a:lstStyle/>
          <a:p>
            <a:r>
              <a:rPr lang="en-US" i="1" dirty="0" smtClean="0"/>
              <a:t>B</a:t>
            </a:r>
            <a:r>
              <a:rPr lang="en-US" i="1" baseline="-25000" dirty="0" smtClean="0"/>
              <a:t>J’’’</a:t>
            </a:r>
            <a:endParaRPr lang="en-US" i="1" baseline="-25000" dirty="0"/>
          </a:p>
        </p:txBody>
      </p:sp>
    </p:spTree>
    <p:extLst>
      <p:ext uri="{BB962C8B-B14F-4D97-AF65-F5344CB8AC3E}">
        <p14:creationId xmlns:p14="http://schemas.microsoft.com/office/powerpoint/2010/main" val="354040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1"/>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58"/>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64"/>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74"/>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73"/>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7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5"/>
                                        </p:tgtEl>
                                        <p:attrNameLst>
                                          <p:attrName>style.visibility</p:attrName>
                                        </p:attrNameLst>
                                      </p:cBhvr>
                                      <p:to>
                                        <p:strVal val="visible"/>
                                      </p:to>
                                    </p:set>
                                  </p:childTnLst>
                                </p:cTn>
                              </p:par>
                              <p:par>
                                <p:cTn id="35" presetID="1" presetClass="exit" presetSubtype="0" fill="hold" grpId="0" nodeType="withEffect">
                                  <p:stCondLst>
                                    <p:cond delay="0"/>
                                  </p:stCondLst>
                                  <p:childTnLst>
                                    <p:set>
                                      <p:cBhvr>
                                        <p:cTn id="36" dur="1" fill="hold">
                                          <p:stCondLst>
                                            <p:cond delay="0"/>
                                          </p:stCondLst>
                                        </p:cTn>
                                        <p:tgtEl>
                                          <p:spTgt spid="43"/>
                                        </p:tgtEl>
                                        <p:attrNameLst>
                                          <p:attrName>style.visibility</p:attrName>
                                        </p:attrNameLst>
                                      </p:cBhvr>
                                      <p:to>
                                        <p:strVal val="hidden"/>
                                      </p:to>
                                    </p:set>
                                  </p:childTnLst>
                                </p:cTn>
                              </p:par>
                            </p:childTnLst>
                          </p:cTn>
                        </p:par>
                        <p:par>
                          <p:cTn id="37" fill="hold">
                            <p:stCondLst>
                              <p:cond delay="0"/>
                            </p:stCondLst>
                            <p:childTnLst>
                              <p:par>
                                <p:cTn id="38" presetID="1" presetClass="entr" presetSubtype="0" fill="hold" nodeType="afterEffect">
                                  <p:stCondLst>
                                    <p:cond delay="500"/>
                                  </p:stCondLst>
                                  <p:childTnLst>
                                    <p:set>
                                      <p:cBhvr>
                                        <p:cTn id="39" dur="1" fill="hold">
                                          <p:stCondLst>
                                            <p:cond delay="0"/>
                                          </p:stCondLst>
                                        </p:cTn>
                                        <p:tgtEl>
                                          <p:spTgt spid="59"/>
                                        </p:tgtEl>
                                        <p:attrNameLst>
                                          <p:attrName>style.visibility</p:attrName>
                                        </p:attrNameLst>
                                      </p:cBhvr>
                                      <p:to>
                                        <p:strVal val="visible"/>
                                      </p:to>
                                    </p:set>
                                  </p:childTnLst>
                                </p:cTn>
                              </p:par>
                              <p:par>
                                <p:cTn id="40" presetID="1" presetClass="entr" presetSubtype="0" fill="hold" nodeType="withEffect">
                                  <p:stCondLst>
                                    <p:cond delay="500"/>
                                  </p:stCondLst>
                                  <p:childTnLst>
                                    <p:set>
                                      <p:cBhvr>
                                        <p:cTn id="41" dur="1" fill="hold">
                                          <p:stCondLst>
                                            <p:cond delay="0"/>
                                          </p:stCondLst>
                                        </p:cTn>
                                        <p:tgtEl>
                                          <p:spTgt spid="63"/>
                                        </p:tgtEl>
                                        <p:attrNameLst>
                                          <p:attrName>style.visibility</p:attrName>
                                        </p:attrNameLst>
                                      </p:cBhvr>
                                      <p:to>
                                        <p:strVal val="visible"/>
                                      </p:to>
                                    </p:set>
                                  </p:childTnLst>
                                </p:cTn>
                              </p:par>
                              <p:par>
                                <p:cTn id="42" presetID="1" presetClass="exit" presetSubtype="0" fill="hold" nodeType="withEffect">
                                  <p:stCondLst>
                                    <p:cond delay="500"/>
                                  </p:stCondLst>
                                  <p:childTnLst>
                                    <p:set>
                                      <p:cBhvr>
                                        <p:cTn id="43" dur="1" fill="hold">
                                          <p:stCondLst>
                                            <p:cond delay="0"/>
                                          </p:stCondLst>
                                        </p:cTn>
                                        <p:tgtEl>
                                          <p:spTgt spid="68"/>
                                        </p:tgtEl>
                                        <p:attrNameLst>
                                          <p:attrName>style.visibility</p:attrName>
                                        </p:attrNameLst>
                                      </p:cBhvr>
                                      <p:to>
                                        <p:strVal val="hidden"/>
                                      </p:to>
                                    </p:set>
                                  </p:childTnLst>
                                </p:cTn>
                              </p:par>
                              <p:par>
                                <p:cTn id="44" presetID="1" presetClass="exit" presetSubtype="0" fill="hold" nodeType="withEffect">
                                  <p:stCondLst>
                                    <p:cond delay="500"/>
                                  </p:stCondLst>
                                  <p:childTnLst>
                                    <p:set>
                                      <p:cBhvr>
                                        <p:cTn id="45" dur="1" fill="hold">
                                          <p:stCondLst>
                                            <p:cond delay="0"/>
                                          </p:stCondLst>
                                        </p:cTn>
                                        <p:tgtEl>
                                          <p:spTgt spid="71"/>
                                        </p:tgtEl>
                                        <p:attrNameLst>
                                          <p:attrName>style.visibility</p:attrName>
                                        </p:attrNameLst>
                                      </p:cBhvr>
                                      <p:to>
                                        <p:strVal val="hidden"/>
                                      </p:to>
                                    </p:set>
                                  </p:childTnLst>
                                </p:cTn>
                              </p:par>
                              <p:par>
                                <p:cTn id="46" presetID="1" presetClass="exit" presetSubtype="0" fill="hold" grpId="1" nodeType="withEffect">
                                  <p:stCondLst>
                                    <p:cond delay="500"/>
                                  </p:stCondLst>
                                  <p:childTnLst>
                                    <p:set>
                                      <p:cBhvr>
                                        <p:cTn id="47" dur="1" fill="hold">
                                          <p:stCondLst>
                                            <p:cond delay="0"/>
                                          </p:stCondLst>
                                        </p:cTn>
                                        <p:tgtEl>
                                          <p:spTgt spid="76"/>
                                        </p:tgtEl>
                                        <p:attrNameLst>
                                          <p:attrName>style.visibility</p:attrName>
                                        </p:attrNameLst>
                                      </p:cBhvr>
                                      <p:to>
                                        <p:strVal val="hidden"/>
                                      </p:to>
                                    </p:set>
                                  </p:childTnLst>
                                </p:cTn>
                              </p:par>
                              <p:par>
                                <p:cTn id="48" presetID="1" presetClass="exit" presetSubtype="0" fill="hold" grpId="1" nodeType="withEffect">
                                  <p:stCondLst>
                                    <p:cond delay="500"/>
                                  </p:stCondLst>
                                  <p:childTnLst>
                                    <p:set>
                                      <p:cBhvr>
                                        <p:cTn id="49" dur="1" fill="hold">
                                          <p:stCondLst>
                                            <p:cond delay="0"/>
                                          </p:stCondLst>
                                        </p:cTn>
                                        <p:tgtEl>
                                          <p:spTgt spid="75"/>
                                        </p:tgtEl>
                                        <p:attrNameLst>
                                          <p:attrName>style.visibility</p:attrName>
                                        </p:attrNameLst>
                                      </p:cBhvr>
                                      <p:to>
                                        <p:strVal val="hidden"/>
                                      </p:to>
                                    </p:set>
                                  </p:childTnLst>
                                </p:cTn>
                              </p:par>
                              <p:par>
                                <p:cTn id="50" presetID="1" presetClass="entr" presetSubtype="0" fill="hold" grpId="0" nodeType="withEffect">
                                  <p:stCondLst>
                                    <p:cond delay="500"/>
                                  </p:stCondLst>
                                  <p:childTnLst>
                                    <p:set>
                                      <p:cBhvr>
                                        <p:cTn id="51" dur="1" fill="hold">
                                          <p:stCondLst>
                                            <p:cond delay="0"/>
                                          </p:stCondLst>
                                        </p:cTn>
                                        <p:tgtEl>
                                          <p:spTgt spid="77"/>
                                        </p:tgtEl>
                                        <p:attrNameLst>
                                          <p:attrName>style.visibility</p:attrName>
                                        </p:attrNameLst>
                                      </p:cBhvr>
                                      <p:to>
                                        <p:strVal val="visible"/>
                                      </p:to>
                                    </p:set>
                                  </p:childTnLst>
                                </p:cTn>
                              </p:par>
                              <p:par>
                                <p:cTn id="52" presetID="1" presetClass="entr" presetSubtype="0" fill="hold" grpId="0" nodeType="withEffect">
                                  <p:stCondLst>
                                    <p:cond delay="500"/>
                                  </p:stCondLst>
                                  <p:childTnLst>
                                    <p:set>
                                      <p:cBhvr>
                                        <p:cTn id="53" dur="1" fill="hold">
                                          <p:stCondLst>
                                            <p:cond delay="0"/>
                                          </p:stCondLst>
                                        </p:cTn>
                                        <p:tgtEl>
                                          <p:spTgt spid="78"/>
                                        </p:tgtEl>
                                        <p:attrNameLst>
                                          <p:attrName>style.visibility</p:attrName>
                                        </p:attrNameLst>
                                      </p:cBhvr>
                                      <p:to>
                                        <p:strVal val="visible"/>
                                      </p:to>
                                    </p:set>
                                  </p:childTnLst>
                                </p:cTn>
                              </p:par>
                              <p:par>
                                <p:cTn id="54" presetID="1" presetClass="exit" presetSubtype="0" fill="hold" grpId="0" nodeType="withEffect">
                                  <p:stCondLst>
                                    <p:cond delay="500"/>
                                  </p:stCondLst>
                                  <p:childTnLst>
                                    <p:set>
                                      <p:cBhvr>
                                        <p:cTn id="55" dur="1" fill="hold">
                                          <p:stCondLst>
                                            <p:cond delay="0"/>
                                          </p:stCondLst>
                                        </p:cTn>
                                        <p:tgtEl>
                                          <p:spTgt spid="44"/>
                                        </p:tgtEl>
                                        <p:attrNameLst>
                                          <p:attrName>style.visibility</p:attrName>
                                        </p:attrNameLst>
                                      </p:cBhvr>
                                      <p:to>
                                        <p:strVal val="hidden"/>
                                      </p:to>
                                    </p:set>
                                  </p:childTnLst>
                                </p:cTn>
                              </p:par>
                            </p:childTnLst>
                          </p:cTn>
                        </p:par>
                        <p:par>
                          <p:cTn id="56" fill="hold">
                            <p:stCondLst>
                              <p:cond delay="500"/>
                            </p:stCondLst>
                            <p:childTnLst>
                              <p:par>
                                <p:cTn id="57" presetID="1" presetClass="entr" presetSubtype="0" fill="hold" nodeType="afterEffect">
                                  <p:stCondLst>
                                    <p:cond delay="500"/>
                                  </p:stCondLst>
                                  <p:childTnLst>
                                    <p:set>
                                      <p:cBhvr>
                                        <p:cTn id="58" dur="1" fill="hold">
                                          <p:stCondLst>
                                            <p:cond delay="0"/>
                                          </p:stCondLst>
                                        </p:cTn>
                                        <p:tgtEl>
                                          <p:spTgt spid="65"/>
                                        </p:tgtEl>
                                        <p:attrNameLst>
                                          <p:attrName>style.visibility</p:attrName>
                                        </p:attrNameLst>
                                      </p:cBhvr>
                                      <p:to>
                                        <p:strVal val="visible"/>
                                      </p:to>
                                    </p:set>
                                  </p:childTnLst>
                                </p:cTn>
                              </p:par>
                              <p:par>
                                <p:cTn id="59" presetID="1" presetClass="entr" presetSubtype="0" fill="hold" nodeType="withEffect">
                                  <p:stCondLst>
                                    <p:cond delay="500"/>
                                  </p:stCondLst>
                                  <p:childTnLst>
                                    <p:set>
                                      <p:cBhvr>
                                        <p:cTn id="60" dur="1" fill="hold">
                                          <p:stCondLst>
                                            <p:cond delay="0"/>
                                          </p:stCondLst>
                                        </p:cTn>
                                        <p:tgtEl>
                                          <p:spTgt spid="60"/>
                                        </p:tgtEl>
                                        <p:attrNameLst>
                                          <p:attrName>style.visibility</p:attrName>
                                        </p:attrNameLst>
                                      </p:cBhvr>
                                      <p:to>
                                        <p:strVal val="visible"/>
                                      </p:to>
                                    </p:set>
                                  </p:childTnLst>
                                </p:cTn>
                              </p:par>
                              <p:par>
                                <p:cTn id="61" presetID="1" presetClass="exit" presetSubtype="0" fill="hold" nodeType="withEffect">
                                  <p:stCondLst>
                                    <p:cond delay="500"/>
                                  </p:stCondLst>
                                  <p:childTnLst>
                                    <p:set>
                                      <p:cBhvr>
                                        <p:cTn id="62" dur="1" fill="hold">
                                          <p:stCondLst>
                                            <p:cond delay="0"/>
                                          </p:stCondLst>
                                        </p:cTn>
                                        <p:tgtEl>
                                          <p:spTgt spid="59"/>
                                        </p:tgtEl>
                                        <p:attrNameLst>
                                          <p:attrName>style.visibility</p:attrName>
                                        </p:attrNameLst>
                                      </p:cBhvr>
                                      <p:to>
                                        <p:strVal val="hidden"/>
                                      </p:to>
                                    </p:set>
                                  </p:childTnLst>
                                </p:cTn>
                              </p:par>
                              <p:par>
                                <p:cTn id="63" presetID="1" presetClass="exit" presetSubtype="0" fill="hold" nodeType="withEffect">
                                  <p:stCondLst>
                                    <p:cond delay="500"/>
                                  </p:stCondLst>
                                  <p:childTnLst>
                                    <p:set>
                                      <p:cBhvr>
                                        <p:cTn id="64" dur="1" fill="hold">
                                          <p:stCondLst>
                                            <p:cond delay="0"/>
                                          </p:stCondLst>
                                        </p:cTn>
                                        <p:tgtEl>
                                          <p:spTgt spid="63"/>
                                        </p:tgtEl>
                                        <p:attrNameLst>
                                          <p:attrName>style.visibility</p:attrName>
                                        </p:attrNameLst>
                                      </p:cBhvr>
                                      <p:to>
                                        <p:strVal val="hidden"/>
                                      </p:to>
                                    </p:set>
                                  </p:childTnLst>
                                </p:cTn>
                              </p:par>
                              <p:par>
                                <p:cTn id="65" presetID="1" presetClass="exit" presetSubtype="0" fill="hold" grpId="1" nodeType="withEffect">
                                  <p:stCondLst>
                                    <p:cond delay="500"/>
                                  </p:stCondLst>
                                  <p:childTnLst>
                                    <p:set>
                                      <p:cBhvr>
                                        <p:cTn id="66" dur="1" fill="hold">
                                          <p:stCondLst>
                                            <p:cond delay="0"/>
                                          </p:stCondLst>
                                        </p:cTn>
                                        <p:tgtEl>
                                          <p:spTgt spid="77"/>
                                        </p:tgtEl>
                                        <p:attrNameLst>
                                          <p:attrName>style.visibility</p:attrName>
                                        </p:attrNameLst>
                                      </p:cBhvr>
                                      <p:to>
                                        <p:strVal val="hidden"/>
                                      </p:to>
                                    </p:set>
                                  </p:childTnLst>
                                </p:cTn>
                              </p:par>
                              <p:par>
                                <p:cTn id="67" presetID="1" presetClass="exit" presetSubtype="0" fill="hold" grpId="1" nodeType="withEffect">
                                  <p:stCondLst>
                                    <p:cond delay="500"/>
                                  </p:stCondLst>
                                  <p:childTnLst>
                                    <p:set>
                                      <p:cBhvr>
                                        <p:cTn id="68" dur="1" fill="hold">
                                          <p:stCondLst>
                                            <p:cond delay="0"/>
                                          </p:stCondLst>
                                        </p:cTn>
                                        <p:tgtEl>
                                          <p:spTgt spid="78"/>
                                        </p:tgtEl>
                                        <p:attrNameLst>
                                          <p:attrName>style.visibility</p:attrName>
                                        </p:attrNameLst>
                                      </p:cBhvr>
                                      <p:to>
                                        <p:strVal val="hidden"/>
                                      </p:to>
                                    </p:set>
                                  </p:childTnLst>
                                </p:cTn>
                              </p:par>
                              <p:par>
                                <p:cTn id="69" presetID="1" presetClass="entr" presetSubtype="0" fill="hold" grpId="0" nodeType="withEffect">
                                  <p:stCondLst>
                                    <p:cond delay="500"/>
                                  </p:stCondLst>
                                  <p:childTnLst>
                                    <p:set>
                                      <p:cBhvr>
                                        <p:cTn id="70" dur="1" fill="hold">
                                          <p:stCondLst>
                                            <p:cond delay="0"/>
                                          </p:stCondLst>
                                        </p:cTn>
                                        <p:tgtEl>
                                          <p:spTgt spid="80"/>
                                        </p:tgtEl>
                                        <p:attrNameLst>
                                          <p:attrName>style.visibility</p:attrName>
                                        </p:attrNameLst>
                                      </p:cBhvr>
                                      <p:to>
                                        <p:strVal val="visible"/>
                                      </p:to>
                                    </p:set>
                                  </p:childTnLst>
                                </p:cTn>
                              </p:par>
                              <p:par>
                                <p:cTn id="71" presetID="1" presetClass="entr" presetSubtype="0" fill="hold" grpId="0" nodeType="withEffect">
                                  <p:stCondLst>
                                    <p:cond delay="500"/>
                                  </p:stCondLst>
                                  <p:childTnLst>
                                    <p:set>
                                      <p:cBhvr>
                                        <p:cTn id="72" dur="1" fill="hold">
                                          <p:stCondLst>
                                            <p:cond delay="0"/>
                                          </p:stCondLst>
                                        </p:cTn>
                                        <p:tgtEl>
                                          <p:spTgt spid="79"/>
                                        </p:tgtEl>
                                        <p:attrNameLst>
                                          <p:attrName>style.visibility</p:attrName>
                                        </p:attrNameLst>
                                      </p:cBhvr>
                                      <p:to>
                                        <p:strVal val="visible"/>
                                      </p:to>
                                    </p:set>
                                  </p:childTnLst>
                                </p:cTn>
                              </p:par>
                              <p:par>
                                <p:cTn id="73" presetID="1" presetClass="exit" presetSubtype="0" fill="hold" grpId="0" nodeType="withEffect">
                                  <p:stCondLst>
                                    <p:cond delay="500"/>
                                  </p:stCondLst>
                                  <p:childTnLst>
                                    <p:set>
                                      <p:cBhvr>
                                        <p:cTn id="74" dur="1" fill="hold">
                                          <p:stCondLst>
                                            <p:cond delay="0"/>
                                          </p:stCondLst>
                                        </p:cTn>
                                        <p:tgtEl>
                                          <p:spTgt spid="72"/>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
                                            <p:txEl>
                                              <p:pRg st="5" end="5"/>
                                            </p:txEl>
                                          </p:spTgt>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3">
                                            <p:txEl>
                                              <p:pRg st="6" end="6"/>
                                            </p:txEl>
                                          </p:spTgt>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72" grpId="0" animBg="1"/>
      <p:bldP spid="73" grpId="0"/>
      <p:bldP spid="73" grpId="1"/>
      <p:bldP spid="74" grpId="0"/>
      <p:bldP spid="74" grpId="1"/>
      <p:bldP spid="75" grpId="0"/>
      <p:bldP spid="75" grpId="1"/>
      <p:bldP spid="76" grpId="0"/>
      <p:bldP spid="76" grpId="1"/>
      <p:bldP spid="77" grpId="0"/>
      <p:bldP spid="77" grpId="1"/>
      <p:bldP spid="78" grpId="0"/>
      <p:bldP spid="78" grpId="1"/>
      <p:bldP spid="79" grpId="0"/>
      <p:bldP spid="8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Regularity</a:t>
            </a:r>
          </a:p>
        </p:txBody>
      </p:sp>
      <p:sp>
        <p:nvSpPr>
          <p:cNvPr id="3" name="Content Placeholder 2"/>
          <p:cNvSpPr>
            <a:spLocks noGrp="1"/>
          </p:cNvSpPr>
          <p:nvPr>
            <p:ph idx="1"/>
          </p:nvPr>
        </p:nvSpPr>
        <p:spPr>
          <a:xfrm>
            <a:off x="457200" y="1600200"/>
            <a:ext cx="8229600" cy="5257800"/>
          </a:xfrm>
        </p:spPr>
        <p:txBody>
          <a:bodyPr>
            <a:normAutofit/>
          </a:bodyPr>
          <a:lstStyle/>
          <a:p>
            <a:pPr marL="0" indent="0">
              <a:buNone/>
            </a:pPr>
            <a:r>
              <a:rPr lang="en-US" u="sng" dirty="0" smtClean="0"/>
              <a:t>Multigrid Hierarchy</a:t>
            </a:r>
            <a:r>
              <a:rPr lang="en-US" dirty="0" smtClean="0"/>
              <a:t>:</a:t>
            </a:r>
          </a:p>
          <a:p>
            <a:pPr marL="400050" lvl="1" indent="0">
              <a:buNone/>
            </a:pPr>
            <a:r>
              <a:rPr lang="en-US" dirty="0" smtClean="0"/>
              <a:t>Rows are discretized into power-</a:t>
            </a:r>
            <a:br>
              <a:rPr lang="en-US" dirty="0" smtClean="0"/>
            </a:br>
            <a:r>
              <a:rPr lang="en-US" dirty="0" smtClean="0"/>
              <a:t>of-two bins based on length.</a:t>
            </a:r>
          </a:p>
          <a:p>
            <a:pPr marL="857250" lvl="1" indent="-457200">
              <a:buFont typeface="Symbol"/>
              <a:buChar char="Þ"/>
            </a:pPr>
            <a:r>
              <a:rPr lang="en-US" dirty="0" smtClean="0"/>
              <a:t>Elements at finer levels nest</a:t>
            </a:r>
            <a:br>
              <a:rPr lang="en-US" dirty="0" smtClean="0"/>
            </a:br>
            <a:r>
              <a:rPr lang="en-US" dirty="0" smtClean="0"/>
              <a:t>within coarser elements.</a:t>
            </a:r>
          </a:p>
          <a:p>
            <a:pPr marL="400050" lvl="1" indent="0">
              <a:buNone/>
            </a:pPr>
            <a:endParaRPr lang="en-US" dirty="0"/>
          </a:p>
        </p:txBody>
      </p:sp>
      <p:pic>
        <p:nvPicPr>
          <p:cNvPr id="5" name="Picture 6" descr="C:\Talks\SIGAsia-10\Union\foo.2.bmp"/>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61888" y="1676400"/>
            <a:ext cx="2494650" cy="24946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Talks\SIGAsia-10\Union\union.1.t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4730495"/>
            <a:ext cx="36576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Talks\SIGAsia-10\temp\grid.adaptive.8.bmp"/>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10200" y="4730496"/>
            <a:ext cx="3657600" cy="1824025"/>
          </a:xfrm>
          <a:prstGeom prst="rect">
            <a:avLst/>
          </a:prstGeom>
          <a:noFill/>
          <a:extLst>
            <a:ext uri="{909E8E84-426E-40DD-AFC4-6F175D3DCCD1}">
              <a14:hiddenFill xmlns:a14="http://schemas.microsoft.com/office/drawing/2010/main">
                <a:solidFill>
                  <a:srgbClr val="FFFFFF"/>
                </a:solidFill>
              </a14:hiddenFill>
            </a:ext>
          </a:extLst>
        </p:spPr>
      </p:pic>
      <p:pic>
        <p:nvPicPr>
          <p:cNvPr id="14345" name="Picture 9" descr="C:\Talks\SIGAsia-10\Union\foo.4.bmp"/>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61888" y="1676400"/>
            <a:ext cx="2496312" cy="2496312"/>
          </a:xfrm>
          <a:prstGeom prst="rect">
            <a:avLst/>
          </a:prstGeom>
          <a:noFill/>
          <a:extLst>
            <a:ext uri="{909E8E84-426E-40DD-AFC4-6F175D3DCCD1}">
              <a14:hiddenFill xmlns:a14="http://schemas.microsoft.com/office/drawing/2010/main">
                <a:solidFill>
                  <a:srgbClr val="FFFFFF"/>
                </a:solidFill>
              </a14:hiddenFill>
            </a:ext>
          </a:extLst>
        </p:spPr>
      </p:pic>
      <p:sp>
        <p:nvSpPr>
          <p:cNvPr id="95" name="Down Arrow 94"/>
          <p:cNvSpPr/>
          <p:nvPr/>
        </p:nvSpPr>
        <p:spPr>
          <a:xfrm flipV="1">
            <a:off x="7120793" y="4267200"/>
            <a:ext cx="2286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C:\Talks\SIGAsia-10\Union\foo.3.bmp"/>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61888" y="1676400"/>
            <a:ext cx="2496312" cy="24963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C:\Talks\SIGAsia-10\temp\grid.adaptive.16.bmp"/>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10200" y="4730496"/>
            <a:ext cx="3657600" cy="1824025"/>
          </a:xfrm>
          <a:prstGeom prst="rect">
            <a:avLst/>
          </a:prstGeom>
          <a:noFill/>
          <a:extLst>
            <a:ext uri="{909E8E84-426E-40DD-AFC4-6F175D3DCCD1}">
              <a14:hiddenFill xmlns:a14="http://schemas.microsoft.com/office/drawing/2010/main">
                <a:solidFill>
                  <a:srgbClr val="FFFFFF"/>
                </a:solidFill>
              </a14:hiddenFill>
            </a:ext>
          </a:extLst>
        </p:spPr>
      </p:pic>
      <p:pic>
        <p:nvPicPr>
          <p:cNvPr id="14346" name="Picture 10" descr="C:\Talks\SIGAsia-10\temp\grid.adaptive.32.bmp"/>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10200" y="4730496"/>
            <a:ext cx="3657600" cy="1824025"/>
          </a:xfrm>
          <a:prstGeom prst="rect">
            <a:avLst/>
          </a:prstGeom>
          <a:noFill/>
          <a:extLst>
            <a:ext uri="{909E8E84-426E-40DD-AFC4-6F175D3DCCD1}">
              <a14:hiddenFill xmlns:a14="http://schemas.microsoft.com/office/drawing/2010/main">
                <a:solidFill>
                  <a:srgbClr val="FFFFFF"/>
                </a:solidFill>
              </a14:hiddenFill>
            </a:ext>
          </a:extLst>
        </p:spPr>
      </p:pic>
      <p:pic>
        <p:nvPicPr>
          <p:cNvPr id="14347" name="Picture 11" descr="C:\Talks\SIGAsia-10\Union\foo.6.bmp"/>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61888" y="1676400"/>
            <a:ext cx="2496312" cy="2496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9303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5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5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par>
                          <p:cTn id="14" fill="hold">
                            <p:stCondLst>
                              <p:cond delay="1000"/>
                            </p:stCondLst>
                            <p:childTnLst>
                              <p:par>
                                <p:cTn id="15" presetID="10" presetClass="entr" presetSubtype="0" fill="hold" nodeType="afterEffect">
                                  <p:stCondLst>
                                    <p:cond delay="250"/>
                                  </p:stCondLst>
                                  <p:childTnLst>
                                    <p:set>
                                      <p:cBhvr>
                                        <p:cTn id="16" dur="1" fill="hold">
                                          <p:stCondLst>
                                            <p:cond delay="0"/>
                                          </p:stCondLst>
                                        </p:cTn>
                                        <p:tgtEl>
                                          <p:spTgt spid="14347"/>
                                        </p:tgtEl>
                                        <p:attrNameLst>
                                          <p:attrName>style.visibility</p:attrName>
                                        </p:attrNameLst>
                                      </p:cBhvr>
                                      <p:to>
                                        <p:strVal val="visible"/>
                                      </p:to>
                                    </p:set>
                                    <p:animEffect transition="in" filter="fade">
                                      <p:cBhvr>
                                        <p:cTn id="17" dur="500"/>
                                        <p:tgtEl>
                                          <p:spTgt spid="14347"/>
                                        </p:tgtEl>
                                      </p:cBhvr>
                                    </p:animEffect>
                                  </p:childTnLst>
                                </p:cTn>
                              </p:par>
                              <p:par>
                                <p:cTn id="18" presetID="10" presetClass="entr" presetSubtype="0" fill="hold" nodeType="withEffect">
                                  <p:stCondLst>
                                    <p:cond delay="250"/>
                                  </p:stCondLst>
                                  <p:childTnLst>
                                    <p:set>
                                      <p:cBhvr>
                                        <p:cTn id="19" dur="1" fill="hold">
                                          <p:stCondLst>
                                            <p:cond delay="0"/>
                                          </p:stCondLst>
                                        </p:cTn>
                                        <p:tgtEl>
                                          <p:spTgt spid="14346"/>
                                        </p:tgtEl>
                                        <p:attrNameLst>
                                          <p:attrName>style.visibility</p:attrName>
                                        </p:attrNameLst>
                                      </p:cBhvr>
                                      <p:to>
                                        <p:strVal val="visible"/>
                                      </p:to>
                                    </p:set>
                                    <p:animEffect transition="in" filter="fade">
                                      <p:cBhvr>
                                        <p:cTn id="20" dur="500"/>
                                        <p:tgtEl>
                                          <p:spTgt spid="14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 descr="C:\Talks\SIGAsia-10\Union\union.1.t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5201" y="4049132"/>
            <a:ext cx="36576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5" descr="C:\Talks\SIGAsia-10\temp\grid.adaptive.8.bmp"/>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25201" y="4038600"/>
            <a:ext cx="3657600" cy="1824025"/>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p:cNvSpPr/>
          <p:nvPr/>
        </p:nvSpPr>
        <p:spPr>
          <a:xfrm>
            <a:off x="4316057" y="4038600"/>
            <a:ext cx="3666744" cy="22860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45" name="Rectangle 44"/>
          <p:cNvSpPr/>
          <p:nvPr/>
        </p:nvSpPr>
        <p:spPr>
          <a:xfrm>
            <a:off x="4316057" y="4043037"/>
            <a:ext cx="3666744" cy="228600"/>
          </a:xfrm>
          <a:prstGeom prst="rect">
            <a:avLst/>
          </a:prstGeom>
          <a:solidFill>
            <a:schemeClr val="bg1">
              <a:lumMod val="85000"/>
              <a:alpha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2" name="Title 1"/>
          <p:cNvSpPr>
            <a:spLocks noGrp="1"/>
          </p:cNvSpPr>
          <p:nvPr>
            <p:ph type="title"/>
          </p:nvPr>
        </p:nvSpPr>
        <p:spPr/>
        <p:txBody>
          <a:bodyPr/>
          <a:lstStyle/>
          <a:p>
            <a:r>
              <a:rPr lang="en-US" dirty="0"/>
              <a:t>Regularity</a:t>
            </a:r>
          </a:p>
        </p:txBody>
      </p:sp>
      <p:sp>
        <p:nvSpPr>
          <p:cNvPr id="3" name="Content Placeholder 2"/>
          <p:cNvSpPr>
            <a:spLocks noGrp="1"/>
          </p:cNvSpPr>
          <p:nvPr>
            <p:ph idx="1"/>
          </p:nvPr>
        </p:nvSpPr>
        <p:spPr>
          <a:xfrm>
            <a:off x="457200" y="1600200"/>
            <a:ext cx="8229600" cy="5257800"/>
          </a:xfrm>
        </p:spPr>
        <p:txBody>
          <a:bodyPr>
            <a:normAutofit/>
          </a:bodyPr>
          <a:lstStyle/>
          <a:p>
            <a:pPr marL="0" indent="0">
              <a:buNone/>
            </a:pPr>
            <a:r>
              <a:rPr lang="en-US" u="sng" dirty="0" smtClean="0"/>
              <a:t>Out-of-Core Processing</a:t>
            </a:r>
            <a:r>
              <a:rPr lang="en-US" dirty="0" smtClean="0"/>
              <a:t>:</a:t>
            </a:r>
          </a:p>
          <a:p>
            <a:pPr marL="400050" lvl="1" indent="0">
              <a:buNone/>
            </a:pPr>
            <a:r>
              <a:rPr lang="en-US" dirty="0" smtClean="0"/>
              <a:t>Gauss-Seidel relaxation only requires access to neighboring values.</a:t>
            </a:r>
          </a:p>
          <a:p>
            <a:pPr marL="857250" lvl="1" indent="-457200">
              <a:buFont typeface="Symbol"/>
              <a:buChar char="Þ"/>
            </a:pPr>
            <a:r>
              <a:rPr lang="en-US" dirty="0" smtClean="0"/>
              <a:t>Can solve within a small working window.</a:t>
            </a:r>
          </a:p>
          <a:p>
            <a:pPr marL="400050" lvl="1" indent="0">
              <a:buNone/>
            </a:pPr>
            <a:endParaRPr lang="en-US" dirty="0"/>
          </a:p>
        </p:txBody>
      </p:sp>
      <p:sp>
        <p:nvSpPr>
          <p:cNvPr id="35" name="TextBox 34"/>
          <p:cNvSpPr txBox="1"/>
          <p:nvPr/>
        </p:nvSpPr>
        <p:spPr>
          <a:xfrm>
            <a:off x="2217549" y="5269468"/>
            <a:ext cx="901209" cy="369332"/>
          </a:xfrm>
          <a:prstGeom prst="rect">
            <a:avLst/>
          </a:prstGeom>
          <a:noFill/>
        </p:spPr>
        <p:txBody>
          <a:bodyPr wrap="none" rtlCol="0">
            <a:spAutoFit/>
          </a:bodyPr>
          <a:lstStyle/>
          <a:p>
            <a:r>
              <a:rPr lang="en-US" dirty="0" smtClean="0"/>
              <a:t>On Disk</a:t>
            </a:r>
            <a:endParaRPr lang="en-US" dirty="0"/>
          </a:p>
        </p:txBody>
      </p:sp>
      <p:sp>
        <p:nvSpPr>
          <p:cNvPr id="36" name="Can 35"/>
          <p:cNvSpPr>
            <a:spLocks noChangeAspect="1"/>
          </p:cNvSpPr>
          <p:nvPr/>
        </p:nvSpPr>
        <p:spPr>
          <a:xfrm>
            <a:off x="1905000" y="4533900"/>
            <a:ext cx="1600200" cy="800100"/>
          </a:xfrm>
          <a:prstGeom prst="can">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4316057" y="4271637"/>
            <a:ext cx="3666744" cy="22860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39" name="Rectangle 38"/>
          <p:cNvSpPr/>
          <p:nvPr/>
        </p:nvSpPr>
        <p:spPr>
          <a:xfrm>
            <a:off x="4316057" y="4500237"/>
            <a:ext cx="3666744" cy="22860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40" name="Rectangle 39"/>
          <p:cNvSpPr/>
          <p:nvPr/>
        </p:nvSpPr>
        <p:spPr>
          <a:xfrm>
            <a:off x="4316057" y="4728837"/>
            <a:ext cx="3666744" cy="22860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41" name="Rectangle 40"/>
          <p:cNvSpPr/>
          <p:nvPr/>
        </p:nvSpPr>
        <p:spPr>
          <a:xfrm>
            <a:off x="4316057" y="4957437"/>
            <a:ext cx="3666744" cy="22860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42" name="Rectangle 41"/>
          <p:cNvSpPr/>
          <p:nvPr/>
        </p:nvSpPr>
        <p:spPr>
          <a:xfrm>
            <a:off x="4316057" y="5186037"/>
            <a:ext cx="3666744" cy="22860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43" name="Rectangle 42"/>
          <p:cNvSpPr/>
          <p:nvPr/>
        </p:nvSpPr>
        <p:spPr>
          <a:xfrm>
            <a:off x="4316057" y="5414637"/>
            <a:ext cx="3666744" cy="22860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44" name="Rectangle 43"/>
          <p:cNvSpPr/>
          <p:nvPr/>
        </p:nvSpPr>
        <p:spPr>
          <a:xfrm>
            <a:off x="4316057" y="5643237"/>
            <a:ext cx="3666744" cy="22860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46" name="Rectangle 45"/>
          <p:cNvSpPr/>
          <p:nvPr/>
        </p:nvSpPr>
        <p:spPr>
          <a:xfrm>
            <a:off x="4316057" y="4276074"/>
            <a:ext cx="3666744" cy="228600"/>
          </a:xfrm>
          <a:prstGeom prst="rect">
            <a:avLst/>
          </a:prstGeom>
          <a:solidFill>
            <a:schemeClr val="bg1">
              <a:lumMod val="85000"/>
              <a:alpha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47" name="Rectangle 46"/>
          <p:cNvSpPr/>
          <p:nvPr/>
        </p:nvSpPr>
        <p:spPr>
          <a:xfrm>
            <a:off x="4316057" y="4504674"/>
            <a:ext cx="3666744" cy="228600"/>
          </a:xfrm>
          <a:prstGeom prst="rect">
            <a:avLst/>
          </a:prstGeom>
          <a:solidFill>
            <a:schemeClr val="bg1">
              <a:lumMod val="85000"/>
              <a:alpha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48" name="Rectangle 47"/>
          <p:cNvSpPr/>
          <p:nvPr/>
        </p:nvSpPr>
        <p:spPr>
          <a:xfrm>
            <a:off x="4316057" y="4733274"/>
            <a:ext cx="3666744" cy="228600"/>
          </a:xfrm>
          <a:prstGeom prst="rect">
            <a:avLst/>
          </a:prstGeom>
          <a:solidFill>
            <a:schemeClr val="bg1">
              <a:lumMod val="85000"/>
              <a:alpha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49" name="Rectangle 48"/>
          <p:cNvSpPr/>
          <p:nvPr/>
        </p:nvSpPr>
        <p:spPr>
          <a:xfrm>
            <a:off x="4316057" y="4961874"/>
            <a:ext cx="3666744" cy="228600"/>
          </a:xfrm>
          <a:prstGeom prst="rect">
            <a:avLst/>
          </a:prstGeom>
          <a:solidFill>
            <a:schemeClr val="bg1">
              <a:lumMod val="85000"/>
              <a:alpha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50" name="Rectangle 49"/>
          <p:cNvSpPr/>
          <p:nvPr/>
        </p:nvSpPr>
        <p:spPr>
          <a:xfrm>
            <a:off x="4316057" y="5190474"/>
            <a:ext cx="3666744" cy="228600"/>
          </a:xfrm>
          <a:prstGeom prst="rect">
            <a:avLst/>
          </a:prstGeom>
          <a:solidFill>
            <a:schemeClr val="bg1">
              <a:lumMod val="85000"/>
              <a:alpha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51" name="Rectangle 50"/>
          <p:cNvSpPr/>
          <p:nvPr/>
        </p:nvSpPr>
        <p:spPr>
          <a:xfrm>
            <a:off x="4316057" y="5419074"/>
            <a:ext cx="3666744" cy="228600"/>
          </a:xfrm>
          <a:prstGeom prst="rect">
            <a:avLst/>
          </a:prstGeom>
          <a:solidFill>
            <a:schemeClr val="bg1">
              <a:lumMod val="85000"/>
              <a:alpha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52" name="Rectangle 51"/>
          <p:cNvSpPr/>
          <p:nvPr/>
        </p:nvSpPr>
        <p:spPr>
          <a:xfrm>
            <a:off x="4316057" y="5647674"/>
            <a:ext cx="3666744" cy="228600"/>
          </a:xfrm>
          <a:prstGeom prst="rect">
            <a:avLst/>
          </a:prstGeom>
          <a:solidFill>
            <a:schemeClr val="bg1">
              <a:lumMod val="85000"/>
              <a:alpha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53" name="TextBox 52"/>
          <p:cNvSpPr txBox="1"/>
          <p:nvPr/>
        </p:nvSpPr>
        <p:spPr>
          <a:xfrm>
            <a:off x="5636640" y="5807305"/>
            <a:ext cx="1221360" cy="369332"/>
          </a:xfrm>
          <a:prstGeom prst="rect">
            <a:avLst/>
          </a:prstGeom>
          <a:noFill/>
        </p:spPr>
        <p:txBody>
          <a:bodyPr wrap="none" rtlCol="0">
            <a:spAutoFit/>
          </a:bodyPr>
          <a:lstStyle/>
          <a:p>
            <a:r>
              <a:rPr lang="en-US" dirty="0" smtClean="0"/>
              <a:t>In Memory</a:t>
            </a:r>
            <a:endParaRPr lang="en-US" dirty="0"/>
          </a:p>
        </p:txBody>
      </p:sp>
      <p:cxnSp>
        <p:nvCxnSpPr>
          <p:cNvPr id="54" name="Straight Arrow Connector 53"/>
          <p:cNvCxnSpPr>
            <a:stCxn id="36" idx="4"/>
            <a:endCxn id="45" idx="1"/>
          </p:cNvCxnSpPr>
          <p:nvPr/>
        </p:nvCxnSpPr>
        <p:spPr>
          <a:xfrm flipV="1">
            <a:off x="3505200" y="4157337"/>
            <a:ext cx="810857" cy="776613"/>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a:stCxn id="36" idx="4"/>
            <a:endCxn id="46" idx="1"/>
          </p:cNvCxnSpPr>
          <p:nvPr/>
        </p:nvCxnSpPr>
        <p:spPr>
          <a:xfrm flipV="1">
            <a:off x="3505200" y="4390374"/>
            <a:ext cx="810857" cy="543576"/>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stCxn id="36" idx="4"/>
            <a:endCxn id="47" idx="1"/>
          </p:cNvCxnSpPr>
          <p:nvPr/>
        </p:nvCxnSpPr>
        <p:spPr>
          <a:xfrm flipV="1">
            <a:off x="3505200" y="4618974"/>
            <a:ext cx="810857" cy="314976"/>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a:stCxn id="46" idx="1"/>
            <a:endCxn id="46" idx="3"/>
          </p:cNvCxnSpPr>
          <p:nvPr/>
        </p:nvCxnSpPr>
        <p:spPr>
          <a:xfrm>
            <a:off x="4316057" y="4390374"/>
            <a:ext cx="3666744" cy="0"/>
          </a:xfrm>
          <a:prstGeom prst="straightConnector1">
            <a:avLst/>
          </a:prstGeom>
          <a:ln w="38100">
            <a:solidFill>
              <a:schemeClr val="accent6"/>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stCxn id="45" idx="1"/>
            <a:endCxn id="36" idx="4"/>
          </p:cNvCxnSpPr>
          <p:nvPr/>
        </p:nvCxnSpPr>
        <p:spPr>
          <a:xfrm flipH="1">
            <a:off x="3505200" y="4157337"/>
            <a:ext cx="810857" cy="776613"/>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a:stCxn id="36" idx="4"/>
            <a:endCxn id="48" idx="1"/>
          </p:cNvCxnSpPr>
          <p:nvPr/>
        </p:nvCxnSpPr>
        <p:spPr>
          <a:xfrm flipV="1">
            <a:off x="3505200" y="4847574"/>
            <a:ext cx="810857" cy="86376"/>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a:stCxn id="47" idx="1"/>
            <a:endCxn id="47" idx="3"/>
          </p:cNvCxnSpPr>
          <p:nvPr/>
        </p:nvCxnSpPr>
        <p:spPr>
          <a:xfrm>
            <a:off x="4316057" y="4618974"/>
            <a:ext cx="3666744" cy="0"/>
          </a:xfrm>
          <a:prstGeom prst="straightConnector1">
            <a:avLst/>
          </a:prstGeom>
          <a:ln w="38100">
            <a:solidFill>
              <a:schemeClr val="accent6"/>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a:stCxn id="46" idx="1"/>
            <a:endCxn id="36" idx="4"/>
          </p:cNvCxnSpPr>
          <p:nvPr/>
        </p:nvCxnSpPr>
        <p:spPr>
          <a:xfrm flipH="1">
            <a:off x="3505200" y="4390374"/>
            <a:ext cx="810857" cy="543576"/>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a:stCxn id="36" idx="4"/>
            <a:endCxn id="49" idx="1"/>
          </p:cNvCxnSpPr>
          <p:nvPr/>
        </p:nvCxnSpPr>
        <p:spPr>
          <a:xfrm>
            <a:off x="3505200" y="4933950"/>
            <a:ext cx="810857" cy="142224"/>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a:stCxn id="48" idx="1"/>
            <a:endCxn id="48" idx="3"/>
          </p:cNvCxnSpPr>
          <p:nvPr/>
        </p:nvCxnSpPr>
        <p:spPr>
          <a:xfrm>
            <a:off x="4316057" y="4847574"/>
            <a:ext cx="3666744" cy="0"/>
          </a:xfrm>
          <a:prstGeom prst="straightConnector1">
            <a:avLst/>
          </a:prstGeom>
          <a:ln w="38100">
            <a:solidFill>
              <a:schemeClr val="accent6"/>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stCxn id="47" idx="1"/>
            <a:endCxn id="36" idx="4"/>
          </p:cNvCxnSpPr>
          <p:nvPr/>
        </p:nvCxnSpPr>
        <p:spPr>
          <a:xfrm flipH="1">
            <a:off x="3505200" y="4618974"/>
            <a:ext cx="810857" cy="314976"/>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a:stCxn id="36" idx="4"/>
            <a:endCxn id="50" idx="1"/>
          </p:cNvCxnSpPr>
          <p:nvPr/>
        </p:nvCxnSpPr>
        <p:spPr>
          <a:xfrm>
            <a:off x="3505200" y="4933950"/>
            <a:ext cx="810857" cy="370824"/>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stCxn id="49" idx="1"/>
            <a:endCxn id="49" idx="3"/>
          </p:cNvCxnSpPr>
          <p:nvPr/>
        </p:nvCxnSpPr>
        <p:spPr>
          <a:xfrm>
            <a:off x="4316057" y="5076174"/>
            <a:ext cx="3666744" cy="0"/>
          </a:xfrm>
          <a:prstGeom prst="straightConnector1">
            <a:avLst/>
          </a:prstGeom>
          <a:ln w="38100">
            <a:solidFill>
              <a:schemeClr val="accent6"/>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a:stCxn id="48" idx="1"/>
            <a:endCxn id="36" idx="4"/>
          </p:cNvCxnSpPr>
          <p:nvPr/>
        </p:nvCxnSpPr>
        <p:spPr>
          <a:xfrm flipH="1">
            <a:off x="3505200" y="4847574"/>
            <a:ext cx="810857" cy="86376"/>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a:stCxn id="36" idx="4"/>
            <a:endCxn id="51" idx="1"/>
          </p:cNvCxnSpPr>
          <p:nvPr/>
        </p:nvCxnSpPr>
        <p:spPr>
          <a:xfrm>
            <a:off x="3505200" y="4933950"/>
            <a:ext cx="810857" cy="599424"/>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a:stCxn id="50" idx="1"/>
            <a:endCxn id="50" idx="3"/>
          </p:cNvCxnSpPr>
          <p:nvPr/>
        </p:nvCxnSpPr>
        <p:spPr>
          <a:xfrm>
            <a:off x="4316057" y="5304774"/>
            <a:ext cx="3666744" cy="0"/>
          </a:xfrm>
          <a:prstGeom prst="straightConnector1">
            <a:avLst/>
          </a:prstGeom>
          <a:ln w="38100">
            <a:solidFill>
              <a:schemeClr val="accent6"/>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a:stCxn id="49" idx="1"/>
            <a:endCxn id="36" idx="4"/>
          </p:cNvCxnSpPr>
          <p:nvPr/>
        </p:nvCxnSpPr>
        <p:spPr>
          <a:xfrm flipH="1" flipV="1">
            <a:off x="3505200" y="4933950"/>
            <a:ext cx="810857" cy="142224"/>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a:stCxn id="36" idx="4"/>
            <a:endCxn id="52" idx="1"/>
          </p:cNvCxnSpPr>
          <p:nvPr/>
        </p:nvCxnSpPr>
        <p:spPr>
          <a:xfrm>
            <a:off x="3505200" y="4933950"/>
            <a:ext cx="810857" cy="828024"/>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a:stCxn id="51" idx="1"/>
            <a:endCxn id="51" idx="3"/>
          </p:cNvCxnSpPr>
          <p:nvPr/>
        </p:nvCxnSpPr>
        <p:spPr>
          <a:xfrm>
            <a:off x="4316057" y="5533374"/>
            <a:ext cx="3666744" cy="0"/>
          </a:xfrm>
          <a:prstGeom prst="straightConnector1">
            <a:avLst/>
          </a:prstGeom>
          <a:ln w="38100">
            <a:solidFill>
              <a:schemeClr val="accent6"/>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a:stCxn id="50" idx="1"/>
            <a:endCxn id="36" idx="4"/>
          </p:cNvCxnSpPr>
          <p:nvPr/>
        </p:nvCxnSpPr>
        <p:spPr>
          <a:xfrm flipH="1" flipV="1">
            <a:off x="3505200" y="4933950"/>
            <a:ext cx="810857" cy="370824"/>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a:stCxn id="52" idx="1"/>
            <a:endCxn id="52" idx="3"/>
          </p:cNvCxnSpPr>
          <p:nvPr/>
        </p:nvCxnSpPr>
        <p:spPr>
          <a:xfrm>
            <a:off x="4316057" y="5761974"/>
            <a:ext cx="3666744" cy="0"/>
          </a:xfrm>
          <a:prstGeom prst="straightConnector1">
            <a:avLst/>
          </a:prstGeom>
          <a:ln w="38100">
            <a:solidFill>
              <a:schemeClr val="accent6"/>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a:stCxn id="51" idx="1"/>
            <a:endCxn id="36" idx="4"/>
          </p:cNvCxnSpPr>
          <p:nvPr/>
        </p:nvCxnSpPr>
        <p:spPr>
          <a:xfrm flipH="1" flipV="1">
            <a:off x="3505200" y="4933950"/>
            <a:ext cx="810857" cy="599424"/>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a:stCxn id="52" idx="1"/>
            <a:endCxn id="36" idx="4"/>
          </p:cNvCxnSpPr>
          <p:nvPr/>
        </p:nvCxnSpPr>
        <p:spPr>
          <a:xfrm flipH="1" flipV="1">
            <a:off x="3505200" y="4933950"/>
            <a:ext cx="810857" cy="828024"/>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stCxn id="45" idx="1"/>
            <a:endCxn id="45" idx="3"/>
          </p:cNvCxnSpPr>
          <p:nvPr/>
        </p:nvCxnSpPr>
        <p:spPr>
          <a:xfrm>
            <a:off x="4316057" y="4157337"/>
            <a:ext cx="3666744" cy="0"/>
          </a:xfrm>
          <a:prstGeom prst="straightConnector1">
            <a:avLst/>
          </a:prstGeom>
          <a:ln w="38100">
            <a:solidFill>
              <a:schemeClr val="accent6"/>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4139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par>
                                <p:cTn id="21" presetID="1" presetClass="entr" presetSubtype="0" fill="hold" grpId="2" nodeType="with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par>
                                <p:cTn id="23" presetID="1" presetClass="entr" presetSubtype="0" fill="hold" grpId="2" nodeType="with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par>
                                <p:cTn id="25" presetID="1" presetClass="entr" presetSubtype="0" fill="hold" grpId="2"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par>
                                <p:cTn id="27" presetID="1" presetClass="entr" presetSubtype="0" fill="hold" grpId="2" nodeType="with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par>
                                <p:cTn id="29" presetID="1" presetClass="entr" presetSubtype="0" fill="hold" grpId="2" nodeType="with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par>
                                <p:cTn id="31" presetID="1" presetClass="entr" presetSubtype="0" fill="hold" grpId="2" nodeType="withEffect">
                                  <p:stCondLst>
                                    <p:cond delay="0"/>
                                  </p:stCondLst>
                                  <p:childTnLst>
                                    <p:set>
                                      <p:cBhvr>
                                        <p:cTn id="32" dur="1" fill="hold">
                                          <p:stCondLst>
                                            <p:cond delay="0"/>
                                          </p:stCondLst>
                                        </p:cTn>
                                        <p:tgtEl>
                                          <p:spTgt spid="50"/>
                                        </p:tgtEl>
                                        <p:attrNameLst>
                                          <p:attrName>style.visibility</p:attrName>
                                        </p:attrNameLst>
                                      </p:cBhvr>
                                      <p:to>
                                        <p:strVal val="visible"/>
                                      </p:to>
                                    </p:set>
                                  </p:childTnLst>
                                </p:cTn>
                              </p:par>
                              <p:par>
                                <p:cTn id="33" presetID="1" presetClass="entr" presetSubtype="0" fill="hold" grpId="2" nodeType="with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par>
                                <p:cTn id="35" presetID="1" presetClass="entr" presetSubtype="0" fill="hold" grpId="2" nodeType="withEffect">
                                  <p:stCondLst>
                                    <p:cond delay="0"/>
                                  </p:stCondLst>
                                  <p:childTnLst>
                                    <p:set>
                                      <p:cBhvr>
                                        <p:cTn id="36" dur="1" fill="hold">
                                          <p:stCondLst>
                                            <p:cond delay="0"/>
                                          </p:stCondLst>
                                        </p:cTn>
                                        <p:tgtEl>
                                          <p:spTgt spid="5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4"/>
                                        </p:tgtEl>
                                        <p:attrNameLst>
                                          <p:attrName>style.visibility</p:attrName>
                                        </p:attrNameLst>
                                      </p:cBhvr>
                                      <p:to>
                                        <p:strVal val="visible"/>
                                      </p:to>
                                    </p:set>
                                  </p:childTnLst>
                                </p:cTn>
                              </p:par>
                            </p:childTnLst>
                          </p:cTn>
                        </p:par>
                        <p:par>
                          <p:cTn id="61" fill="hold">
                            <p:stCondLst>
                              <p:cond delay="0"/>
                            </p:stCondLst>
                            <p:childTnLst>
                              <p:par>
                                <p:cTn id="62" presetID="18" presetClass="entr" presetSubtype="3" fill="hold" nodeType="afterEffect">
                                  <p:stCondLst>
                                    <p:cond delay="0"/>
                                  </p:stCondLst>
                                  <p:childTnLst>
                                    <p:set>
                                      <p:cBhvr>
                                        <p:cTn id="63" dur="1" fill="hold">
                                          <p:stCondLst>
                                            <p:cond delay="0"/>
                                          </p:stCondLst>
                                        </p:cTn>
                                        <p:tgtEl>
                                          <p:spTgt spid="54"/>
                                        </p:tgtEl>
                                        <p:attrNameLst>
                                          <p:attrName>style.visibility</p:attrName>
                                        </p:attrNameLst>
                                      </p:cBhvr>
                                      <p:to>
                                        <p:strVal val="visible"/>
                                      </p:to>
                                    </p:set>
                                    <p:animEffect transition="in" filter="strips(upRight)">
                                      <p:cBhvr>
                                        <p:cTn id="64" dur="400"/>
                                        <p:tgtEl>
                                          <p:spTgt spid="54"/>
                                        </p:tgtEl>
                                      </p:cBhvr>
                                    </p:animEffect>
                                  </p:childTnLst>
                                </p:cTn>
                              </p:par>
                            </p:childTnLst>
                          </p:cTn>
                        </p:par>
                        <p:par>
                          <p:cTn id="65" fill="hold">
                            <p:stCondLst>
                              <p:cond delay="400"/>
                            </p:stCondLst>
                            <p:childTnLst>
                              <p:par>
                                <p:cTn id="66" presetID="18" presetClass="exit" presetSubtype="12" fill="hold" grpId="0" nodeType="afterEffect">
                                  <p:stCondLst>
                                    <p:cond delay="0"/>
                                  </p:stCondLst>
                                  <p:childTnLst>
                                    <p:animEffect transition="out" filter="strips(downLeft)">
                                      <p:cBhvr>
                                        <p:cTn id="67" dur="400"/>
                                        <p:tgtEl>
                                          <p:spTgt spid="45"/>
                                        </p:tgtEl>
                                      </p:cBhvr>
                                    </p:animEffect>
                                    <p:set>
                                      <p:cBhvr>
                                        <p:cTn id="68" dur="1" fill="hold">
                                          <p:stCondLst>
                                            <p:cond delay="399"/>
                                          </p:stCondLst>
                                        </p:cTn>
                                        <p:tgtEl>
                                          <p:spTgt spid="45"/>
                                        </p:tgtEl>
                                        <p:attrNameLst>
                                          <p:attrName>style.visibility</p:attrName>
                                        </p:attrNameLst>
                                      </p:cBhvr>
                                      <p:to>
                                        <p:strVal val="hidden"/>
                                      </p:to>
                                    </p:set>
                                  </p:childTnLst>
                                </p:cTn>
                              </p:par>
                              <p:par>
                                <p:cTn id="69" presetID="1" presetClass="exit" presetSubtype="0" fill="hold" nodeType="withEffect">
                                  <p:stCondLst>
                                    <p:cond delay="0"/>
                                  </p:stCondLst>
                                  <p:childTnLst>
                                    <p:set>
                                      <p:cBhvr>
                                        <p:cTn id="70" dur="1" fill="hold">
                                          <p:stCondLst>
                                            <p:cond delay="0"/>
                                          </p:stCondLst>
                                        </p:cTn>
                                        <p:tgtEl>
                                          <p:spTgt spid="54"/>
                                        </p:tgtEl>
                                        <p:attrNameLst>
                                          <p:attrName>style.visibility</p:attrName>
                                        </p:attrNameLst>
                                      </p:cBhvr>
                                      <p:to>
                                        <p:strVal val="hidden"/>
                                      </p:to>
                                    </p:set>
                                  </p:childTnLst>
                                </p:cTn>
                              </p:par>
                            </p:childTnLst>
                          </p:cTn>
                        </p:par>
                        <p:par>
                          <p:cTn id="71" fill="hold">
                            <p:stCondLst>
                              <p:cond delay="800"/>
                            </p:stCondLst>
                            <p:childTnLst>
                              <p:par>
                                <p:cTn id="72" presetID="18" presetClass="entr" presetSubtype="3" fill="hold" nodeType="afterEffect">
                                  <p:stCondLst>
                                    <p:cond delay="0"/>
                                  </p:stCondLst>
                                  <p:childTnLst>
                                    <p:set>
                                      <p:cBhvr>
                                        <p:cTn id="73" dur="1" fill="hold">
                                          <p:stCondLst>
                                            <p:cond delay="0"/>
                                          </p:stCondLst>
                                        </p:cTn>
                                        <p:tgtEl>
                                          <p:spTgt spid="55"/>
                                        </p:tgtEl>
                                        <p:attrNameLst>
                                          <p:attrName>style.visibility</p:attrName>
                                        </p:attrNameLst>
                                      </p:cBhvr>
                                      <p:to>
                                        <p:strVal val="visible"/>
                                      </p:to>
                                    </p:set>
                                    <p:animEffect transition="in" filter="strips(upRight)">
                                      <p:cBhvr>
                                        <p:cTn id="74" dur="400"/>
                                        <p:tgtEl>
                                          <p:spTgt spid="55"/>
                                        </p:tgtEl>
                                      </p:cBhvr>
                                    </p:animEffect>
                                  </p:childTnLst>
                                </p:cTn>
                              </p:par>
                            </p:childTnLst>
                          </p:cTn>
                        </p:par>
                        <p:par>
                          <p:cTn id="75" fill="hold">
                            <p:stCondLst>
                              <p:cond delay="1200"/>
                            </p:stCondLst>
                            <p:childTnLst>
                              <p:par>
                                <p:cTn id="76" presetID="18" presetClass="exit" presetSubtype="12" fill="hold" grpId="0" nodeType="afterEffect">
                                  <p:stCondLst>
                                    <p:cond delay="0"/>
                                  </p:stCondLst>
                                  <p:childTnLst>
                                    <p:animEffect transition="out" filter="strips(downLeft)">
                                      <p:cBhvr>
                                        <p:cTn id="77" dur="400"/>
                                        <p:tgtEl>
                                          <p:spTgt spid="46"/>
                                        </p:tgtEl>
                                      </p:cBhvr>
                                    </p:animEffect>
                                    <p:set>
                                      <p:cBhvr>
                                        <p:cTn id="78" dur="1" fill="hold">
                                          <p:stCondLst>
                                            <p:cond delay="399"/>
                                          </p:stCondLst>
                                        </p:cTn>
                                        <p:tgtEl>
                                          <p:spTgt spid="46"/>
                                        </p:tgtEl>
                                        <p:attrNameLst>
                                          <p:attrName>style.visibility</p:attrName>
                                        </p:attrNameLst>
                                      </p:cBhvr>
                                      <p:to>
                                        <p:strVal val="hidden"/>
                                      </p:to>
                                    </p:set>
                                  </p:childTnLst>
                                </p:cTn>
                              </p:par>
                            </p:childTnLst>
                          </p:cTn>
                        </p:par>
                        <p:par>
                          <p:cTn id="79" fill="hold">
                            <p:stCondLst>
                              <p:cond delay="1600"/>
                            </p:stCondLst>
                            <p:childTnLst>
                              <p:par>
                                <p:cTn id="80" presetID="1" presetClass="exit" presetSubtype="0" fill="hold" nodeType="afterEffect">
                                  <p:stCondLst>
                                    <p:cond delay="0"/>
                                  </p:stCondLst>
                                  <p:childTnLst>
                                    <p:set>
                                      <p:cBhvr>
                                        <p:cTn id="81" dur="1" fill="hold">
                                          <p:stCondLst>
                                            <p:cond delay="0"/>
                                          </p:stCondLst>
                                        </p:cTn>
                                        <p:tgtEl>
                                          <p:spTgt spid="55"/>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18" presetClass="entr" presetSubtype="6" fill="hold" nodeType="clickEffect">
                                  <p:stCondLst>
                                    <p:cond delay="0"/>
                                  </p:stCondLst>
                                  <p:childTnLst>
                                    <p:set>
                                      <p:cBhvr>
                                        <p:cTn id="85" dur="1" fill="hold">
                                          <p:stCondLst>
                                            <p:cond delay="0"/>
                                          </p:stCondLst>
                                        </p:cTn>
                                        <p:tgtEl>
                                          <p:spTgt spid="56"/>
                                        </p:tgtEl>
                                        <p:attrNameLst>
                                          <p:attrName>style.visibility</p:attrName>
                                        </p:attrNameLst>
                                      </p:cBhvr>
                                      <p:to>
                                        <p:strVal val="visible"/>
                                      </p:to>
                                    </p:set>
                                    <p:animEffect transition="in" filter="strips(downRight)">
                                      <p:cBhvr>
                                        <p:cTn id="86" dur="400"/>
                                        <p:tgtEl>
                                          <p:spTgt spid="56"/>
                                        </p:tgtEl>
                                      </p:cBhvr>
                                    </p:animEffec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nodeType="clickEffect">
                                  <p:stCondLst>
                                    <p:cond delay="0"/>
                                  </p:stCondLst>
                                  <p:childTnLst>
                                    <p:set>
                                      <p:cBhvr>
                                        <p:cTn id="90" dur="1" fill="hold">
                                          <p:stCondLst>
                                            <p:cond delay="0"/>
                                          </p:stCondLst>
                                        </p:cTn>
                                        <p:tgtEl>
                                          <p:spTgt spid="56"/>
                                        </p:tgtEl>
                                        <p:attrNameLst>
                                          <p:attrName>style.visibility</p:attrName>
                                        </p:attrNameLst>
                                      </p:cBhvr>
                                      <p:to>
                                        <p:strVal val="hidden"/>
                                      </p:to>
                                    </p:set>
                                  </p:childTnLst>
                                </p:cTn>
                              </p:par>
                              <p:par>
                                <p:cTn id="91" presetID="18" presetClass="entr" presetSubtype="6" fill="hold" nodeType="withEffect">
                                  <p:stCondLst>
                                    <p:cond delay="0"/>
                                  </p:stCondLst>
                                  <p:childTnLst>
                                    <p:set>
                                      <p:cBhvr>
                                        <p:cTn id="92" dur="1" fill="hold">
                                          <p:stCondLst>
                                            <p:cond delay="0"/>
                                          </p:stCondLst>
                                        </p:cTn>
                                        <p:tgtEl>
                                          <p:spTgt spid="57"/>
                                        </p:tgtEl>
                                        <p:attrNameLst>
                                          <p:attrName>style.visibility</p:attrName>
                                        </p:attrNameLst>
                                      </p:cBhvr>
                                      <p:to>
                                        <p:strVal val="visible"/>
                                      </p:to>
                                    </p:set>
                                    <p:animEffect transition="in" filter="strips(downRight)">
                                      <p:cBhvr>
                                        <p:cTn id="93" dur="400"/>
                                        <p:tgtEl>
                                          <p:spTgt spid="57"/>
                                        </p:tgtEl>
                                      </p:cBhvr>
                                    </p:animEffect>
                                  </p:childTnLst>
                                </p:cTn>
                              </p:par>
                            </p:childTnLst>
                          </p:cTn>
                        </p:par>
                        <p:par>
                          <p:cTn id="94" fill="hold">
                            <p:stCondLst>
                              <p:cond delay="400"/>
                            </p:stCondLst>
                            <p:childTnLst>
                              <p:par>
                                <p:cTn id="95" presetID="18" presetClass="exit" presetSubtype="12" fill="hold" grpId="0" nodeType="afterEffect">
                                  <p:stCondLst>
                                    <p:cond delay="0"/>
                                  </p:stCondLst>
                                  <p:childTnLst>
                                    <p:animEffect transition="out" filter="strips(downLeft)">
                                      <p:cBhvr>
                                        <p:cTn id="96" dur="400"/>
                                        <p:tgtEl>
                                          <p:spTgt spid="47"/>
                                        </p:tgtEl>
                                      </p:cBhvr>
                                    </p:animEffect>
                                    <p:set>
                                      <p:cBhvr>
                                        <p:cTn id="97" dur="1" fill="hold">
                                          <p:stCondLst>
                                            <p:cond delay="399"/>
                                          </p:stCondLst>
                                        </p:cTn>
                                        <p:tgtEl>
                                          <p:spTgt spid="47"/>
                                        </p:tgtEl>
                                        <p:attrNameLst>
                                          <p:attrName>style.visibility</p:attrName>
                                        </p:attrNameLst>
                                      </p:cBhvr>
                                      <p:to>
                                        <p:strVal val="hidden"/>
                                      </p:to>
                                    </p:set>
                                  </p:childTnLst>
                                </p:cTn>
                              </p:par>
                            </p:childTnLst>
                          </p:cTn>
                        </p:par>
                        <p:par>
                          <p:cTn id="98" fill="hold">
                            <p:stCondLst>
                              <p:cond delay="800"/>
                            </p:stCondLst>
                            <p:childTnLst>
                              <p:par>
                                <p:cTn id="99" presetID="18" presetClass="entr" presetSubtype="6" fill="hold" nodeType="afterEffect">
                                  <p:stCondLst>
                                    <p:cond delay="0"/>
                                  </p:stCondLst>
                                  <p:childTnLst>
                                    <p:set>
                                      <p:cBhvr>
                                        <p:cTn id="100" dur="1" fill="hold">
                                          <p:stCondLst>
                                            <p:cond delay="0"/>
                                          </p:stCondLst>
                                        </p:cTn>
                                        <p:tgtEl>
                                          <p:spTgt spid="58"/>
                                        </p:tgtEl>
                                        <p:attrNameLst>
                                          <p:attrName>style.visibility</p:attrName>
                                        </p:attrNameLst>
                                      </p:cBhvr>
                                      <p:to>
                                        <p:strVal val="visible"/>
                                      </p:to>
                                    </p:set>
                                    <p:animEffect transition="in" filter="strips(downRight)">
                                      <p:cBhvr>
                                        <p:cTn id="101" dur="400"/>
                                        <p:tgtEl>
                                          <p:spTgt spid="58"/>
                                        </p:tgtEl>
                                      </p:cBhvr>
                                    </p:animEffect>
                                  </p:childTnLst>
                                </p:cTn>
                              </p:par>
                              <p:par>
                                <p:cTn id="102" presetID="1" presetClass="exit" presetSubtype="0" fill="hold" nodeType="withEffect">
                                  <p:stCondLst>
                                    <p:cond delay="0"/>
                                  </p:stCondLst>
                                  <p:childTnLst>
                                    <p:set>
                                      <p:cBhvr>
                                        <p:cTn id="103" dur="1" fill="hold">
                                          <p:stCondLst>
                                            <p:cond delay="0"/>
                                          </p:stCondLst>
                                        </p:cTn>
                                        <p:tgtEl>
                                          <p:spTgt spid="57"/>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1" presetClass="exit" presetSubtype="0" fill="hold" nodeType="clickEffect">
                                  <p:stCondLst>
                                    <p:cond delay="0"/>
                                  </p:stCondLst>
                                  <p:childTnLst>
                                    <p:set>
                                      <p:cBhvr>
                                        <p:cTn id="107" dur="1" fill="hold">
                                          <p:stCondLst>
                                            <p:cond delay="0"/>
                                          </p:stCondLst>
                                        </p:cTn>
                                        <p:tgtEl>
                                          <p:spTgt spid="58"/>
                                        </p:tgtEl>
                                        <p:attrNameLst>
                                          <p:attrName>style.visibility</p:attrName>
                                        </p:attrNameLst>
                                      </p:cBhvr>
                                      <p:to>
                                        <p:strVal val="hidden"/>
                                      </p:to>
                                    </p:set>
                                  </p:childTnLst>
                                </p:cTn>
                              </p:par>
                              <p:par>
                                <p:cTn id="108" presetID="18" presetClass="entr" presetSubtype="12" fill="hold" grpId="1" nodeType="withEffect">
                                  <p:stCondLst>
                                    <p:cond delay="0"/>
                                  </p:stCondLst>
                                  <p:childTnLst>
                                    <p:set>
                                      <p:cBhvr>
                                        <p:cTn id="109" dur="1" fill="hold">
                                          <p:stCondLst>
                                            <p:cond delay="0"/>
                                          </p:stCondLst>
                                        </p:cTn>
                                        <p:tgtEl>
                                          <p:spTgt spid="45"/>
                                        </p:tgtEl>
                                        <p:attrNameLst>
                                          <p:attrName>style.visibility</p:attrName>
                                        </p:attrNameLst>
                                      </p:cBhvr>
                                      <p:to>
                                        <p:strVal val="visible"/>
                                      </p:to>
                                    </p:set>
                                    <p:animEffect transition="in" filter="strips(downLeft)">
                                      <p:cBhvr>
                                        <p:cTn id="110" dur="400"/>
                                        <p:tgtEl>
                                          <p:spTgt spid="45"/>
                                        </p:tgtEl>
                                      </p:cBhvr>
                                    </p:animEffect>
                                  </p:childTnLst>
                                </p:cTn>
                              </p:par>
                            </p:childTnLst>
                          </p:cTn>
                        </p:par>
                        <p:par>
                          <p:cTn id="111" fill="hold">
                            <p:stCondLst>
                              <p:cond delay="400"/>
                            </p:stCondLst>
                            <p:childTnLst>
                              <p:par>
                                <p:cTn id="112" presetID="18" presetClass="entr" presetSubtype="12" fill="hold" nodeType="afterEffect">
                                  <p:stCondLst>
                                    <p:cond delay="0"/>
                                  </p:stCondLst>
                                  <p:childTnLst>
                                    <p:set>
                                      <p:cBhvr>
                                        <p:cTn id="113" dur="1" fill="hold">
                                          <p:stCondLst>
                                            <p:cond delay="0"/>
                                          </p:stCondLst>
                                        </p:cTn>
                                        <p:tgtEl>
                                          <p:spTgt spid="59"/>
                                        </p:tgtEl>
                                        <p:attrNameLst>
                                          <p:attrName>style.visibility</p:attrName>
                                        </p:attrNameLst>
                                      </p:cBhvr>
                                      <p:to>
                                        <p:strVal val="visible"/>
                                      </p:to>
                                    </p:set>
                                    <p:animEffect transition="in" filter="strips(downLeft)">
                                      <p:cBhvr>
                                        <p:cTn id="114" dur="400"/>
                                        <p:tgtEl>
                                          <p:spTgt spid="59"/>
                                        </p:tgtEl>
                                      </p:cBhvr>
                                    </p:animEffect>
                                  </p:childTnLst>
                                </p:cTn>
                              </p:par>
                            </p:childTnLst>
                          </p:cTn>
                        </p:par>
                        <p:par>
                          <p:cTn id="115" fill="hold">
                            <p:stCondLst>
                              <p:cond delay="800"/>
                            </p:stCondLst>
                            <p:childTnLst>
                              <p:par>
                                <p:cTn id="116" presetID="1" presetClass="exit" presetSubtype="0" fill="hold" nodeType="afterEffect">
                                  <p:stCondLst>
                                    <p:cond delay="0"/>
                                  </p:stCondLst>
                                  <p:childTnLst>
                                    <p:set>
                                      <p:cBhvr>
                                        <p:cTn id="117" dur="1" fill="hold">
                                          <p:stCondLst>
                                            <p:cond delay="0"/>
                                          </p:stCondLst>
                                        </p:cTn>
                                        <p:tgtEl>
                                          <p:spTgt spid="59"/>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18" presetClass="entr" presetSubtype="6" fill="hold" nodeType="clickEffect">
                                  <p:stCondLst>
                                    <p:cond delay="0"/>
                                  </p:stCondLst>
                                  <p:childTnLst>
                                    <p:set>
                                      <p:cBhvr>
                                        <p:cTn id="121" dur="1" fill="hold">
                                          <p:stCondLst>
                                            <p:cond delay="0"/>
                                          </p:stCondLst>
                                        </p:cTn>
                                        <p:tgtEl>
                                          <p:spTgt spid="60"/>
                                        </p:tgtEl>
                                        <p:attrNameLst>
                                          <p:attrName>style.visibility</p:attrName>
                                        </p:attrNameLst>
                                      </p:cBhvr>
                                      <p:to>
                                        <p:strVal val="visible"/>
                                      </p:to>
                                    </p:set>
                                    <p:animEffect transition="in" filter="strips(downRight)">
                                      <p:cBhvr>
                                        <p:cTn id="122" dur="400"/>
                                        <p:tgtEl>
                                          <p:spTgt spid="60"/>
                                        </p:tgtEl>
                                      </p:cBhvr>
                                    </p:animEffect>
                                  </p:childTnLst>
                                </p:cTn>
                              </p:par>
                            </p:childTnLst>
                          </p:cTn>
                        </p:par>
                        <p:par>
                          <p:cTn id="123" fill="hold">
                            <p:stCondLst>
                              <p:cond delay="400"/>
                            </p:stCondLst>
                            <p:childTnLst>
                              <p:par>
                                <p:cTn id="124" presetID="18" presetClass="exit" presetSubtype="12" fill="hold" grpId="0" nodeType="afterEffect">
                                  <p:stCondLst>
                                    <p:cond delay="0"/>
                                  </p:stCondLst>
                                  <p:childTnLst>
                                    <p:animEffect transition="out" filter="strips(downLeft)">
                                      <p:cBhvr>
                                        <p:cTn id="125" dur="400"/>
                                        <p:tgtEl>
                                          <p:spTgt spid="48"/>
                                        </p:tgtEl>
                                      </p:cBhvr>
                                    </p:animEffect>
                                    <p:set>
                                      <p:cBhvr>
                                        <p:cTn id="126" dur="1" fill="hold">
                                          <p:stCondLst>
                                            <p:cond delay="399"/>
                                          </p:stCondLst>
                                        </p:cTn>
                                        <p:tgtEl>
                                          <p:spTgt spid="48"/>
                                        </p:tgtEl>
                                        <p:attrNameLst>
                                          <p:attrName>style.visibility</p:attrName>
                                        </p:attrNameLst>
                                      </p:cBhvr>
                                      <p:to>
                                        <p:strVal val="hidden"/>
                                      </p:to>
                                    </p:set>
                                  </p:childTnLst>
                                </p:cTn>
                              </p:par>
                            </p:childTnLst>
                          </p:cTn>
                        </p:par>
                        <p:par>
                          <p:cTn id="127" fill="hold">
                            <p:stCondLst>
                              <p:cond delay="800"/>
                            </p:stCondLst>
                            <p:childTnLst>
                              <p:par>
                                <p:cTn id="128" presetID="18" presetClass="entr" presetSubtype="6" fill="hold" nodeType="afterEffect">
                                  <p:stCondLst>
                                    <p:cond delay="0"/>
                                  </p:stCondLst>
                                  <p:childTnLst>
                                    <p:set>
                                      <p:cBhvr>
                                        <p:cTn id="129" dur="1" fill="hold">
                                          <p:stCondLst>
                                            <p:cond delay="0"/>
                                          </p:stCondLst>
                                        </p:cTn>
                                        <p:tgtEl>
                                          <p:spTgt spid="61"/>
                                        </p:tgtEl>
                                        <p:attrNameLst>
                                          <p:attrName>style.visibility</p:attrName>
                                        </p:attrNameLst>
                                      </p:cBhvr>
                                      <p:to>
                                        <p:strVal val="visible"/>
                                      </p:to>
                                    </p:set>
                                    <p:animEffect transition="in" filter="strips(downRight)">
                                      <p:cBhvr>
                                        <p:cTn id="130" dur="400"/>
                                        <p:tgtEl>
                                          <p:spTgt spid="61"/>
                                        </p:tgtEl>
                                      </p:cBhvr>
                                    </p:animEffect>
                                  </p:childTnLst>
                                </p:cTn>
                              </p:par>
                              <p:par>
                                <p:cTn id="131" presetID="1" presetClass="exit" presetSubtype="0" fill="hold" nodeType="withEffect">
                                  <p:stCondLst>
                                    <p:cond delay="0"/>
                                  </p:stCondLst>
                                  <p:childTnLst>
                                    <p:set>
                                      <p:cBhvr>
                                        <p:cTn id="132" dur="1" fill="hold">
                                          <p:stCondLst>
                                            <p:cond delay="0"/>
                                          </p:stCondLst>
                                        </p:cTn>
                                        <p:tgtEl>
                                          <p:spTgt spid="60"/>
                                        </p:tgtEl>
                                        <p:attrNameLst>
                                          <p:attrName>style.visibility</p:attrName>
                                        </p:attrNameLst>
                                      </p:cBhvr>
                                      <p:to>
                                        <p:strVal val="hidden"/>
                                      </p:to>
                                    </p:set>
                                  </p:childTnLst>
                                </p:cTn>
                              </p:par>
                            </p:childTnLst>
                          </p:cTn>
                        </p:par>
                        <p:par>
                          <p:cTn id="133" fill="hold">
                            <p:stCondLst>
                              <p:cond delay="1200"/>
                            </p:stCondLst>
                            <p:childTnLst>
                              <p:par>
                                <p:cTn id="134" presetID="18" presetClass="entr" presetSubtype="12" fill="hold" grpId="1" nodeType="afterEffect">
                                  <p:stCondLst>
                                    <p:cond delay="0"/>
                                  </p:stCondLst>
                                  <p:childTnLst>
                                    <p:set>
                                      <p:cBhvr>
                                        <p:cTn id="135" dur="1" fill="hold">
                                          <p:stCondLst>
                                            <p:cond delay="0"/>
                                          </p:stCondLst>
                                        </p:cTn>
                                        <p:tgtEl>
                                          <p:spTgt spid="46"/>
                                        </p:tgtEl>
                                        <p:attrNameLst>
                                          <p:attrName>style.visibility</p:attrName>
                                        </p:attrNameLst>
                                      </p:cBhvr>
                                      <p:to>
                                        <p:strVal val="visible"/>
                                      </p:to>
                                    </p:set>
                                    <p:animEffect transition="in" filter="strips(downLeft)">
                                      <p:cBhvr>
                                        <p:cTn id="136" dur="400"/>
                                        <p:tgtEl>
                                          <p:spTgt spid="46"/>
                                        </p:tgtEl>
                                      </p:cBhvr>
                                    </p:animEffect>
                                  </p:childTnLst>
                                </p:cTn>
                              </p:par>
                              <p:par>
                                <p:cTn id="137" presetID="1" presetClass="exit" presetSubtype="0" fill="hold" nodeType="withEffect">
                                  <p:stCondLst>
                                    <p:cond delay="0"/>
                                  </p:stCondLst>
                                  <p:childTnLst>
                                    <p:set>
                                      <p:cBhvr>
                                        <p:cTn id="138" dur="1" fill="hold">
                                          <p:stCondLst>
                                            <p:cond delay="0"/>
                                          </p:stCondLst>
                                        </p:cTn>
                                        <p:tgtEl>
                                          <p:spTgt spid="61"/>
                                        </p:tgtEl>
                                        <p:attrNameLst>
                                          <p:attrName>style.visibility</p:attrName>
                                        </p:attrNameLst>
                                      </p:cBhvr>
                                      <p:to>
                                        <p:strVal val="hidden"/>
                                      </p:to>
                                    </p:set>
                                  </p:childTnLst>
                                </p:cTn>
                              </p:par>
                            </p:childTnLst>
                          </p:cTn>
                        </p:par>
                        <p:par>
                          <p:cTn id="139" fill="hold">
                            <p:stCondLst>
                              <p:cond delay="1600"/>
                            </p:stCondLst>
                            <p:childTnLst>
                              <p:par>
                                <p:cTn id="140" presetID="18" presetClass="entr" presetSubtype="9" fill="hold" nodeType="afterEffect">
                                  <p:stCondLst>
                                    <p:cond delay="0"/>
                                  </p:stCondLst>
                                  <p:childTnLst>
                                    <p:set>
                                      <p:cBhvr>
                                        <p:cTn id="141" dur="1" fill="hold">
                                          <p:stCondLst>
                                            <p:cond delay="0"/>
                                          </p:stCondLst>
                                        </p:cTn>
                                        <p:tgtEl>
                                          <p:spTgt spid="62"/>
                                        </p:tgtEl>
                                        <p:attrNameLst>
                                          <p:attrName>style.visibility</p:attrName>
                                        </p:attrNameLst>
                                      </p:cBhvr>
                                      <p:to>
                                        <p:strVal val="visible"/>
                                      </p:to>
                                    </p:set>
                                    <p:animEffect transition="in" filter="strips(upLeft)">
                                      <p:cBhvr>
                                        <p:cTn id="142" dur="400"/>
                                        <p:tgtEl>
                                          <p:spTgt spid="62"/>
                                        </p:tgtEl>
                                      </p:cBhvr>
                                    </p:animEffect>
                                  </p:childTnLst>
                                </p:cTn>
                              </p:par>
                            </p:childTnLst>
                          </p:cTn>
                        </p:par>
                        <p:par>
                          <p:cTn id="143" fill="hold">
                            <p:stCondLst>
                              <p:cond delay="2000"/>
                            </p:stCondLst>
                            <p:childTnLst>
                              <p:par>
                                <p:cTn id="144" presetID="18" presetClass="entr" presetSubtype="6" fill="hold" nodeType="afterEffect">
                                  <p:stCondLst>
                                    <p:cond delay="0"/>
                                  </p:stCondLst>
                                  <p:childTnLst>
                                    <p:set>
                                      <p:cBhvr>
                                        <p:cTn id="145" dur="1" fill="hold">
                                          <p:stCondLst>
                                            <p:cond delay="0"/>
                                          </p:stCondLst>
                                        </p:cTn>
                                        <p:tgtEl>
                                          <p:spTgt spid="63"/>
                                        </p:tgtEl>
                                        <p:attrNameLst>
                                          <p:attrName>style.visibility</p:attrName>
                                        </p:attrNameLst>
                                      </p:cBhvr>
                                      <p:to>
                                        <p:strVal val="visible"/>
                                      </p:to>
                                    </p:set>
                                    <p:animEffect transition="in" filter="strips(downRight)">
                                      <p:cBhvr>
                                        <p:cTn id="146" dur="400"/>
                                        <p:tgtEl>
                                          <p:spTgt spid="63"/>
                                        </p:tgtEl>
                                      </p:cBhvr>
                                    </p:animEffect>
                                  </p:childTnLst>
                                </p:cTn>
                              </p:par>
                              <p:par>
                                <p:cTn id="147" presetID="1" presetClass="exit" presetSubtype="0" fill="hold" nodeType="withEffect">
                                  <p:stCondLst>
                                    <p:cond delay="0"/>
                                  </p:stCondLst>
                                  <p:childTnLst>
                                    <p:set>
                                      <p:cBhvr>
                                        <p:cTn id="148" dur="1" fill="hold">
                                          <p:stCondLst>
                                            <p:cond delay="0"/>
                                          </p:stCondLst>
                                        </p:cTn>
                                        <p:tgtEl>
                                          <p:spTgt spid="62"/>
                                        </p:tgtEl>
                                        <p:attrNameLst>
                                          <p:attrName>style.visibility</p:attrName>
                                        </p:attrNameLst>
                                      </p:cBhvr>
                                      <p:to>
                                        <p:strVal val="hidden"/>
                                      </p:to>
                                    </p:set>
                                  </p:childTnLst>
                                </p:cTn>
                              </p:par>
                            </p:childTnLst>
                          </p:cTn>
                        </p:par>
                        <p:par>
                          <p:cTn id="149" fill="hold">
                            <p:stCondLst>
                              <p:cond delay="2400"/>
                            </p:stCondLst>
                            <p:childTnLst>
                              <p:par>
                                <p:cTn id="150" presetID="18" presetClass="exit" presetSubtype="12" fill="hold" grpId="0" nodeType="afterEffect">
                                  <p:stCondLst>
                                    <p:cond delay="0"/>
                                  </p:stCondLst>
                                  <p:childTnLst>
                                    <p:animEffect transition="out" filter="strips(downLeft)">
                                      <p:cBhvr>
                                        <p:cTn id="151" dur="400"/>
                                        <p:tgtEl>
                                          <p:spTgt spid="49"/>
                                        </p:tgtEl>
                                      </p:cBhvr>
                                    </p:animEffect>
                                    <p:set>
                                      <p:cBhvr>
                                        <p:cTn id="152" dur="1" fill="hold">
                                          <p:stCondLst>
                                            <p:cond delay="399"/>
                                          </p:stCondLst>
                                        </p:cTn>
                                        <p:tgtEl>
                                          <p:spTgt spid="49"/>
                                        </p:tgtEl>
                                        <p:attrNameLst>
                                          <p:attrName>style.visibility</p:attrName>
                                        </p:attrNameLst>
                                      </p:cBhvr>
                                      <p:to>
                                        <p:strVal val="hidden"/>
                                      </p:to>
                                    </p:set>
                                  </p:childTnLst>
                                </p:cTn>
                              </p:par>
                            </p:childTnLst>
                          </p:cTn>
                        </p:par>
                        <p:par>
                          <p:cTn id="153" fill="hold">
                            <p:stCondLst>
                              <p:cond delay="2800"/>
                            </p:stCondLst>
                            <p:childTnLst>
                              <p:par>
                                <p:cTn id="154" presetID="18" presetClass="entr" presetSubtype="6" fill="hold" nodeType="afterEffect">
                                  <p:stCondLst>
                                    <p:cond delay="0"/>
                                  </p:stCondLst>
                                  <p:childTnLst>
                                    <p:set>
                                      <p:cBhvr>
                                        <p:cTn id="155" dur="1" fill="hold">
                                          <p:stCondLst>
                                            <p:cond delay="0"/>
                                          </p:stCondLst>
                                        </p:cTn>
                                        <p:tgtEl>
                                          <p:spTgt spid="64"/>
                                        </p:tgtEl>
                                        <p:attrNameLst>
                                          <p:attrName>style.visibility</p:attrName>
                                        </p:attrNameLst>
                                      </p:cBhvr>
                                      <p:to>
                                        <p:strVal val="visible"/>
                                      </p:to>
                                    </p:set>
                                    <p:animEffect transition="in" filter="strips(downRight)">
                                      <p:cBhvr>
                                        <p:cTn id="156" dur="400"/>
                                        <p:tgtEl>
                                          <p:spTgt spid="64"/>
                                        </p:tgtEl>
                                      </p:cBhvr>
                                    </p:animEffect>
                                  </p:childTnLst>
                                </p:cTn>
                              </p:par>
                              <p:par>
                                <p:cTn id="157" presetID="1" presetClass="exit" presetSubtype="0" fill="hold" nodeType="withEffect">
                                  <p:stCondLst>
                                    <p:cond delay="0"/>
                                  </p:stCondLst>
                                  <p:childTnLst>
                                    <p:set>
                                      <p:cBhvr>
                                        <p:cTn id="158" dur="1" fill="hold">
                                          <p:stCondLst>
                                            <p:cond delay="0"/>
                                          </p:stCondLst>
                                        </p:cTn>
                                        <p:tgtEl>
                                          <p:spTgt spid="63"/>
                                        </p:tgtEl>
                                        <p:attrNameLst>
                                          <p:attrName>style.visibility</p:attrName>
                                        </p:attrNameLst>
                                      </p:cBhvr>
                                      <p:to>
                                        <p:strVal val="hidden"/>
                                      </p:to>
                                    </p:set>
                                  </p:childTnLst>
                                </p:cTn>
                              </p:par>
                            </p:childTnLst>
                          </p:cTn>
                        </p:par>
                        <p:par>
                          <p:cTn id="159" fill="hold">
                            <p:stCondLst>
                              <p:cond delay="3200"/>
                            </p:stCondLst>
                            <p:childTnLst>
                              <p:par>
                                <p:cTn id="160" presetID="18" presetClass="entr" presetSubtype="12" fill="hold" grpId="1" nodeType="afterEffect">
                                  <p:stCondLst>
                                    <p:cond delay="0"/>
                                  </p:stCondLst>
                                  <p:childTnLst>
                                    <p:set>
                                      <p:cBhvr>
                                        <p:cTn id="161" dur="1" fill="hold">
                                          <p:stCondLst>
                                            <p:cond delay="0"/>
                                          </p:stCondLst>
                                        </p:cTn>
                                        <p:tgtEl>
                                          <p:spTgt spid="47"/>
                                        </p:tgtEl>
                                        <p:attrNameLst>
                                          <p:attrName>style.visibility</p:attrName>
                                        </p:attrNameLst>
                                      </p:cBhvr>
                                      <p:to>
                                        <p:strVal val="visible"/>
                                      </p:to>
                                    </p:set>
                                    <p:animEffect transition="in" filter="strips(downLeft)">
                                      <p:cBhvr>
                                        <p:cTn id="162" dur="400"/>
                                        <p:tgtEl>
                                          <p:spTgt spid="47"/>
                                        </p:tgtEl>
                                      </p:cBhvr>
                                    </p:animEffect>
                                  </p:childTnLst>
                                </p:cTn>
                              </p:par>
                              <p:par>
                                <p:cTn id="163" presetID="1" presetClass="exit" presetSubtype="0" fill="hold" nodeType="withEffect">
                                  <p:stCondLst>
                                    <p:cond delay="0"/>
                                  </p:stCondLst>
                                  <p:childTnLst>
                                    <p:set>
                                      <p:cBhvr>
                                        <p:cTn id="164" dur="1" fill="hold">
                                          <p:stCondLst>
                                            <p:cond delay="0"/>
                                          </p:stCondLst>
                                        </p:cTn>
                                        <p:tgtEl>
                                          <p:spTgt spid="64"/>
                                        </p:tgtEl>
                                        <p:attrNameLst>
                                          <p:attrName>style.visibility</p:attrName>
                                        </p:attrNameLst>
                                      </p:cBhvr>
                                      <p:to>
                                        <p:strVal val="hidden"/>
                                      </p:to>
                                    </p:set>
                                  </p:childTnLst>
                                </p:cTn>
                              </p:par>
                            </p:childTnLst>
                          </p:cTn>
                        </p:par>
                        <p:par>
                          <p:cTn id="165" fill="hold">
                            <p:stCondLst>
                              <p:cond delay="3600"/>
                            </p:stCondLst>
                            <p:childTnLst>
                              <p:par>
                                <p:cTn id="166" presetID="18" presetClass="entr" presetSubtype="9" fill="hold" nodeType="afterEffect">
                                  <p:stCondLst>
                                    <p:cond delay="0"/>
                                  </p:stCondLst>
                                  <p:childTnLst>
                                    <p:set>
                                      <p:cBhvr>
                                        <p:cTn id="167" dur="1" fill="hold">
                                          <p:stCondLst>
                                            <p:cond delay="0"/>
                                          </p:stCondLst>
                                        </p:cTn>
                                        <p:tgtEl>
                                          <p:spTgt spid="65"/>
                                        </p:tgtEl>
                                        <p:attrNameLst>
                                          <p:attrName>style.visibility</p:attrName>
                                        </p:attrNameLst>
                                      </p:cBhvr>
                                      <p:to>
                                        <p:strVal val="visible"/>
                                      </p:to>
                                    </p:set>
                                    <p:animEffect transition="in" filter="strips(upLeft)">
                                      <p:cBhvr>
                                        <p:cTn id="168" dur="400"/>
                                        <p:tgtEl>
                                          <p:spTgt spid="65"/>
                                        </p:tgtEl>
                                      </p:cBhvr>
                                    </p:animEffect>
                                  </p:childTnLst>
                                </p:cTn>
                              </p:par>
                            </p:childTnLst>
                          </p:cTn>
                        </p:par>
                        <p:par>
                          <p:cTn id="169" fill="hold">
                            <p:stCondLst>
                              <p:cond delay="4000"/>
                            </p:stCondLst>
                            <p:childTnLst>
                              <p:par>
                                <p:cTn id="170" presetID="18" presetClass="entr" presetSubtype="6" fill="hold" nodeType="afterEffect">
                                  <p:stCondLst>
                                    <p:cond delay="0"/>
                                  </p:stCondLst>
                                  <p:childTnLst>
                                    <p:set>
                                      <p:cBhvr>
                                        <p:cTn id="171" dur="1" fill="hold">
                                          <p:stCondLst>
                                            <p:cond delay="0"/>
                                          </p:stCondLst>
                                        </p:cTn>
                                        <p:tgtEl>
                                          <p:spTgt spid="66"/>
                                        </p:tgtEl>
                                        <p:attrNameLst>
                                          <p:attrName>style.visibility</p:attrName>
                                        </p:attrNameLst>
                                      </p:cBhvr>
                                      <p:to>
                                        <p:strVal val="visible"/>
                                      </p:to>
                                    </p:set>
                                    <p:animEffect transition="in" filter="strips(downRight)">
                                      <p:cBhvr>
                                        <p:cTn id="172" dur="400"/>
                                        <p:tgtEl>
                                          <p:spTgt spid="66"/>
                                        </p:tgtEl>
                                      </p:cBhvr>
                                    </p:animEffect>
                                  </p:childTnLst>
                                </p:cTn>
                              </p:par>
                              <p:par>
                                <p:cTn id="173" presetID="1" presetClass="exit" presetSubtype="0" fill="hold" nodeType="withEffect">
                                  <p:stCondLst>
                                    <p:cond delay="0"/>
                                  </p:stCondLst>
                                  <p:childTnLst>
                                    <p:set>
                                      <p:cBhvr>
                                        <p:cTn id="174" dur="1" fill="hold">
                                          <p:stCondLst>
                                            <p:cond delay="0"/>
                                          </p:stCondLst>
                                        </p:cTn>
                                        <p:tgtEl>
                                          <p:spTgt spid="65"/>
                                        </p:tgtEl>
                                        <p:attrNameLst>
                                          <p:attrName>style.visibility</p:attrName>
                                        </p:attrNameLst>
                                      </p:cBhvr>
                                      <p:to>
                                        <p:strVal val="hidden"/>
                                      </p:to>
                                    </p:set>
                                  </p:childTnLst>
                                </p:cTn>
                              </p:par>
                            </p:childTnLst>
                          </p:cTn>
                        </p:par>
                        <p:par>
                          <p:cTn id="175" fill="hold">
                            <p:stCondLst>
                              <p:cond delay="4400"/>
                            </p:stCondLst>
                            <p:childTnLst>
                              <p:par>
                                <p:cTn id="176" presetID="18" presetClass="exit" presetSubtype="12" fill="hold" grpId="0" nodeType="afterEffect">
                                  <p:stCondLst>
                                    <p:cond delay="0"/>
                                  </p:stCondLst>
                                  <p:childTnLst>
                                    <p:animEffect transition="out" filter="strips(downLeft)">
                                      <p:cBhvr>
                                        <p:cTn id="177" dur="400"/>
                                        <p:tgtEl>
                                          <p:spTgt spid="50"/>
                                        </p:tgtEl>
                                      </p:cBhvr>
                                    </p:animEffect>
                                    <p:set>
                                      <p:cBhvr>
                                        <p:cTn id="178" dur="1" fill="hold">
                                          <p:stCondLst>
                                            <p:cond delay="399"/>
                                          </p:stCondLst>
                                        </p:cTn>
                                        <p:tgtEl>
                                          <p:spTgt spid="50"/>
                                        </p:tgtEl>
                                        <p:attrNameLst>
                                          <p:attrName>style.visibility</p:attrName>
                                        </p:attrNameLst>
                                      </p:cBhvr>
                                      <p:to>
                                        <p:strVal val="hidden"/>
                                      </p:to>
                                    </p:set>
                                  </p:childTnLst>
                                </p:cTn>
                              </p:par>
                            </p:childTnLst>
                          </p:cTn>
                        </p:par>
                        <p:par>
                          <p:cTn id="179" fill="hold">
                            <p:stCondLst>
                              <p:cond delay="4800"/>
                            </p:stCondLst>
                            <p:childTnLst>
                              <p:par>
                                <p:cTn id="180" presetID="18" presetClass="entr" presetSubtype="6" fill="hold" nodeType="afterEffect">
                                  <p:stCondLst>
                                    <p:cond delay="0"/>
                                  </p:stCondLst>
                                  <p:childTnLst>
                                    <p:set>
                                      <p:cBhvr>
                                        <p:cTn id="181" dur="1" fill="hold">
                                          <p:stCondLst>
                                            <p:cond delay="0"/>
                                          </p:stCondLst>
                                        </p:cTn>
                                        <p:tgtEl>
                                          <p:spTgt spid="67"/>
                                        </p:tgtEl>
                                        <p:attrNameLst>
                                          <p:attrName>style.visibility</p:attrName>
                                        </p:attrNameLst>
                                      </p:cBhvr>
                                      <p:to>
                                        <p:strVal val="visible"/>
                                      </p:to>
                                    </p:set>
                                    <p:animEffect transition="in" filter="strips(downRight)">
                                      <p:cBhvr>
                                        <p:cTn id="182" dur="400"/>
                                        <p:tgtEl>
                                          <p:spTgt spid="67"/>
                                        </p:tgtEl>
                                      </p:cBhvr>
                                    </p:animEffect>
                                  </p:childTnLst>
                                </p:cTn>
                              </p:par>
                              <p:par>
                                <p:cTn id="183" presetID="1" presetClass="exit" presetSubtype="0" fill="hold" nodeType="withEffect">
                                  <p:stCondLst>
                                    <p:cond delay="0"/>
                                  </p:stCondLst>
                                  <p:childTnLst>
                                    <p:set>
                                      <p:cBhvr>
                                        <p:cTn id="184" dur="1" fill="hold">
                                          <p:stCondLst>
                                            <p:cond delay="0"/>
                                          </p:stCondLst>
                                        </p:cTn>
                                        <p:tgtEl>
                                          <p:spTgt spid="66"/>
                                        </p:tgtEl>
                                        <p:attrNameLst>
                                          <p:attrName>style.visibility</p:attrName>
                                        </p:attrNameLst>
                                      </p:cBhvr>
                                      <p:to>
                                        <p:strVal val="hidden"/>
                                      </p:to>
                                    </p:set>
                                  </p:childTnLst>
                                </p:cTn>
                              </p:par>
                            </p:childTnLst>
                          </p:cTn>
                        </p:par>
                        <p:par>
                          <p:cTn id="185" fill="hold">
                            <p:stCondLst>
                              <p:cond delay="5200"/>
                            </p:stCondLst>
                            <p:childTnLst>
                              <p:par>
                                <p:cTn id="186" presetID="18" presetClass="entr" presetSubtype="12" fill="hold" grpId="1" nodeType="afterEffect">
                                  <p:stCondLst>
                                    <p:cond delay="0"/>
                                  </p:stCondLst>
                                  <p:childTnLst>
                                    <p:set>
                                      <p:cBhvr>
                                        <p:cTn id="187" dur="1" fill="hold">
                                          <p:stCondLst>
                                            <p:cond delay="0"/>
                                          </p:stCondLst>
                                        </p:cTn>
                                        <p:tgtEl>
                                          <p:spTgt spid="48"/>
                                        </p:tgtEl>
                                        <p:attrNameLst>
                                          <p:attrName>style.visibility</p:attrName>
                                        </p:attrNameLst>
                                      </p:cBhvr>
                                      <p:to>
                                        <p:strVal val="visible"/>
                                      </p:to>
                                    </p:set>
                                    <p:animEffect transition="in" filter="strips(downLeft)">
                                      <p:cBhvr>
                                        <p:cTn id="188" dur="400"/>
                                        <p:tgtEl>
                                          <p:spTgt spid="48"/>
                                        </p:tgtEl>
                                      </p:cBhvr>
                                    </p:animEffect>
                                  </p:childTnLst>
                                </p:cTn>
                              </p:par>
                              <p:par>
                                <p:cTn id="189" presetID="1" presetClass="exit" presetSubtype="0" fill="hold" nodeType="withEffect">
                                  <p:stCondLst>
                                    <p:cond delay="0"/>
                                  </p:stCondLst>
                                  <p:childTnLst>
                                    <p:set>
                                      <p:cBhvr>
                                        <p:cTn id="190" dur="1" fill="hold">
                                          <p:stCondLst>
                                            <p:cond delay="0"/>
                                          </p:stCondLst>
                                        </p:cTn>
                                        <p:tgtEl>
                                          <p:spTgt spid="67"/>
                                        </p:tgtEl>
                                        <p:attrNameLst>
                                          <p:attrName>style.visibility</p:attrName>
                                        </p:attrNameLst>
                                      </p:cBhvr>
                                      <p:to>
                                        <p:strVal val="hidden"/>
                                      </p:to>
                                    </p:set>
                                  </p:childTnLst>
                                </p:cTn>
                              </p:par>
                            </p:childTnLst>
                          </p:cTn>
                        </p:par>
                        <p:par>
                          <p:cTn id="191" fill="hold">
                            <p:stCondLst>
                              <p:cond delay="5600"/>
                            </p:stCondLst>
                            <p:childTnLst>
                              <p:par>
                                <p:cTn id="192" presetID="18" presetClass="entr" presetSubtype="9" fill="hold" nodeType="afterEffect">
                                  <p:stCondLst>
                                    <p:cond delay="0"/>
                                  </p:stCondLst>
                                  <p:childTnLst>
                                    <p:set>
                                      <p:cBhvr>
                                        <p:cTn id="193" dur="1" fill="hold">
                                          <p:stCondLst>
                                            <p:cond delay="0"/>
                                          </p:stCondLst>
                                        </p:cTn>
                                        <p:tgtEl>
                                          <p:spTgt spid="68"/>
                                        </p:tgtEl>
                                        <p:attrNameLst>
                                          <p:attrName>style.visibility</p:attrName>
                                        </p:attrNameLst>
                                      </p:cBhvr>
                                      <p:to>
                                        <p:strVal val="visible"/>
                                      </p:to>
                                    </p:set>
                                    <p:animEffect transition="in" filter="strips(upLeft)">
                                      <p:cBhvr>
                                        <p:cTn id="194" dur="400"/>
                                        <p:tgtEl>
                                          <p:spTgt spid="68"/>
                                        </p:tgtEl>
                                      </p:cBhvr>
                                    </p:animEffect>
                                  </p:childTnLst>
                                </p:cTn>
                              </p:par>
                            </p:childTnLst>
                          </p:cTn>
                        </p:par>
                        <p:par>
                          <p:cTn id="195" fill="hold">
                            <p:stCondLst>
                              <p:cond delay="6000"/>
                            </p:stCondLst>
                            <p:childTnLst>
                              <p:par>
                                <p:cTn id="196" presetID="18" presetClass="entr" presetSubtype="6" fill="hold" nodeType="afterEffect">
                                  <p:stCondLst>
                                    <p:cond delay="0"/>
                                  </p:stCondLst>
                                  <p:childTnLst>
                                    <p:set>
                                      <p:cBhvr>
                                        <p:cTn id="197" dur="1" fill="hold">
                                          <p:stCondLst>
                                            <p:cond delay="0"/>
                                          </p:stCondLst>
                                        </p:cTn>
                                        <p:tgtEl>
                                          <p:spTgt spid="69"/>
                                        </p:tgtEl>
                                        <p:attrNameLst>
                                          <p:attrName>style.visibility</p:attrName>
                                        </p:attrNameLst>
                                      </p:cBhvr>
                                      <p:to>
                                        <p:strVal val="visible"/>
                                      </p:to>
                                    </p:set>
                                    <p:animEffect transition="in" filter="strips(downRight)">
                                      <p:cBhvr>
                                        <p:cTn id="198" dur="400"/>
                                        <p:tgtEl>
                                          <p:spTgt spid="69"/>
                                        </p:tgtEl>
                                      </p:cBhvr>
                                    </p:animEffect>
                                  </p:childTnLst>
                                </p:cTn>
                              </p:par>
                              <p:par>
                                <p:cTn id="199" presetID="1" presetClass="exit" presetSubtype="0" fill="hold" nodeType="withEffect">
                                  <p:stCondLst>
                                    <p:cond delay="0"/>
                                  </p:stCondLst>
                                  <p:childTnLst>
                                    <p:set>
                                      <p:cBhvr>
                                        <p:cTn id="200" dur="1" fill="hold">
                                          <p:stCondLst>
                                            <p:cond delay="0"/>
                                          </p:stCondLst>
                                        </p:cTn>
                                        <p:tgtEl>
                                          <p:spTgt spid="68"/>
                                        </p:tgtEl>
                                        <p:attrNameLst>
                                          <p:attrName>style.visibility</p:attrName>
                                        </p:attrNameLst>
                                      </p:cBhvr>
                                      <p:to>
                                        <p:strVal val="hidden"/>
                                      </p:to>
                                    </p:set>
                                  </p:childTnLst>
                                </p:cTn>
                              </p:par>
                            </p:childTnLst>
                          </p:cTn>
                        </p:par>
                        <p:par>
                          <p:cTn id="201" fill="hold">
                            <p:stCondLst>
                              <p:cond delay="6400"/>
                            </p:stCondLst>
                            <p:childTnLst>
                              <p:par>
                                <p:cTn id="202" presetID="18" presetClass="exit" presetSubtype="12" fill="hold" grpId="0" nodeType="afterEffect">
                                  <p:stCondLst>
                                    <p:cond delay="0"/>
                                  </p:stCondLst>
                                  <p:childTnLst>
                                    <p:animEffect transition="out" filter="strips(downLeft)">
                                      <p:cBhvr>
                                        <p:cTn id="203" dur="400"/>
                                        <p:tgtEl>
                                          <p:spTgt spid="51"/>
                                        </p:tgtEl>
                                      </p:cBhvr>
                                    </p:animEffect>
                                    <p:set>
                                      <p:cBhvr>
                                        <p:cTn id="204" dur="1" fill="hold">
                                          <p:stCondLst>
                                            <p:cond delay="399"/>
                                          </p:stCondLst>
                                        </p:cTn>
                                        <p:tgtEl>
                                          <p:spTgt spid="51"/>
                                        </p:tgtEl>
                                        <p:attrNameLst>
                                          <p:attrName>style.visibility</p:attrName>
                                        </p:attrNameLst>
                                      </p:cBhvr>
                                      <p:to>
                                        <p:strVal val="hidden"/>
                                      </p:to>
                                    </p:set>
                                  </p:childTnLst>
                                </p:cTn>
                              </p:par>
                            </p:childTnLst>
                          </p:cTn>
                        </p:par>
                        <p:par>
                          <p:cTn id="205" fill="hold">
                            <p:stCondLst>
                              <p:cond delay="6800"/>
                            </p:stCondLst>
                            <p:childTnLst>
                              <p:par>
                                <p:cTn id="206" presetID="18" presetClass="entr" presetSubtype="6" fill="hold" nodeType="afterEffect">
                                  <p:stCondLst>
                                    <p:cond delay="0"/>
                                  </p:stCondLst>
                                  <p:childTnLst>
                                    <p:set>
                                      <p:cBhvr>
                                        <p:cTn id="207" dur="1" fill="hold">
                                          <p:stCondLst>
                                            <p:cond delay="0"/>
                                          </p:stCondLst>
                                        </p:cTn>
                                        <p:tgtEl>
                                          <p:spTgt spid="70"/>
                                        </p:tgtEl>
                                        <p:attrNameLst>
                                          <p:attrName>style.visibility</p:attrName>
                                        </p:attrNameLst>
                                      </p:cBhvr>
                                      <p:to>
                                        <p:strVal val="visible"/>
                                      </p:to>
                                    </p:set>
                                    <p:animEffect transition="in" filter="strips(downRight)">
                                      <p:cBhvr>
                                        <p:cTn id="208" dur="400"/>
                                        <p:tgtEl>
                                          <p:spTgt spid="70"/>
                                        </p:tgtEl>
                                      </p:cBhvr>
                                    </p:animEffect>
                                  </p:childTnLst>
                                </p:cTn>
                              </p:par>
                              <p:par>
                                <p:cTn id="209" presetID="1" presetClass="exit" presetSubtype="0" fill="hold" nodeType="withEffect">
                                  <p:stCondLst>
                                    <p:cond delay="0"/>
                                  </p:stCondLst>
                                  <p:childTnLst>
                                    <p:set>
                                      <p:cBhvr>
                                        <p:cTn id="210" dur="1" fill="hold">
                                          <p:stCondLst>
                                            <p:cond delay="0"/>
                                          </p:stCondLst>
                                        </p:cTn>
                                        <p:tgtEl>
                                          <p:spTgt spid="69"/>
                                        </p:tgtEl>
                                        <p:attrNameLst>
                                          <p:attrName>style.visibility</p:attrName>
                                        </p:attrNameLst>
                                      </p:cBhvr>
                                      <p:to>
                                        <p:strVal val="hidden"/>
                                      </p:to>
                                    </p:set>
                                  </p:childTnLst>
                                </p:cTn>
                              </p:par>
                            </p:childTnLst>
                          </p:cTn>
                        </p:par>
                        <p:par>
                          <p:cTn id="211" fill="hold">
                            <p:stCondLst>
                              <p:cond delay="7200"/>
                            </p:stCondLst>
                            <p:childTnLst>
                              <p:par>
                                <p:cTn id="212" presetID="18" presetClass="entr" presetSubtype="12" fill="hold" grpId="1" nodeType="afterEffect">
                                  <p:stCondLst>
                                    <p:cond delay="0"/>
                                  </p:stCondLst>
                                  <p:childTnLst>
                                    <p:set>
                                      <p:cBhvr>
                                        <p:cTn id="213" dur="1" fill="hold">
                                          <p:stCondLst>
                                            <p:cond delay="0"/>
                                          </p:stCondLst>
                                        </p:cTn>
                                        <p:tgtEl>
                                          <p:spTgt spid="49"/>
                                        </p:tgtEl>
                                        <p:attrNameLst>
                                          <p:attrName>style.visibility</p:attrName>
                                        </p:attrNameLst>
                                      </p:cBhvr>
                                      <p:to>
                                        <p:strVal val="visible"/>
                                      </p:to>
                                    </p:set>
                                    <p:animEffect transition="in" filter="strips(downLeft)">
                                      <p:cBhvr>
                                        <p:cTn id="214" dur="400"/>
                                        <p:tgtEl>
                                          <p:spTgt spid="49"/>
                                        </p:tgtEl>
                                      </p:cBhvr>
                                    </p:animEffect>
                                  </p:childTnLst>
                                </p:cTn>
                              </p:par>
                              <p:par>
                                <p:cTn id="215" presetID="1" presetClass="exit" presetSubtype="0" fill="hold" nodeType="withEffect">
                                  <p:stCondLst>
                                    <p:cond delay="0"/>
                                  </p:stCondLst>
                                  <p:childTnLst>
                                    <p:set>
                                      <p:cBhvr>
                                        <p:cTn id="216" dur="1" fill="hold">
                                          <p:stCondLst>
                                            <p:cond delay="0"/>
                                          </p:stCondLst>
                                        </p:cTn>
                                        <p:tgtEl>
                                          <p:spTgt spid="70"/>
                                        </p:tgtEl>
                                        <p:attrNameLst>
                                          <p:attrName>style.visibility</p:attrName>
                                        </p:attrNameLst>
                                      </p:cBhvr>
                                      <p:to>
                                        <p:strVal val="hidden"/>
                                      </p:to>
                                    </p:set>
                                  </p:childTnLst>
                                </p:cTn>
                              </p:par>
                            </p:childTnLst>
                          </p:cTn>
                        </p:par>
                        <p:par>
                          <p:cTn id="217" fill="hold">
                            <p:stCondLst>
                              <p:cond delay="7600"/>
                            </p:stCondLst>
                            <p:childTnLst>
                              <p:par>
                                <p:cTn id="218" presetID="18" presetClass="entr" presetSubtype="9" fill="hold" nodeType="afterEffect">
                                  <p:stCondLst>
                                    <p:cond delay="0"/>
                                  </p:stCondLst>
                                  <p:childTnLst>
                                    <p:set>
                                      <p:cBhvr>
                                        <p:cTn id="219" dur="1" fill="hold">
                                          <p:stCondLst>
                                            <p:cond delay="0"/>
                                          </p:stCondLst>
                                        </p:cTn>
                                        <p:tgtEl>
                                          <p:spTgt spid="71"/>
                                        </p:tgtEl>
                                        <p:attrNameLst>
                                          <p:attrName>style.visibility</p:attrName>
                                        </p:attrNameLst>
                                      </p:cBhvr>
                                      <p:to>
                                        <p:strVal val="visible"/>
                                      </p:to>
                                    </p:set>
                                    <p:animEffect transition="in" filter="strips(upLeft)">
                                      <p:cBhvr>
                                        <p:cTn id="220" dur="400"/>
                                        <p:tgtEl>
                                          <p:spTgt spid="71"/>
                                        </p:tgtEl>
                                      </p:cBhvr>
                                    </p:animEffect>
                                  </p:childTnLst>
                                </p:cTn>
                              </p:par>
                            </p:childTnLst>
                          </p:cTn>
                        </p:par>
                        <p:par>
                          <p:cTn id="221" fill="hold">
                            <p:stCondLst>
                              <p:cond delay="8000"/>
                            </p:stCondLst>
                            <p:childTnLst>
                              <p:par>
                                <p:cTn id="222" presetID="18" presetClass="entr" presetSubtype="6" fill="hold" nodeType="afterEffect">
                                  <p:stCondLst>
                                    <p:cond delay="0"/>
                                  </p:stCondLst>
                                  <p:childTnLst>
                                    <p:set>
                                      <p:cBhvr>
                                        <p:cTn id="223" dur="1" fill="hold">
                                          <p:stCondLst>
                                            <p:cond delay="0"/>
                                          </p:stCondLst>
                                        </p:cTn>
                                        <p:tgtEl>
                                          <p:spTgt spid="72"/>
                                        </p:tgtEl>
                                        <p:attrNameLst>
                                          <p:attrName>style.visibility</p:attrName>
                                        </p:attrNameLst>
                                      </p:cBhvr>
                                      <p:to>
                                        <p:strVal val="visible"/>
                                      </p:to>
                                    </p:set>
                                    <p:animEffect transition="in" filter="strips(downRight)">
                                      <p:cBhvr>
                                        <p:cTn id="224" dur="400"/>
                                        <p:tgtEl>
                                          <p:spTgt spid="72"/>
                                        </p:tgtEl>
                                      </p:cBhvr>
                                    </p:animEffect>
                                  </p:childTnLst>
                                </p:cTn>
                              </p:par>
                              <p:par>
                                <p:cTn id="225" presetID="1" presetClass="exit" presetSubtype="0" fill="hold" nodeType="withEffect">
                                  <p:stCondLst>
                                    <p:cond delay="0"/>
                                  </p:stCondLst>
                                  <p:childTnLst>
                                    <p:set>
                                      <p:cBhvr>
                                        <p:cTn id="226" dur="1" fill="hold">
                                          <p:stCondLst>
                                            <p:cond delay="0"/>
                                          </p:stCondLst>
                                        </p:cTn>
                                        <p:tgtEl>
                                          <p:spTgt spid="71"/>
                                        </p:tgtEl>
                                        <p:attrNameLst>
                                          <p:attrName>style.visibility</p:attrName>
                                        </p:attrNameLst>
                                      </p:cBhvr>
                                      <p:to>
                                        <p:strVal val="hidden"/>
                                      </p:to>
                                    </p:set>
                                  </p:childTnLst>
                                </p:cTn>
                              </p:par>
                            </p:childTnLst>
                          </p:cTn>
                        </p:par>
                        <p:par>
                          <p:cTn id="227" fill="hold">
                            <p:stCondLst>
                              <p:cond delay="8400"/>
                            </p:stCondLst>
                            <p:childTnLst>
                              <p:par>
                                <p:cTn id="228" presetID="18" presetClass="exit" presetSubtype="12" fill="hold" grpId="0" nodeType="afterEffect">
                                  <p:stCondLst>
                                    <p:cond delay="0"/>
                                  </p:stCondLst>
                                  <p:childTnLst>
                                    <p:animEffect transition="out" filter="strips(downLeft)">
                                      <p:cBhvr>
                                        <p:cTn id="229" dur="400"/>
                                        <p:tgtEl>
                                          <p:spTgt spid="52"/>
                                        </p:tgtEl>
                                      </p:cBhvr>
                                    </p:animEffect>
                                    <p:set>
                                      <p:cBhvr>
                                        <p:cTn id="230" dur="1" fill="hold">
                                          <p:stCondLst>
                                            <p:cond delay="399"/>
                                          </p:stCondLst>
                                        </p:cTn>
                                        <p:tgtEl>
                                          <p:spTgt spid="52"/>
                                        </p:tgtEl>
                                        <p:attrNameLst>
                                          <p:attrName>style.visibility</p:attrName>
                                        </p:attrNameLst>
                                      </p:cBhvr>
                                      <p:to>
                                        <p:strVal val="hidden"/>
                                      </p:to>
                                    </p:set>
                                  </p:childTnLst>
                                </p:cTn>
                              </p:par>
                            </p:childTnLst>
                          </p:cTn>
                        </p:par>
                        <p:par>
                          <p:cTn id="231" fill="hold">
                            <p:stCondLst>
                              <p:cond delay="8800"/>
                            </p:stCondLst>
                            <p:childTnLst>
                              <p:par>
                                <p:cTn id="232" presetID="18" presetClass="entr" presetSubtype="6" fill="hold" nodeType="afterEffect">
                                  <p:stCondLst>
                                    <p:cond delay="0"/>
                                  </p:stCondLst>
                                  <p:childTnLst>
                                    <p:set>
                                      <p:cBhvr>
                                        <p:cTn id="233" dur="1" fill="hold">
                                          <p:stCondLst>
                                            <p:cond delay="0"/>
                                          </p:stCondLst>
                                        </p:cTn>
                                        <p:tgtEl>
                                          <p:spTgt spid="73"/>
                                        </p:tgtEl>
                                        <p:attrNameLst>
                                          <p:attrName>style.visibility</p:attrName>
                                        </p:attrNameLst>
                                      </p:cBhvr>
                                      <p:to>
                                        <p:strVal val="visible"/>
                                      </p:to>
                                    </p:set>
                                    <p:animEffect transition="in" filter="strips(downRight)">
                                      <p:cBhvr>
                                        <p:cTn id="234" dur="400"/>
                                        <p:tgtEl>
                                          <p:spTgt spid="73"/>
                                        </p:tgtEl>
                                      </p:cBhvr>
                                    </p:animEffect>
                                  </p:childTnLst>
                                </p:cTn>
                              </p:par>
                              <p:par>
                                <p:cTn id="235" presetID="1" presetClass="exit" presetSubtype="0" fill="hold" nodeType="withEffect">
                                  <p:stCondLst>
                                    <p:cond delay="0"/>
                                  </p:stCondLst>
                                  <p:childTnLst>
                                    <p:set>
                                      <p:cBhvr>
                                        <p:cTn id="236" dur="1" fill="hold">
                                          <p:stCondLst>
                                            <p:cond delay="0"/>
                                          </p:stCondLst>
                                        </p:cTn>
                                        <p:tgtEl>
                                          <p:spTgt spid="72"/>
                                        </p:tgtEl>
                                        <p:attrNameLst>
                                          <p:attrName>style.visibility</p:attrName>
                                        </p:attrNameLst>
                                      </p:cBhvr>
                                      <p:to>
                                        <p:strVal val="hidden"/>
                                      </p:to>
                                    </p:set>
                                  </p:childTnLst>
                                </p:cTn>
                              </p:par>
                            </p:childTnLst>
                          </p:cTn>
                        </p:par>
                        <p:par>
                          <p:cTn id="237" fill="hold">
                            <p:stCondLst>
                              <p:cond delay="9200"/>
                            </p:stCondLst>
                            <p:childTnLst>
                              <p:par>
                                <p:cTn id="238" presetID="18" presetClass="entr" presetSubtype="12" fill="hold" grpId="1" nodeType="afterEffect">
                                  <p:stCondLst>
                                    <p:cond delay="0"/>
                                  </p:stCondLst>
                                  <p:childTnLst>
                                    <p:set>
                                      <p:cBhvr>
                                        <p:cTn id="239" dur="1" fill="hold">
                                          <p:stCondLst>
                                            <p:cond delay="0"/>
                                          </p:stCondLst>
                                        </p:cTn>
                                        <p:tgtEl>
                                          <p:spTgt spid="50"/>
                                        </p:tgtEl>
                                        <p:attrNameLst>
                                          <p:attrName>style.visibility</p:attrName>
                                        </p:attrNameLst>
                                      </p:cBhvr>
                                      <p:to>
                                        <p:strVal val="visible"/>
                                      </p:to>
                                    </p:set>
                                    <p:animEffect transition="in" filter="strips(downLeft)">
                                      <p:cBhvr>
                                        <p:cTn id="240" dur="400"/>
                                        <p:tgtEl>
                                          <p:spTgt spid="50"/>
                                        </p:tgtEl>
                                      </p:cBhvr>
                                    </p:animEffect>
                                  </p:childTnLst>
                                </p:cTn>
                              </p:par>
                              <p:par>
                                <p:cTn id="241" presetID="1" presetClass="exit" presetSubtype="0" fill="hold" nodeType="withEffect">
                                  <p:stCondLst>
                                    <p:cond delay="0"/>
                                  </p:stCondLst>
                                  <p:childTnLst>
                                    <p:set>
                                      <p:cBhvr>
                                        <p:cTn id="242" dur="1" fill="hold">
                                          <p:stCondLst>
                                            <p:cond delay="0"/>
                                          </p:stCondLst>
                                        </p:cTn>
                                        <p:tgtEl>
                                          <p:spTgt spid="73"/>
                                        </p:tgtEl>
                                        <p:attrNameLst>
                                          <p:attrName>style.visibility</p:attrName>
                                        </p:attrNameLst>
                                      </p:cBhvr>
                                      <p:to>
                                        <p:strVal val="hidden"/>
                                      </p:to>
                                    </p:set>
                                  </p:childTnLst>
                                </p:cTn>
                              </p:par>
                            </p:childTnLst>
                          </p:cTn>
                        </p:par>
                        <p:par>
                          <p:cTn id="243" fill="hold">
                            <p:stCondLst>
                              <p:cond delay="9600"/>
                            </p:stCondLst>
                            <p:childTnLst>
                              <p:par>
                                <p:cTn id="244" presetID="18" presetClass="entr" presetSubtype="9" fill="hold" nodeType="afterEffect">
                                  <p:stCondLst>
                                    <p:cond delay="0"/>
                                  </p:stCondLst>
                                  <p:childTnLst>
                                    <p:set>
                                      <p:cBhvr>
                                        <p:cTn id="245" dur="1" fill="hold">
                                          <p:stCondLst>
                                            <p:cond delay="0"/>
                                          </p:stCondLst>
                                        </p:cTn>
                                        <p:tgtEl>
                                          <p:spTgt spid="74"/>
                                        </p:tgtEl>
                                        <p:attrNameLst>
                                          <p:attrName>style.visibility</p:attrName>
                                        </p:attrNameLst>
                                      </p:cBhvr>
                                      <p:to>
                                        <p:strVal val="visible"/>
                                      </p:to>
                                    </p:set>
                                    <p:animEffect transition="in" filter="strips(upLeft)">
                                      <p:cBhvr>
                                        <p:cTn id="246" dur="400"/>
                                        <p:tgtEl>
                                          <p:spTgt spid="74"/>
                                        </p:tgtEl>
                                      </p:cBhvr>
                                    </p:animEffect>
                                  </p:childTnLst>
                                </p:cTn>
                              </p:par>
                            </p:childTnLst>
                          </p:cTn>
                        </p:par>
                        <p:par>
                          <p:cTn id="247" fill="hold">
                            <p:stCondLst>
                              <p:cond delay="10000"/>
                            </p:stCondLst>
                            <p:childTnLst>
                              <p:par>
                                <p:cTn id="248" presetID="18" presetClass="entr" presetSubtype="6" fill="hold" nodeType="afterEffect">
                                  <p:stCondLst>
                                    <p:cond delay="0"/>
                                  </p:stCondLst>
                                  <p:childTnLst>
                                    <p:set>
                                      <p:cBhvr>
                                        <p:cTn id="249" dur="1" fill="hold">
                                          <p:stCondLst>
                                            <p:cond delay="0"/>
                                          </p:stCondLst>
                                        </p:cTn>
                                        <p:tgtEl>
                                          <p:spTgt spid="75"/>
                                        </p:tgtEl>
                                        <p:attrNameLst>
                                          <p:attrName>style.visibility</p:attrName>
                                        </p:attrNameLst>
                                      </p:cBhvr>
                                      <p:to>
                                        <p:strVal val="visible"/>
                                      </p:to>
                                    </p:set>
                                    <p:animEffect transition="in" filter="strips(downRight)">
                                      <p:cBhvr>
                                        <p:cTn id="250" dur="400"/>
                                        <p:tgtEl>
                                          <p:spTgt spid="75"/>
                                        </p:tgtEl>
                                      </p:cBhvr>
                                    </p:animEffect>
                                  </p:childTnLst>
                                </p:cTn>
                              </p:par>
                              <p:par>
                                <p:cTn id="251" presetID="1" presetClass="exit" presetSubtype="0" fill="hold" nodeType="withEffect">
                                  <p:stCondLst>
                                    <p:cond delay="0"/>
                                  </p:stCondLst>
                                  <p:childTnLst>
                                    <p:set>
                                      <p:cBhvr>
                                        <p:cTn id="252" dur="1" fill="hold">
                                          <p:stCondLst>
                                            <p:cond delay="0"/>
                                          </p:stCondLst>
                                        </p:cTn>
                                        <p:tgtEl>
                                          <p:spTgt spid="74"/>
                                        </p:tgtEl>
                                        <p:attrNameLst>
                                          <p:attrName>style.visibility</p:attrName>
                                        </p:attrNameLst>
                                      </p:cBhvr>
                                      <p:to>
                                        <p:strVal val="hidden"/>
                                      </p:to>
                                    </p:set>
                                  </p:childTnLst>
                                </p:cTn>
                              </p:par>
                            </p:childTnLst>
                          </p:cTn>
                        </p:par>
                        <p:par>
                          <p:cTn id="253" fill="hold">
                            <p:stCondLst>
                              <p:cond delay="10400"/>
                            </p:stCondLst>
                            <p:childTnLst>
                              <p:par>
                                <p:cTn id="254" presetID="18" presetClass="entr" presetSubtype="12" fill="hold" grpId="1" nodeType="afterEffect">
                                  <p:stCondLst>
                                    <p:cond delay="0"/>
                                  </p:stCondLst>
                                  <p:childTnLst>
                                    <p:set>
                                      <p:cBhvr>
                                        <p:cTn id="255" dur="1" fill="hold">
                                          <p:stCondLst>
                                            <p:cond delay="0"/>
                                          </p:stCondLst>
                                        </p:cTn>
                                        <p:tgtEl>
                                          <p:spTgt spid="51"/>
                                        </p:tgtEl>
                                        <p:attrNameLst>
                                          <p:attrName>style.visibility</p:attrName>
                                        </p:attrNameLst>
                                      </p:cBhvr>
                                      <p:to>
                                        <p:strVal val="visible"/>
                                      </p:to>
                                    </p:set>
                                    <p:animEffect transition="in" filter="strips(downLeft)">
                                      <p:cBhvr>
                                        <p:cTn id="256" dur="400"/>
                                        <p:tgtEl>
                                          <p:spTgt spid="51"/>
                                        </p:tgtEl>
                                      </p:cBhvr>
                                    </p:animEffect>
                                  </p:childTnLst>
                                </p:cTn>
                              </p:par>
                              <p:par>
                                <p:cTn id="257" presetID="1" presetClass="exit" presetSubtype="0" fill="hold" nodeType="withEffect">
                                  <p:stCondLst>
                                    <p:cond delay="0"/>
                                  </p:stCondLst>
                                  <p:childTnLst>
                                    <p:set>
                                      <p:cBhvr>
                                        <p:cTn id="258" dur="1" fill="hold">
                                          <p:stCondLst>
                                            <p:cond delay="0"/>
                                          </p:stCondLst>
                                        </p:cTn>
                                        <p:tgtEl>
                                          <p:spTgt spid="75"/>
                                        </p:tgtEl>
                                        <p:attrNameLst>
                                          <p:attrName>style.visibility</p:attrName>
                                        </p:attrNameLst>
                                      </p:cBhvr>
                                      <p:to>
                                        <p:strVal val="hidden"/>
                                      </p:to>
                                    </p:set>
                                  </p:childTnLst>
                                </p:cTn>
                              </p:par>
                            </p:childTnLst>
                          </p:cTn>
                        </p:par>
                        <p:par>
                          <p:cTn id="259" fill="hold">
                            <p:stCondLst>
                              <p:cond delay="10800"/>
                            </p:stCondLst>
                            <p:childTnLst>
                              <p:par>
                                <p:cTn id="260" presetID="18" presetClass="entr" presetSubtype="9" fill="hold" nodeType="afterEffect">
                                  <p:stCondLst>
                                    <p:cond delay="0"/>
                                  </p:stCondLst>
                                  <p:childTnLst>
                                    <p:set>
                                      <p:cBhvr>
                                        <p:cTn id="261" dur="1" fill="hold">
                                          <p:stCondLst>
                                            <p:cond delay="0"/>
                                          </p:stCondLst>
                                        </p:cTn>
                                        <p:tgtEl>
                                          <p:spTgt spid="76"/>
                                        </p:tgtEl>
                                        <p:attrNameLst>
                                          <p:attrName>style.visibility</p:attrName>
                                        </p:attrNameLst>
                                      </p:cBhvr>
                                      <p:to>
                                        <p:strVal val="visible"/>
                                      </p:to>
                                    </p:set>
                                    <p:animEffect transition="in" filter="strips(upLeft)">
                                      <p:cBhvr>
                                        <p:cTn id="262" dur="400"/>
                                        <p:tgtEl>
                                          <p:spTgt spid="76"/>
                                        </p:tgtEl>
                                      </p:cBhvr>
                                    </p:animEffect>
                                  </p:childTnLst>
                                </p:cTn>
                              </p:par>
                            </p:childTnLst>
                          </p:cTn>
                        </p:par>
                        <p:par>
                          <p:cTn id="263" fill="hold">
                            <p:stCondLst>
                              <p:cond delay="11200"/>
                            </p:stCondLst>
                            <p:childTnLst>
                              <p:par>
                                <p:cTn id="264" presetID="18" presetClass="entr" presetSubtype="12" fill="hold" grpId="1" nodeType="afterEffect">
                                  <p:stCondLst>
                                    <p:cond delay="0"/>
                                  </p:stCondLst>
                                  <p:childTnLst>
                                    <p:set>
                                      <p:cBhvr>
                                        <p:cTn id="265" dur="1" fill="hold">
                                          <p:stCondLst>
                                            <p:cond delay="0"/>
                                          </p:stCondLst>
                                        </p:cTn>
                                        <p:tgtEl>
                                          <p:spTgt spid="52"/>
                                        </p:tgtEl>
                                        <p:attrNameLst>
                                          <p:attrName>style.visibility</p:attrName>
                                        </p:attrNameLst>
                                      </p:cBhvr>
                                      <p:to>
                                        <p:strVal val="visible"/>
                                      </p:to>
                                    </p:set>
                                    <p:animEffect transition="in" filter="strips(downLeft)">
                                      <p:cBhvr>
                                        <p:cTn id="266" dur="400"/>
                                        <p:tgtEl>
                                          <p:spTgt spid="52"/>
                                        </p:tgtEl>
                                      </p:cBhvr>
                                    </p:animEffect>
                                  </p:childTnLst>
                                </p:cTn>
                              </p:par>
                              <p:par>
                                <p:cTn id="267" presetID="1" presetClass="exit" presetSubtype="0" fill="hold" nodeType="withEffect">
                                  <p:stCondLst>
                                    <p:cond delay="0"/>
                                  </p:stCondLst>
                                  <p:childTnLst>
                                    <p:set>
                                      <p:cBhvr>
                                        <p:cTn id="268" dur="1" fill="hold">
                                          <p:stCondLst>
                                            <p:cond delay="0"/>
                                          </p:stCondLst>
                                        </p:cTn>
                                        <p:tgtEl>
                                          <p:spTgt spid="76"/>
                                        </p:tgtEl>
                                        <p:attrNameLst>
                                          <p:attrName>style.visibility</p:attrName>
                                        </p:attrNameLst>
                                      </p:cBhvr>
                                      <p:to>
                                        <p:strVal val="hidden"/>
                                      </p:to>
                                    </p:set>
                                  </p:childTnLst>
                                </p:cTn>
                              </p:par>
                            </p:childTnLst>
                          </p:cTn>
                        </p:par>
                        <p:par>
                          <p:cTn id="269" fill="hold">
                            <p:stCondLst>
                              <p:cond delay="11600"/>
                            </p:stCondLst>
                            <p:childTnLst>
                              <p:par>
                                <p:cTn id="270" presetID="18" presetClass="entr" presetSubtype="9" fill="hold" nodeType="afterEffect">
                                  <p:stCondLst>
                                    <p:cond delay="0"/>
                                  </p:stCondLst>
                                  <p:childTnLst>
                                    <p:set>
                                      <p:cBhvr>
                                        <p:cTn id="271" dur="1" fill="hold">
                                          <p:stCondLst>
                                            <p:cond delay="0"/>
                                          </p:stCondLst>
                                        </p:cTn>
                                        <p:tgtEl>
                                          <p:spTgt spid="77"/>
                                        </p:tgtEl>
                                        <p:attrNameLst>
                                          <p:attrName>style.visibility</p:attrName>
                                        </p:attrNameLst>
                                      </p:cBhvr>
                                      <p:to>
                                        <p:strVal val="visible"/>
                                      </p:to>
                                    </p:set>
                                    <p:animEffect transition="in" filter="strips(upLeft)">
                                      <p:cBhvr>
                                        <p:cTn id="272" dur="400"/>
                                        <p:tgtEl>
                                          <p:spTgt spid="77"/>
                                        </p:tgtEl>
                                      </p:cBhvr>
                                    </p:animEffect>
                                  </p:childTnLst>
                                </p:cTn>
                              </p:par>
                            </p:childTnLst>
                          </p:cTn>
                        </p:par>
                        <p:par>
                          <p:cTn id="273" fill="hold">
                            <p:stCondLst>
                              <p:cond delay="12000"/>
                            </p:stCondLst>
                            <p:childTnLst>
                              <p:par>
                                <p:cTn id="274" presetID="1" presetClass="exit" presetSubtype="0" fill="hold" nodeType="afterEffect">
                                  <p:stCondLst>
                                    <p:cond delay="0"/>
                                  </p:stCondLst>
                                  <p:childTnLst>
                                    <p:set>
                                      <p:cBhvr>
                                        <p:cTn id="275" dur="1" fill="hold">
                                          <p:stCondLst>
                                            <p:cond delay="0"/>
                                          </p:stCondLst>
                                        </p:cTn>
                                        <p:tgtEl>
                                          <p:spTgt spid="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7" grpId="1" animBg="1"/>
      <p:bldP spid="45" grpId="0" animBg="1"/>
      <p:bldP spid="45" grpId="1" animBg="1"/>
      <p:bldP spid="45" grpId="2" animBg="1"/>
      <p:bldP spid="35" grpId="0"/>
      <p:bldP spid="36" grpId="0"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6" grpId="0" animBg="1"/>
      <p:bldP spid="46" grpId="1" animBg="1"/>
      <p:bldP spid="46" grpId="2" animBg="1"/>
      <p:bldP spid="47" grpId="0" animBg="1"/>
      <p:bldP spid="47" grpId="1" animBg="1"/>
      <p:bldP spid="47" grpId="2" animBg="1"/>
      <p:bldP spid="48" grpId="0" animBg="1"/>
      <p:bldP spid="48" grpId="1" animBg="1"/>
      <p:bldP spid="48" grpId="2" animBg="1"/>
      <p:bldP spid="49" grpId="0" animBg="1"/>
      <p:bldP spid="49" grpId="1" animBg="1"/>
      <p:bldP spid="49" grpId="2" animBg="1"/>
      <p:bldP spid="50" grpId="0" animBg="1"/>
      <p:bldP spid="50" grpId="1" animBg="1"/>
      <p:bldP spid="50" grpId="2" animBg="1"/>
      <p:bldP spid="51" grpId="0" animBg="1"/>
      <p:bldP spid="51" grpId="1" animBg="1"/>
      <p:bldP spid="51" grpId="2" animBg="1"/>
      <p:bldP spid="52" grpId="0" animBg="1"/>
      <p:bldP spid="52" grpId="1" animBg="1"/>
      <p:bldP spid="52" grpId="2" animBg="1"/>
      <p:bldP spid="5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Motivation</a:t>
            </a:r>
            <a:endParaRPr lang="en-US" dirty="0"/>
          </a:p>
        </p:txBody>
      </p:sp>
      <p:sp>
        <p:nvSpPr>
          <p:cNvPr id="3" name="Content Placeholder 2"/>
          <p:cNvSpPr>
            <a:spLocks noGrp="1"/>
          </p:cNvSpPr>
          <p:nvPr>
            <p:ph idx="1"/>
          </p:nvPr>
        </p:nvSpPr>
        <p:spPr>
          <a:xfrm>
            <a:off x="457200" y="1600200"/>
            <a:ext cx="8229600" cy="5257800"/>
          </a:xfrm>
        </p:spPr>
        <p:txBody>
          <a:bodyPr>
            <a:normAutofit/>
          </a:bodyPr>
          <a:lstStyle/>
          <a:p>
            <a:pPr marL="0" indent="0">
              <a:buNone/>
            </a:pPr>
            <a:r>
              <a:rPr lang="en-US" u="sng" dirty="0" smtClean="0"/>
              <a:t>Goal</a:t>
            </a:r>
            <a:r>
              <a:rPr lang="en-US" dirty="0" smtClean="0"/>
              <a:t>:</a:t>
            </a:r>
          </a:p>
          <a:p>
            <a:pPr marL="400050" lvl="1" indent="0">
              <a:buNone/>
            </a:pPr>
            <a:r>
              <a:rPr lang="en-US" dirty="0" smtClean="0"/>
              <a:t>Efficient and accurate spherical image processing</a:t>
            </a:r>
          </a:p>
          <a:p>
            <a:pPr marL="0" indent="0">
              <a:buNone/>
            </a:pPr>
            <a:endParaRPr lang="en-US" u="sng" dirty="0" smtClean="0"/>
          </a:p>
          <a:p>
            <a:pPr marL="0" indent="0">
              <a:buNone/>
            </a:pPr>
            <a:endParaRPr lang="en-US" u="sng" dirty="0"/>
          </a:p>
          <a:p>
            <a:pPr marL="0" indent="0">
              <a:buNone/>
            </a:pPr>
            <a:endParaRPr lang="en-US" u="sng" dirty="0" smtClean="0"/>
          </a:p>
          <a:p>
            <a:pPr marL="0" indent="0">
              <a:buNone/>
            </a:pPr>
            <a:r>
              <a:rPr lang="en-US" u="sng" dirty="0" smtClean="0"/>
              <a:t/>
            </a:r>
            <a:br>
              <a:rPr lang="en-US" u="sng" dirty="0" smtClean="0"/>
            </a:br>
            <a:endParaRPr lang="en-US" u="sng" dirty="0" smtClean="0"/>
          </a:p>
          <a:p>
            <a:pPr marL="0" indent="0">
              <a:buNone/>
            </a:pPr>
            <a:r>
              <a:rPr lang="en-US" u="sng" dirty="0" smtClean="0"/>
              <a:t>Approach</a:t>
            </a:r>
            <a:r>
              <a:rPr lang="en-US" dirty="0" smtClean="0"/>
              <a:t>:</a:t>
            </a:r>
          </a:p>
          <a:p>
            <a:pPr marL="400050" lvl="1" indent="0">
              <a:buNone/>
            </a:pPr>
            <a:r>
              <a:rPr lang="en-US" dirty="0" smtClean="0"/>
              <a:t>Extend gradient-domain methods to the sphere</a:t>
            </a:r>
            <a:endParaRPr lang="en-US" dirty="0"/>
          </a:p>
        </p:txBody>
      </p:sp>
      <p:pic>
        <p:nvPicPr>
          <p:cNvPr id="13" name="Picture 3" descr="C:\Talks\SIGAsia-10\Union\union.0.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71038"/>
            <a:ext cx="2639162" cy="263916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Talks\SIGAsia-10\Union\union.1.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3353" y="2742464"/>
            <a:ext cx="2639162" cy="263916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descr="C:\Talks\SIGAsia-10\Union\union.2.bm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0246" y="2742826"/>
            <a:ext cx="2643753" cy="264375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488722" y="4282422"/>
            <a:ext cx="888385" cy="338554"/>
          </a:xfrm>
          <a:prstGeom prst="rect">
            <a:avLst/>
          </a:prstGeom>
          <a:noFill/>
        </p:spPr>
        <p:txBody>
          <a:bodyPr wrap="none" rtlCol="0">
            <a:spAutoFit/>
          </a:bodyPr>
          <a:lstStyle/>
          <a:p>
            <a:r>
              <a:rPr lang="en-US" sz="1600" dirty="0" smtClean="0"/>
              <a:t>stitching</a:t>
            </a:r>
            <a:endParaRPr lang="en-US" sz="1600" dirty="0"/>
          </a:p>
        </p:txBody>
      </p:sp>
      <p:sp>
        <p:nvSpPr>
          <p:cNvPr id="15" name="TextBox 14"/>
          <p:cNvSpPr txBox="1"/>
          <p:nvPr/>
        </p:nvSpPr>
        <p:spPr>
          <a:xfrm>
            <a:off x="5505463" y="4444425"/>
            <a:ext cx="1336904" cy="584775"/>
          </a:xfrm>
          <a:prstGeom prst="rect">
            <a:avLst/>
          </a:prstGeom>
          <a:noFill/>
        </p:spPr>
        <p:txBody>
          <a:bodyPr wrap="none" rtlCol="0">
            <a:spAutoFit/>
          </a:bodyPr>
          <a:lstStyle/>
          <a:p>
            <a:pPr algn="ctr"/>
            <a:r>
              <a:rPr lang="en-US" sz="1600" dirty="0" smtClean="0"/>
              <a:t>contrast</a:t>
            </a:r>
            <a:br>
              <a:rPr lang="en-US" sz="1600" dirty="0" smtClean="0"/>
            </a:br>
            <a:r>
              <a:rPr lang="en-US" sz="1600" dirty="0" smtClean="0"/>
              <a:t>enhancement</a:t>
            </a:r>
            <a:endParaRPr lang="en-US" sz="1600" dirty="0"/>
          </a:p>
        </p:txBody>
      </p:sp>
      <p:sp>
        <p:nvSpPr>
          <p:cNvPr id="12" name="Right Arrow 11"/>
          <p:cNvSpPr/>
          <p:nvPr/>
        </p:nvSpPr>
        <p:spPr>
          <a:xfrm>
            <a:off x="2629197" y="3943997"/>
            <a:ext cx="64008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1" name="Right Arrow 10"/>
          <p:cNvSpPr/>
          <p:nvPr/>
        </p:nvSpPr>
        <p:spPr>
          <a:xfrm>
            <a:off x="5876091" y="3941828"/>
            <a:ext cx="64008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Tree>
    <p:extLst>
      <p:ext uri="{BB962C8B-B14F-4D97-AF65-F5344CB8AC3E}">
        <p14:creationId xmlns:p14="http://schemas.microsoft.com/office/powerpoint/2010/main" val="2466021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12"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Regularity</a:t>
            </a:r>
          </a:p>
        </p:txBody>
      </p:sp>
      <p:sp>
        <p:nvSpPr>
          <p:cNvPr id="3" name="Content Placeholder 2"/>
          <p:cNvSpPr>
            <a:spLocks noGrp="1"/>
          </p:cNvSpPr>
          <p:nvPr>
            <p:ph idx="1"/>
          </p:nvPr>
        </p:nvSpPr>
        <p:spPr>
          <a:xfrm>
            <a:off x="457200" y="1143000"/>
            <a:ext cx="8229600" cy="5257800"/>
          </a:xfrm>
        </p:spPr>
        <p:txBody>
          <a:bodyPr>
            <a:normAutofit/>
          </a:bodyPr>
          <a:lstStyle/>
          <a:p>
            <a:pPr marL="0" indent="0">
              <a:buNone/>
            </a:pPr>
            <a:r>
              <a:rPr lang="en-US" u="sng" dirty="0" smtClean="0"/>
              <a:t>Out-of-Core Processing</a:t>
            </a:r>
            <a:r>
              <a:rPr lang="en-US" dirty="0" smtClean="0"/>
              <a:t>:</a:t>
            </a:r>
          </a:p>
          <a:p>
            <a:pPr marL="400050" lvl="1" indent="0">
              <a:buNone/>
            </a:pPr>
            <a:r>
              <a:rPr lang="en-US" dirty="0" smtClean="0"/>
              <a:t>Gauss-Seidel relaxation only requires access to neighboring values.</a:t>
            </a:r>
          </a:p>
          <a:p>
            <a:pPr marL="857250" lvl="1" indent="-457200">
              <a:buFont typeface="Symbol"/>
              <a:buChar char="Þ"/>
            </a:pPr>
            <a:r>
              <a:rPr lang="en-US" dirty="0" smtClean="0"/>
              <a:t>Can solve within a small working window.</a:t>
            </a:r>
          </a:p>
          <a:p>
            <a:pPr marL="857250" lvl="1" indent="-457200">
              <a:buFont typeface="Symbol"/>
              <a:buChar char="Þ"/>
            </a:pPr>
            <a:r>
              <a:rPr lang="en-US" dirty="0" smtClean="0"/>
              <a:t>Can integrate into a streaming V-cycle.</a:t>
            </a:r>
            <a:endParaRPr lang="en-US" dirty="0"/>
          </a:p>
        </p:txBody>
      </p:sp>
      <p:cxnSp>
        <p:nvCxnSpPr>
          <p:cNvPr id="133" name="Straight Arrow Connector 132"/>
          <p:cNvCxnSpPr/>
          <p:nvPr/>
        </p:nvCxnSpPr>
        <p:spPr>
          <a:xfrm flipV="1">
            <a:off x="6401653" y="4042603"/>
            <a:ext cx="365760" cy="2306"/>
          </a:xfrm>
          <a:prstGeom prst="straightConnector1">
            <a:avLst/>
          </a:prstGeom>
          <a:ln w="76200">
            <a:headEnd type="none" w="sm" len="sm"/>
            <a:tailEnd type="triangl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sp>
        <p:nvSpPr>
          <p:cNvPr id="134" name="TextBox 133"/>
          <p:cNvSpPr txBox="1"/>
          <p:nvPr/>
        </p:nvSpPr>
        <p:spPr>
          <a:xfrm>
            <a:off x="6367013" y="3709869"/>
            <a:ext cx="306494" cy="369332"/>
          </a:xfrm>
          <a:prstGeom prst="rect">
            <a:avLst/>
          </a:prstGeom>
          <a:noFill/>
        </p:spPr>
        <p:txBody>
          <a:bodyPr wrap="none" rtlCol="0">
            <a:spAutoFit/>
          </a:bodyPr>
          <a:lstStyle/>
          <a:p>
            <a:r>
              <a:rPr lang="en-US" b="1" i="1" dirty="0" smtClean="0">
                <a:effectLst>
                  <a:outerShdw blurRad="38100" dist="38100" dir="2700000" algn="tl">
                    <a:srgbClr val="000000">
                      <a:alpha val="43137"/>
                    </a:srgbClr>
                  </a:outerShdw>
                </a:effectLst>
              </a:rPr>
              <a:t>u</a:t>
            </a:r>
            <a:endParaRPr lang="en-US" b="1" baseline="-25000" dirty="0">
              <a:effectLst>
                <a:outerShdw blurRad="38100" dist="38100" dir="2700000" algn="tl">
                  <a:srgbClr val="000000">
                    <a:alpha val="43137"/>
                  </a:srgbClr>
                </a:outerShdw>
              </a:effectLst>
            </a:endParaRPr>
          </a:p>
        </p:txBody>
      </p:sp>
      <p:grpSp>
        <p:nvGrpSpPr>
          <p:cNvPr id="135" name="Group 106"/>
          <p:cNvGrpSpPr/>
          <p:nvPr/>
        </p:nvGrpSpPr>
        <p:grpSpPr>
          <a:xfrm>
            <a:off x="4922500" y="3840307"/>
            <a:ext cx="1486594" cy="2310389"/>
            <a:chOff x="4594166" y="3564448"/>
            <a:chExt cx="1486594" cy="2310389"/>
          </a:xfrm>
        </p:grpSpPr>
        <p:grpSp>
          <p:nvGrpSpPr>
            <p:cNvPr id="136" name="Group 106"/>
            <p:cNvGrpSpPr/>
            <p:nvPr/>
          </p:nvGrpSpPr>
          <p:grpSpPr>
            <a:xfrm>
              <a:off x="4594166" y="3771517"/>
              <a:ext cx="1304632" cy="2103320"/>
              <a:chOff x="4594166" y="3583627"/>
              <a:chExt cx="1304632" cy="2103320"/>
            </a:xfrm>
          </p:grpSpPr>
          <p:cxnSp>
            <p:nvCxnSpPr>
              <p:cNvPr id="138" name="Straight Arrow Connector 13"/>
              <p:cNvCxnSpPr>
                <a:stCxn id="137" idx="2"/>
                <a:endCxn id="154" idx="3"/>
              </p:cNvCxnSpPr>
              <p:nvPr/>
            </p:nvCxnSpPr>
            <p:spPr>
              <a:xfrm flipH="1">
                <a:off x="4800600" y="3786658"/>
                <a:ext cx="960120" cy="1900289"/>
              </a:xfrm>
              <a:prstGeom prst="straightConnector1">
                <a:avLst/>
              </a:prstGeom>
              <a:ln w="76200">
                <a:solidFill>
                  <a:srgbClr val="00B050"/>
                </a:solidFill>
                <a:headEnd type="stealth" w="sm" len="med"/>
                <a:tailEnd type="non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139" name="Straight Arrow Connector 138"/>
              <p:cNvCxnSpPr/>
              <p:nvPr/>
            </p:nvCxnSpPr>
            <p:spPr>
              <a:xfrm flipV="1">
                <a:off x="4635732" y="3583627"/>
                <a:ext cx="804948" cy="0"/>
              </a:xfrm>
              <a:prstGeom prst="straightConnector1">
                <a:avLst/>
              </a:prstGeom>
              <a:ln w="76200">
                <a:headEnd type="none" w="sm" len="sm"/>
                <a:tailEnd type="triangl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140" name="Straight Arrow Connector 139"/>
              <p:cNvCxnSpPr>
                <a:stCxn id="186" idx="4"/>
                <a:endCxn id="143" idx="1"/>
              </p:cNvCxnSpPr>
              <p:nvPr/>
            </p:nvCxnSpPr>
            <p:spPr>
              <a:xfrm flipV="1">
                <a:off x="4594166" y="4686776"/>
                <a:ext cx="389314" cy="4278"/>
              </a:xfrm>
              <a:prstGeom prst="straightConnector1">
                <a:avLst/>
              </a:prstGeom>
              <a:ln w="76200">
                <a:headEnd type="none" w="sm" len="sm"/>
                <a:tailEnd type="triangl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sp>
            <p:nvSpPr>
              <p:cNvPr id="141" name="Rounded Rectangle 140"/>
              <p:cNvSpPr/>
              <p:nvPr/>
            </p:nvSpPr>
            <p:spPr>
              <a:xfrm>
                <a:off x="4661831" y="5140923"/>
                <a:ext cx="724835" cy="24333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chemeClr val="tx1"/>
                    </a:solidFill>
                  </a:rPr>
                  <a:t>Prolong</a:t>
                </a:r>
                <a:endParaRPr lang="en-US" sz="1100" dirty="0">
                  <a:solidFill>
                    <a:schemeClr val="tx1"/>
                  </a:solidFill>
                </a:endParaRPr>
              </a:p>
            </p:txBody>
          </p:sp>
          <p:sp>
            <p:nvSpPr>
              <p:cNvPr id="142" name="Rounded Rectangle 141"/>
              <p:cNvSpPr/>
              <p:nvPr/>
            </p:nvSpPr>
            <p:spPr>
              <a:xfrm>
                <a:off x="5242015" y="4034734"/>
                <a:ext cx="656783" cy="24333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chemeClr val="tx1"/>
                    </a:solidFill>
                  </a:rPr>
                  <a:t>Prolong</a:t>
                </a:r>
                <a:endParaRPr lang="en-US" sz="1100" dirty="0">
                  <a:solidFill>
                    <a:schemeClr val="tx1"/>
                  </a:solidFill>
                </a:endParaRPr>
              </a:p>
            </p:txBody>
          </p:sp>
          <p:sp>
            <p:nvSpPr>
              <p:cNvPr id="143" name="Rounded Rectangle 142"/>
              <p:cNvSpPr/>
              <p:nvPr/>
            </p:nvSpPr>
            <p:spPr>
              <a:xfrm>
                <a:off x="4983480" y="4499546"/>
                <a:ext cx="623455" cy="37446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500" dirty="0" smtClean="0">
                    <a:solidFill>
                      <a:schemeClr val="tx1"/>
                    </a:solidFill>
                  </a:rPr>
                  <a:t>Update</a:t>
                </a:r>
                <a:endParaRPr lang="en-US" sz="1500" i="1" dirty="0" smtClean="0">
                  <a:solidFill>
                    <a:schemeClr val="tx1"/>
                  </a:solidFill>
                </a:endParaRPr>
              </a:p>
            </p:txBody>
          </p:sp>
        </p:grpSp>
        <p:sp>
          <p:nvSpPr>
            <p:cNvPr id="137" name="Rounded Rectangle 136"/>
            <p:cNvSpPr/>
            <p:nvPr/>
          </p:nvSpPr>
          <p:spPr>
            <a:xfrm>
              <a:off x="5440680" y="3564448"/>
              <a:ext cx="640080" cy="4101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smtClean="0">
                  <a:solidFill>
                    <a:schemeClr val="tx1"/>
                  </a:solidFill>
                </a:rPr>
                <a:t>Update</a:t>
              </a:r>
              <a:endParaRPr lang="en-US" sz="1400" i="1" dirty="0" smtClean="0">
                <a:solidFill>
                  <a:schemeClr val="tx1"/>
                </a:solidFill>
              </a:endParaRPr>
            </a:p>
          </p:txBody>
        </p:sp>
      </p:grpSp>
      <p:cxnSp>
        <p:nvCxnSpPr>
          <p:cNvPr id="147" name="Straight Arrow Connector 146"/>
          <p:cNvCxnSpPr/>
          <p:nvPr/>
        </p:nvCxnSpPr>
        <p:spPr>
          <a:xfrm flipV="1">
            <a:off x="2816808" y="4042607"/>
            <a:ext cx="365760" cy="2306"/>
          </a:xfrm>
          <a:prstGeom prst="straightConnector1">
            <a:avLst/>
          </a:prstGeom>
          <a:ln w="76200">
            <a:solidFill>
              <a:srgbClr val="00B050"/>
            </a:solidFill>
            <a:headEnd type="none" w="sm" len="sm"/>
            <a:tailEnd type="triangl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sp>
        <p:nvSpPr>
          <p:cNvPr id="148" name="TextBox 147"/>
          <p:cNvSpPr txBox="1"/>
          <p:nvPr/>
        </p:nvSpPr>
        <p:spPr>
          <a:xfrm>
            <a:off x="2819022" y="3677219"/>
            <a:ext cx="258404" cy="369332"/>
          </a:xfrm>
          <a:prstGeom prst="rect">
            <a:avLst/>
          </a:prstGeom>
          <a:noFill/>
        </p:spPr>
        <p:txBody>
          <a:bodyPr wrap="none" rtlCol="0">
            <a:spAutoFit/>
          </a:bodyPr>
          <a:lstStyle/>
          <a:p>
            <a:r>
              <a:rPr lang="en-US" b="1" i="1" dirty="0" smtClean="0">
                <a:effectLst>
                  <a:outerShdw blurRad="38100" dist="38100" dir="2700000" algn="tl">
                    <a:srgbClr val="000000">
                      <a:alpha val="43137"/>
                    </a:srgbClr>
                  </a:outerShdw>
                </a:effectLst>
              </a:rPr>
              <a:t>f</a:t>
            </a:r>
            <a:endParaRPr lang="en-US" b="1" baseline="-25000" dirty="0">
              <a:effectLst>
                <a:outerShdw blurRad="38100" dist="38100" dir="2700000" algn="tl">
                  <a:srgbClr val="000000">
                    <a:alpha val="43137"/>
                  </a:srgbClr>
                </a:outerShdw>
              </a:effectLst>
            </a:endParaRPr>
          </a:p>
        </p:txBody>
      </p:sp>
      <p:cxnSp>
        <p:nvCxnSpPr>
          <p:cNvPr id="149" name="Straight Connector 148"/>
          <p:cNvCxnSpPr/>
          <p:nvPr/>
        </p:nvCxnSpPr>
        <p:spPr>
          <a:xfrm>
            <a:off x="4742687" y="3581400"/>
            <a:ext cx="0" cy="3200400"/>
          </a:xfrm>
          <a:prstGeom prst="line">
            <a:avLst/>
          </a:prstGeom>
          <a:ln w="5080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151" name="Straight Arrow Connector 150"/>
          <p:cNvCxnSpPr/>
          <p:nvPr/>
        </p:nvCxnSpPr>
        <p:spPr>
          <a:xfrm>
            <a:off x="3803054" y="4048905"/>
            <a:ext cx="749532" cy="0"/>
          </a:xfrm>
          <a:prstGeom prst="straightConnector1">
            <a:avLst/>
          </a:prstGeom>
          <a:ln w="76200">
            <a:headEnd type="none" w="sm" len="sm"/>
            <a:tailEnd type="triangl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sp>
        <p:nvSpPr>
          <p:cNvPr id="152" name="Flowchart: Magnetic Disk 151"/>
          <p:cNvSpPr/>
          <p:nvPr/>
        </p:nvSpPr>
        <p:spPr>
          <a:xfrm>
            <a:off x="4552586" y="3783203"/>
            <a:ext cx="411480" cy="522139"/>
          </a:xfrm>
          <a:prstGeom prst="flowChartMagneticDisk">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solidFill>
                <a:schemeClr val="tx1"/>
              </a:solidFill>
              <a:effectLst>
                <a:outerShdw blurRad="38100" dist="38100" dir="2700000" algn="tl">
                  <a:srgbClr val="000000">
                    <a:alpha val="43137"/>
                  </a:srgbClr>
                </a:outerShdw>
              </a:effectLst>
            </a:endParaRPr>
          </a:p>
        </p:txBody>
      </p:sp>
      <p:cxnSp>
        <p:nvCxnSpPr>
          <p:cNvPr id="153" name="Straight Arrow Connector 13"/>
          <p:cNvCxnSpPr>
            <a:stCxn id="154" idx="1"/>
            <a:endCxn id="157" idx="2"/>
          </p:cNvCxnSpPr>
          <p:nvPr/>
        </p:nvCxnSpPr>
        <p:spPr>
          <a:xfrm rot="10800000">
            <a:off x="3483014" y="4251936"/>
            <a:ext cx="949037" cy="1898760"/>
          </a:xfrm>
          <a:prstGeom prst="straightConnector1">
            <a:avLst/>
          </a:prstGeom>
          <a:ln w="76200">
            <a:solidFill>
              <a:srgbClr val="00B050"/>
            </a:solidFill>
            <a:headEnd type="stealth" w="sm" len="med"/>
            <a:tailEnd type="non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sp>
        <p:nvSpPr>
          <p:cNvPr id="154" name="Rounded Rectangle 153"/>
          <p:cNvSpPr/>
          <p:nvPr/>
        </p:nvSpPr>
        <p:spPr>
          <a:xfrm>
            <a:off x="4432051" y="5990676"/>
            <a:ext cx="696883" cy="32004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500" dirty="0" smtClean="0">
                <a:solidFill>
                  <a:schemeClr val="tx1"/>
                </a:solidFill>
              </a:rPr>
              <a:t>Solve</a:t>
            </a:r>
          </a:p>
        </p:txBody>
      </p:sp>
      <p:sp>
        <p:nvSpPr>
          <p:cNvPr id="155" name="Rounded Rectangle 154"/>
          <p:cNvSpPr/>
          <p:nvPr/>
        </p:nvSpPr>
        <p:spPr>
          <a:xfrm>
            <a:off x="3328825" y="4495284"/>
            <a:ext cx="672320" cy="24333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chemeClr val="tx1"/>
                </a:solidFill>
              </a:rPr>
              <a:t>Restrict</a:t>
            </a:r>
            <a:endParaRPr lang="en-US" sz="1100" dirty="0">
              <a:solidFill>
                <a:schemeClr val="tx1"/>
              </a:solidFill>
            </a:endParaRPr>
          </a:p>
        </p:txBody>
      </p:sp>
      <p:sp>
        <p:nvSpPr>
          <p:cNvPr id="157" name="Rounded Rectangle 156"/>
          <p:cNvSpPr/>
          <p:nvPr/>
        </p:nvSpPr>
        <p:spPr>
          <a:xfrm>
            <a:off x="3162974" y="3841836"/>
            <a:ext cx="640080" cy="4101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500" dirty="0" smtClean="0">
                <a:solidFill>
                  <a:schemeClr val="tx1"/>
                </a:solidFill>
              </a:rPr>
              <a:t>Update</a:t>
            </a:r>
            <a:endParaRPr lang="en-US" sz="1500" i="1" dirty="0" smtClean="0">
              <a:solidFill>
                <a:schemeClr val="tx1"/>
              </a:solidFill>
            </a:endParaRPr>
          </a:p>
        </p:txBody>
      </p:sp>
      <p:cxnSp>
        <p:nvCxnSpPr>
          <p:cNvPr id="184" name="Straight Arrow Connector 183"/>
          <p:cNvCxnSpPr>
            <a:stCxn id="185" idx="3"/>
            <a:endCxn id="186" idx="2"/>
          </p:cNvCxnSpPr>
          <p:nvPr/>
        </p:nvCxnSpPr>
        <p:spPr>
          <a:xfrm flipV="1">
            <a:off x="4220076" y="5154803"/>
            <a:ext cx="360218" cy="267"/>
          </a:xfrm>
          <a:prstGeom prst="straightConnector1">
            <a:avLst/>
          </a:prstGeom>
          <a:ln w="76200">
            <a:headEnd type="none" w="sm" len="sm"/>
            <a:tailEnd type="triangl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sp>
        <p:nvSpPr>
          <p:cNvPr id="185" name="Rounded Rectangle 184"/>
          <p:cNvSpPr/>
          <p:nvPr/>
        </p:nvSpPr>
        <p:spPr>
          <a:xfrm>
            <a:off x="3609020" y="4967840"/>
            <a:ext cx="611056" cy="37446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500" dirty="0" smtClean="0">
                <a:solidFill>
                  <a:schemeClr val="tx1"/>
                </a:solidFill>
              </a:rPr>
              <a:t>Update</a:t>
            </a:r>
            <a:endParaRPr lang="en-US" sz="1500" i="1" dirty="0">
              <a:solidFill>
                <a:schemeClr val="tx1"/>
              </a:solidFill>
            </a:endParaRPr>
          </a:p>
        </p:txBody>
      </p:sp>
      <p:sp>
        <p:nvSpPr>
          <p:cNvPr id="186" name="Flowchart: Magnetic Disk 185"/>
          <p:cNvSpPr/>
          <p:nvPr/>
        </p:nvSpPr>
        <p:spPr>
          <a:xfrm>
            <a:off x="4580294" y="4926203"/>
            <a:ext cx="342206" cy="45720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i="1" dirty="0">
              <a:solidFill>
                <a:schemeClr val="tx1"/>
              </a:solidFill>
              <a:effectLst>
                <a:outerShdw blurRad="38100" dist="38100" dir="2700000" algn="tl">
                  <a:srgbClr val="000000">
                    <a:alpha val="43137"/>
                  </a:srgbClr>
                </a:outerShdw>
              </a:effectLst>
            </a:endParaRPr>
          </a:p>
        </p:txBody>
      </p:sp>
      <p:grpSp>
        <p:nvGrpSpPr>
          <p:cNvPr id="187" name="Group 159"/>
          <p:cNvGrpSpPr/>
          <p:nvPr/>
        </p:nvGrpSpPr>
        <p:grpSpPr>
          <a:xfrm>
            <a:off x="889744" y="5638800"/>
            <a:ext cx="2745466" cy="707886"/>
            <a:chOff x="177421" y="5650173"/>
            <a:chExt cx="2745466" cy="707886"/>
          </a:xfrm>
        </p:grpSpPr>
        <p:sp>
          <p:nvSpPr>
            <p:cNvPr id="188" name="TextBox 187"/>
            <p:cNvSpPr txBox="1"/>
            <p:nvPr/>
          </p:nvSpPr>
          <p:spPr>
            <a:xfrm>
              <a:off x="177421" y="5650173"/>
              <a:ext cx="2745466" cy="707886"/>
            </a:xfrm>
            <a:prstGeom prst="rect">
              <a:avLst/>
            </a:prstGeom>
            <a:solidFill>
              <a:schemeClr val="bg1"/>
            </a:solidFill>
            <a:ln w="25400">
              <a:solidFill>
                <a:schemeClr val="tx1"/>
              </a:solidFill>
            </a:ln>
          </p:spPr>
          <p:txBody>
            <a:bodyPr wrap="square" rtlCol="0">
              <a:spAutoFit/>
            </a:bodyPr>
            <a:lstStyle/>
            <a:p>
              <a:pPr algn="r"/>
              <a:r>
                <a:rPr lang="en-US" sz="2000" b="1" dirty="0" smtClean="0">
                  <a:solidFill>
                    <a:srgbClr val="00B050"/>
                  </a:solidFill>
                </a:rPr>
                <a:t>Memory Streaming</a:t>
              </a:r>
            </a:p>
            <a:p>
              <a:pPr algn="r"/>
              <a:r>
                <a:rPr lang="en-US" sz="2000" b="1" dirty="0" smtClean="0">
                  <a:solidFill>
                    <a:schemeClr val="tx2"/>
                  </a:solidFill>
                </a:rPr>
                <a:t>Disk Streaming</a:t>
              </a:r>
            </a:p>
          </p:txBody>
        </p:sp>
        <p:cxnSp>
          <p:nvCxnSpPr>
            <p:cNvPr id="189" name="Straight Arrow Connector 188"/>
            <p:cNvCxnSpPr/>
            <p:nvPr/>
          </p:nvCxnSpPr>
          <p:spPr>
            <a:xfrm>
              <a:off x="303423" y="6159968"/>
              <a:ext cx="886968" cy="0"/>
            </a:xfrm>
            <a:prstGeom prst="straightConnector1">
              <a:avLst/>
            </a:prstGeom>
            <a:ln w="76200">
              <a:solidFill>
                <a:schemeClr val="accent1"/>
              </a:solidFill>
              <a:headEnd type="none" w="sm" len="sm"/>
              <a:tailEnd type="triangl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190" name="Straight Arrow Connector 189"/>
            <p:cNvCxnSpPr/>
            <p:nvPr/>
          </p:nvCxnSpPr>
          <p:spPr>
            <a:xfrm flipV="1">
              <a:off x="317072" y="5867121"/>
              <a:ext cx="397050" cy="0"/>
            </a:xfrm>
            <a:prstGeom prst="straightConnector1">
              <a:avLst/>
            </a:prstGeom>
            <a:ln w="76200">
              <a:solidFill>
                <a:srgbClr val="00B050"/>
              </a:solidFill>
              <a:headEnd type="none" w="sm" len="sm"/>
              <a:tailEnd type="triangl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grpSp>
      <p:sp>
        <p:nvSpPr>
          <p:cNvPr id="191" name="TextBox 190"/>
          <p:cNvSpPr txBox="1"/>
          <p:nvPr/>
        </p:nvSpPr>
        <p:spPr>
          <a:xfrm>
            <a:off x="2286000" y="4948535"/>
            <a:ext cx="965714" cy="461665"/>
          </a:xfrm>
          <a:prstGeom prst="rect">
            <a:avLst/>
          </a:prstGeom>
          <a:noFill/>
        </p:spPr>
        <p:txBody>
          <a:bodyPr wrap="none" rtlCol="0">
            <a:spAutoFit/>
          </a:bodyPr>
          <a:lstStyle/>
          <a:p>
            <a:r>
              <a:rPr lang="en-US" sz="2400" b="1" dirty="0" smtClean="0">
                <a:solidFill>
                  <a:schemeClr val="accent6"/>
                </a:solidFill>
                <a:effectLst>
                  <a:outerShdw blurRad="38100" dist="38100" dir="2700000" algn="tl">
                    <a:srgbClr val="000000">
                      <a:alpha val="43137"/>
                    </a:srgbClr>
                  </a:outerShdw>
                </a:effectLst>
              </a:rPr>
              <a:t>Pass 1</a:t>
            </a:r>
            <a:endParaRPr lang="en-US" sz="2400" b="1" dirty="0">
              <a:solidFill>
                <a:schemeClr val="accent6"/>
              </a:solidFill>
              <a:effectLst>
                <a:outerShdw blurRad="38100" dist="38100" dir="2700000" algn="tl">
                  <a:srgbClr val="000000">
                    <a:alpha val="43137"/>
                  </a:srgbClr>
                </a:outerShdw>
              </a:effectLst>
            </a:endParaRPr>
          </a:p>
        </p:txBody>
      </p:sp>
      <p:sp>
        <p:nvSpPr>
          <p:cNvPr id="192" name="TextBox 191"/>
          <p:cNvSpPr txBox="1"/>
          <p:nvPr/>
        </p:nvSpPr>
        <p:spPr>
          <a:xfrm>
            <a:off x="6197086" y="4948535"/>
            <a:ext cx="965714" cy="461665"/>
          </a:xfrm>
          <a:prstGeom prst="rect">
            <a:avLst/>
          </a:prstGeom>
          <a:noFill/>
        </p:spPr>
        <p:txBody>
          <a:bodyPr wrap="none" rtlCol="0">
            <a:spAutoFit/>
          </a:bodyPr>
          <a:lstStyle/>
          <a:p>
            <a:r>
              <a:rPr lang="en-US" sz="2400" b="1" dirty="0" smtClean="0">
                <a:solidFill>
                  <a:schemeClr val="accent6"/>
                </a:solidFill>
                <a:effectLst>
                  <a:outerShdw blurRad="38100" dist="38100" dir="2700000" algn="tl">
                    <a:srgbClr val="000000">
                      <a:alpha val="43137"/>
                    </a:srgbClr>
                  </a:outerShdw>
                </a:effectLst>
              </a:rPr>
              <a:t>Pass 2</a:t>
            </a:r>
            <a:endParaRPr lang="en-US" sz="2400" b="1" dirty="0">
              <a:solidFill>
                <a:schemeClr val="accent6"/>
              </a:solidFill>
              <a:effectLst>
                <a:outerShdw blurRad="38100" dist="38100" dir="2700000" algn="tl">
                  <a:srgbClr val="000000">
                    <a:alpha val="43137"/>
                  </a:srgbClr>
                </a:outerShdw>
              </a:effectLst>
            </a:endParaRPr>
          </a:p>
        </p:txBody>
      </p:sp>
      <p:sp>
        <p:nvSpPr>
          <p:cNvPr id="193" name="Rounded Rectangle 192"/>
          <p:cNvSpPr/>
          <p:nvPr/>
        </p:nvSpPr>
        <p:spPr>
          <a:xfrm>
            <a:off x="3853186" y="5600820"/>
            <a:ext cx="672320" cy="24333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chemeClr val="tx1"/>
                </a:solidFill>
              </a:rPr>
              <a:t>Restrict</a:t>
            </a:r>
            <a:endParaRPr lang="en-US" sz="1100" dirty="0">
              <a:solidFill>
                <a:schemeClr val="tx1"/>
              </a:solidFill>
            </a:endParaRPr>
          </a:p>
        </p:txBody>
      </p:sp>
    </p:spTree>
    <p:extLst>
      <p:ext uri="{BB962C8B-B14F-4D97-AF65-F5344CB8AC3E}">
        <p14:creationId xmlns:p14="http://schemas.microsoft.com/office/powerpoint/2010/main" val="5312552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a:bodyPr>
          <a:lstStyle/>
          <a:p>
            <a:r>
              <a:rPr lang="en-US" dirty="0" smtClean="0">
                <a:solidFill>
                  <a:schemeClr val="bg1">
                    <a:lumMod val="50000"/>
                  </a:schemeClr>
                </a:solidFill>
              </a:rPr>
              <a:t>Introduction</a:t>
            </a:r>
          </a:p>
          <a:p>
            <a:r>
              <a:rPr lang="en-US" dirty="0" smtClean="0">
                <a:solidFill>
                  <a:schemeClr val="bg1">
                    <a:lumMod val="50000"/>
                  </a:schemeClr>
                </a:solidFill>
              </a:rPr>
              <a:t>Related Work</a:t>
            </a:r>
          </a:p>
          <a:p>
            <a:r>
              <a:rPr lang="en-US" dirty="0" smtClean="0">
                <a:solidFill>
                  <a:schemeClr val="bg1">
                    <a:lumMod val="50000"/>
                  </a:schemeClr>
                </a:solidFill>
              </a:rPr>
              <a:t>Our Adapted Discretization</a:t>
            </a:r>
          </a:p>
          <a:p>
            <a:r>
              <a:rPr lang="en-US" dirty="0" smtClean="0"/>
              <a:t>Evaluation + Results</a:t>
            </a:r>
          </a:p>
          <a:p>
            <a:r>
              <a:rPr lang="en-US" dirty="0" smtClean="0">
                <a:solidFill>
                  <a:schemeClr val="bg1">
                    <a:lumMod val="50000"/>
                  </a:schemeClr>
                </a:solidFill>
              </a:rPr>
              <a:t>Conclusion</a:t>
            </a:r>
          </a:p>
        </p:txBody>
      </p:sp>
    </p:spTree>
    <p:extLst>
      <p:ext uri="{BB962C8B-B14F-4D97-AF65-F5344CB8AC3E}">
        <p14:creationId xmlns:p14="http://schemas.microsoft.com/office/powerpoint/2010/main" val="7294344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Evaluation: Spectral Error</a:t>
            </a:r>
          </a:p>
        </p:txBody>
      </p:sp>
      <p:sp>
        <p:nvSpPr>
          <p:cNvPr id="3" name="Content Placeholder 2"/>
          <p:cNvSpPr>
            <a:spLocks noGrp="1"/>
          </p:cNvSpPr>
          <p:nvPr>
            <p:ph idx="1"/>
          </p:nvPr>
        </p:nvSpPr>
        <p:spPr>
          <a:xfrm>
            <a:off x="457200" y="1600200"/>
            <a:ext cx="8229600" cy="5257800"/>
          </a:xfrm>
        </p:spPr>
        <p:txBody>
          <a:bodyPr>
            <a:normAutofit/>
          </a:bodyPr>
          <a:lstStyle/>
          <a:p>
            <a:pPr marL="0" indent="0">
              <a:buNone/>
            </a:pPr>
            <a:r>
              <a:rPr lang="en-US" u="sng" dirty="0" smtClean="0"/>
              <a:t>Ground-Truth Solution</a:t>
            </a:r>
            <a:r>
              <a:rPr lang="en-US" dirty="0" smtClean="0"/>
              <a:t>:</a:t>
            </a:r>
          </a:p>
          <a:p>
            <a:pPr marL="400050" lvl="1" indent="0">
              <a:buNone/>
            </a:pPr>
            <a:r>
              <a:rPr lang="en-US" dirty="0" err="1" smtClean="0"/>
              <a:t>Sph</a:t>
            </a:r>
            <a:r>
              <a:rPr lang="en-US" dirty="0" smtClean="0"/>
              <a:t>. </a:t>
            </a:r>
            <a:r>
              <a:rPr lang="en-US" dirty="0"/>
              <a:t>harmonics </a:t>
            </a:r>
            <a:r>
              <a:rPr lang="en-US" dirty="0" smtClean="0"/>
              <a:t>are eigenvectors </a:t>
            </a:r>
            <a:r>
              <a:rPr lang="en-US" dirty="0"/>
              <a:t>of the </a:t>
            </a:r>
            <a:r>
              <a:rPr lang="en-US" dirty="0" smtClean="0"/>
              <a:t>Laplacian:</a:t>
            </a:r>
          </a:p>
          <a:p>
            <a:pPr marL="857250" lvl="1" indent="-457200">
              <a:buFont typeface="Symbol"/>
              <a:buChar char="Þ"/>
            </a:pPr>
            <a:endParaRPr lang="en-US" dirty="0" smtClean="0"/>
          </a:p>
          <a:p>
            <a:pPr marL="857250" lvl="1" indent="-457200">
              <a:buFont typeface="Symbol"/>
              <a:buChar char="Þ"/>
            </a:pPr>
            <a:r>
              <a:rPr lang="en-US" dirty="0" smtClean="0"/>
              <a:t>Can measure solver accuracy</a:t>
            </a:r>
            <a:br>
              <a:rPr lang="en-US" dirty="0" smtClean="0"/>
            </a:br>
            <a:r>
              <a:rPr lang="en-US" dirty="0" smtClean="0"/>
              <a:t>by using the harmonics as</a:t>
            </a:r>
            <a:br>
              <a:rPr lang="en-US" dirty="0" smtClean="0"/>
            </a:br>
            <a:r>
              <a:rPr lang="en-US" dirty="0" smtClean="0"/>
              <a:t>constraints.</a:t>
            </a:r>
            <a:r>
              <a:rPr lang="en-US" dirty="0"/>
              <a:t/>
            </a:r>
            <a:br>
              <a:rPr lang="en-US" dirty="0"/>
            </a:br>
            <a:r>
              <a:rPr lang="en-US" dirty="0"/>
              <a:t/>
            </a:r>
            <a:br>
              <a:rPr lang="en-US" dirty="0"/>
            </a:br>
            <a:endParaRPr lang="en-US" dirty="0"/>
          </a:p>
          <a:p>
            <a:pPr marL="0" indent="0">
              <a:buNone/>
            </a:pPr>
            <a:endParaRPr lang="en-US" dirty="0" smtClean="0"/>
          </a:p>
        </p:txBody>
      </p:sp>
      <p:graphicFrame>
        <p:nvGraphicFramePr>
          <p:cNvPr id="4" name="Object 3"/>
          <p:cNvGraphicFramePr>
            <a:graphicFrameLocks noChangeAspect="1"/>
          </p:cNvGraphicFramePr>
          <p:nvPr>
            <p:extLst>
              <p:ext uri="{D42A27DB-BD31-4B8C-83A1-F6EECF244321}">
                <p14:modId xmlns:p14="http://schemas.microsoft.com/office/powerpoint/2010/main" val="1374855717"/>
              </p:ext>
            </p:extLst>
          </p:nvPr>
        </p:nvGraphicFramePr>
        <p:xfrm>
          <a:off x="2209800" y="2671763"/>
          <a:ext cx="2644775" cy="528637"/>
        </p:xfrm>
        <a:graphic>
          <a:graphicData uri="http://schemas.openxmlformats.org/presentationml/2006/ole">
            <mc:AlternateContent xmlns:mc="http://schemas.openxmlformats.org/markup-compatibility/2006">
              <mc:Choice xmlns:v="urn:schemas-microsoft-com:vml" Requires="v">
                <p:oleObj spid="_x0000_s32869" name="Equation" r:id="rId4" imgW="1206360" imgH="241200" progId="Equation.3">
                  <p:embed/>
                </p:oleObj>
              </mc:Choice>
              <mc:Fallback>
                <p:oleObj name="Equation" r:id="rId4" imgW="1206360" imgH="2412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2671763"/>
                        <a:ext cx="2644775"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1" name="Picture 30" descr="C:\Papers\SphericalElements\Images\Harmonics\true.3.bmp"/>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7778496" y="2900389"/>
            <a:ext cx="1365504" cy="1365504"/>
          </a:xfrm>
          <a:prstGeom prst="rect">
            <a:avLst/>
          </a:prstGeom>
          <a:noFill/>
        </p:spPr>
      </p:pic>
      <p:pic>
        <p:nvPicPr>
          <p:cNvPr id="32" name="Picture 31" descr="C:\Papers\SphericalElements\Images\Harmonics\true.1.bmp"/>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5562600" y="2900389"/>
            <a:ext cx="1365504" cy="1365504"/>
          </a:xfrm>
          <a:prstGeom prst="rect">
            <a:avLst/>
          </a:prstGeom>
          <a:noFill/>
        </p:spPr>
      </p:pic>
      <mc:AlternateContent xmlns:mc="http://schemas.openxmlformats.org/markup-compatibility/2006" xmlns:a14="http://schemas.microsoft.com/office/drawing/2010/main">
        <mc:Choice Requires="a14">
          <p:sp>
            <p:nvSpPr>
              <p:cNvPr id="33" name="Rectangle 32"/>
              <p:cNvSpPr/>
              <p:nvPr/>
            </p:nvSpPr>
            <p:spPr>
              <a:xfrm>
                <a:off x="5647558" y="2895600"/>
                <a:ext cx="296042" cy="307777"/>
              </a:xfrm>
              <a:prstGeom prst="rect">
                <a:avLst/>
              </a:prstGeom>
            </p:spPr>
            <p:txBody>
              <a:bodyPr wrap="none" lIns="0" tIns="0" rIns="0" bIns="0">
                <a:spAutoFit/>
              </a:bodyPr>
              <a:lstStyle>
                <a:defPPr>
                  <a:defRPr lang="en-US"/>
                </a:defPPr>
                <a:lvl1pPr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1pPr>
                <a:lvl2pPr marL="4572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2pPr>
                <a:lvl3pPr marL="9144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3pPr>
                <a:lvl4pPr marL="13716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4pPr>
                <a:lvl5pPr marL="18288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9pPr>
              </a:lstStyle>
              <a:p>
                <a:pPr algn="l"/>
                <a14:m>
                  <m:oMathPara xmlns:m="http://schemas.openxmlformats.org/officeDocument/2006/math">
                    <m:oMathParaPr>
                      <m:jc m:val="centerGroup"/>
                    </m:oMathParaPr>
                    <m:oMath xmlns:m="http://schemas.openxmlformats.org/officeDocument/2006/math">
                      <m:sSub>
                        <m:sSubPr>
                          <m:ctrlPr>
                            <a:rPr lang="en-US" b="0" i="1" smtClean="0">
                              <a:effectLst/>
                              <a:latin typeface="Cambria Math"/>
                            </a:rPr>
                          </m:ctrlPr>
                        </m:sSubPr>
                        <m:e>
                          <m:r>
                            <a:rPr lang="en-US" b="0" i="1" smtClean="0">
                              <a:effectLst/>
                              <a:latin typeface="Cambria Math"/>
                            </a:rPr>
                            <m:t>𝑌</m:t>
                          </m:r>
                        </m:e>
                        <m:sub>
                          <m:r>
                            <a:rPr lang="en-US" b="0" i="1" smtClean="0">
                              <a:effectLst/>
                              <a:latin typeface="Cambria Math"/>
                            </a:rPr>
                            <m:t>1</m:t>
                          </m:r>
                        </m:sub>
                      </m:sSub>
                    </m:oMath>
                  </m:oMathPara>
                </a14:m>
                <a:endParaRPr lang="en-US" dirty="0">
                  <a:effectLst/>
                </a:endParaRPr>
              </a:p>
            </p:txBody>
          </p:sp>
        </mc:Choice>
        <mc:Fallback xmlns="">
          <p:sp>
            <p:nvSpPr>
              <p:cNvPr id="33" name="Rectangle 32"/>
              <p:cNvSpPr>
                <a:spLocks noRot="1" noChangeAspect="1" noMove="1" noResize="1" noEditPoints="1" noAdjustHandles="1" noChangeArrowheads="1" noChangeShapeType="1" noTextEdit="1"/>
              </p:cNvSpPr>
              <p:nvPr/>
            </p:nvSpPr>
            <p:spPr>
              <a:xfrm>
                <a:off x="5647558" y="2895600"/>
                <a:ext cx="296042" cy="307777"/>
              </a:xfrm>
              <a:prstGeom prst="rect">
                <a:avLst/>
              </a:prstGeom>
              <a:blipFill rotWithShape="1">
                <a:blip r:embed="rId8"/>
                <a:stretch>
                  <a:fillRect l="-16327" r="-6122" b="-18000"/>
                </a:stretch>
              </a:blipFill>
            </p:spPr>
            <p:txBody>
              <a:bodyPr/>
              <a:lstStyle/>
              <a:p>
                <a:r>
                  <a:rPr lang="en-US">
                    <a:noFill/>
                  </a:rPr>
                  <a:t> </a:t>
                </a:r>
              </a:p>
            </p:txBody>
          </p:sp>
        </mc:Fallback>
      </mc:AlternateContent>
      <p:pic>
        <p:nvPicPr>
          <p:cNvPr id="14" name="Picture 4" descr="C:\Papers\SphericalElements\Images\Harmonics\true.2.bmp"/>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6629400" y="2898648"/>
            <a:ext cx="1362456" cy="1362456"/>
          </a:xfrm>
          <a:prstGeom prst="rect">
            <a:avLst/>
          </a:prstGeom>
          <a:noFill/>
        </p:spPr>
      </p:pic>
      <mc:AlternateContent xmlns:mc="http://schemas.openxmlformats.org/markup-compatibility/2006" xmlns:a14="http://schemas.microsoft.com/office/drawing/2010/main">
        <mc:Choice Requires="a14">
          <p:sp>
            <p:nvSpPr>
              <p:cNvPr id="15" name="Rectangle 14"/>
              <p:cNvSpPr/>
              <p:nvPr/>
            </p:nvSpPr>
            <p:spPr>
              <a:xfrm>
                <a:off x="6781800" y="2895600"/>
                <a:ext cx="302006" cy="307777"/>
              </a:xfrm>
              <a:prstGeom prst="rect">
                <a:avLst/>
              </a:prstGeom>
            </p:spPr>
            <p:txBody>
              <a:bodyPr wrap="none" lIns="0" tIns="0" rIns="0" bIns="0">
                <a:spAutoFit/>
              </a:bodyPr>
              <a:lstStyle>
                <a:defPPr>
                  <a:defRPr lang="en-US"/>
                </a:defPPr>
                <a:lvl1pPr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1pPr>
                <a:lvl2pPr marL="4572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2pPr>
                <a:lvl3pPr marL="9144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3pPr>
                <a:lvl4pPr marL="13716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4pPr>
                <a:lvl5pPr marL="18288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9pPr>
              </a:lstStyle>
              <a:p>
                <a:pPr algn="l"/>
                <a14:m>
                  <m:oMathPara xmlns:m="http://schemas.openxmlformats.org/officeDocument/2006/math">
                    <m:oMathParaPr>
                      <m:jc m:val="centerGroup"/>
                    </m:oMathParaPr>
                    <m:oMath xmlns:m="http://schemas.openxmlformats.org/officeDocument/2006/math">
                      <m:sSub>
                        <m:sSubPr>
                          <m:ctrlPr>
                            <a:rPr lang="en-US" b="0" i="1" smtClean="0">
                              <a:effectLst/>
                              <a:latin typeface="Cambria Math"/>
                            </a:rPr>
                          </m:ctrlPr>
                        </m:sSubPr>
                        <m:e>
                          <m:r>
                            <a:rPr lang="en-US" b="0" i="1" smtClean="0">
                              <a:effectLst/>
                              <a:latin typeface="Cambria Math"/>
                            </a:rPr>
                            <m:t>𝑌</m:t>
                          </m:r>
                        </m:e>
                        <m:sub>
                          <m:r>
                            <a:rPr lang="en-US" b="0" i="1" smtClean="0">
                              <a:effectLst/>
                              <a:latin typeface="Cambria Math"/>
                            </a:rPr>
                            <m:t>2</m:t>
                          </m:r>
                        </m:sub>
                      </m:sSub>
                    </m:oMath>
                  </m:oMathPara>
                </a14:m>
                <a:endParaRPr lang="en-US" dirty="0">
                  <a:effectLst/>
                </a:endParaRPr>
              </a:p>
            </p:txBody>
          </p:sp>
        </mc:Choice>
        <mc:Fallback xmlns="">
          <p:sp>
            <p:nvSpPr>
              <p:cNvPr id="15" name="Rectangle 14"/>
              <p:cNvSpPr>
                <a:spLocks noRot="1" noChangeAspect="1" noMove="1" noResize="1" noEditPoints="1" noAdjustHandles="1" noChangeArrowheads="1" noChangeShapeType="1" noTextEdit="1"/>
              </p:cNvSpPr>
              <p:nvPr/>
            </p:nvSpPr>
            <p:spPr>
              <a:xfrm>
                <a:off x="6781800" y="2895600"/>
                <a:ext cx="302006" cy="307777"/>
              </a:xfrm>
              <a:prstGeom prst="rect">
                <a:avLst/>
              </a:prstGeom>
              <a:blipFill rotWithShape="1">
                <a:blip r:embed="rId10"/>
                <a:stretch>
                  <a:fillRect l="-18367" r="-6122"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8001000" y="2895600"/>
                <a:ext cx="302006" cy="307777"/>
              </a:xfrm>
              <a:prstGeom prst="rect">
                <a:avLst/>
              </a:prstGeom>
            </p:spPr>
            <p:txBody>
              <a:bodyPr wrap="none" lIns="0" tIns="0" rIns="0" bIns="0">
                <a:spAutoFit/>
              </a:bodyPr>
              <a:lstStyle>
                <a:defPPr>
                  <a:defRPr lang="en-US"/>
                </a:defPPr>
                <a:lvl1pPr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1pPr>
                <a:lvl2pPr marL="4572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2pPr>
                <a:lvl3pPr marL="9144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3pPr>
                <a:lvl4pPr marL="13716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4pPr>
                <a:lvl5pPr marL="18288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9pPr>
              </a:lstStyle>
              <a:p>
                <a:pPr algn="l"/>
                <a14:m>
                  <m:oMathPara xmlns:m="http://schemas.openxmlformats.org/officeDocument/2006/math">
                    <m:oMathParaPr>
                      <m:jc m:val="centerGroup"/>
                    </m:oMathParaPr>
                    <m:oMath xmlns:m="http://schemas.openxmlformats.org/officeDocument/2006/math">
                      <m:sSub>
                        <m:sSubPr>
                          <m:ctrlPr>
                            <a:rPr lang="en-US" b="0" i="1" smtClean="0">
                              <a:effectLst/>
                              <a:latin typeface="Cambria Math"/>
                            </a:rPr>
                          </m:ctrlPr>
                        </m:sSubPr>
                        <m:e>
                          <m:r>
                            <a:rPr lang="en-US" b="0" i="1" smtClean="0">
                              <a:effectLst/>
                              <a:latin typeface="Cambria Math"/>
                            </a:rPr>
                            <m:t>𝑌</m:t>
                          </m:r>
                        </m:e>
                        <m:sub>
                          <m:r>
                            <a:rPr lang="en-US" b="0" i="1" smtClean="0">
                              <a:effectLst/>
                              <a:latin typeface="Cambria Math"/>
                            </a:rPr>
                            <m:t>3</m:t>
                          </m:r>
                        </m:sub>
                      </m:sSub>
                    </m:oMath>
                  </m:oMathPara>
                </a14:m>
                <a:endParaRPr lang="en-US" dirty="0">
                  <a:effectLst/>
                </a:endParaRPr>
              </a:p>
            </p:txBody>
          </p:sp>
        </mc:Choice>
        <mc:Fallback xmlns="">
          <p:sp>
            <p:nvSpPr>
              <p:cNvPr id="16" name="Rectangle 15"/>
              <p:cNvSpPr>
                <a:spLocks noRot="1" noChangeAspect="1" noMove="1" noResize="1" noEditPoints="1" noAdjustHandles="1" noChangeArrowheads="1" noChangeShapeType="1" noTextEdit="1"/>
              </p:cNvSpPr>
              <p:nvPr/>
            </p:nvSpPr>
            <p:spPr>
              <a:xfrm>
                <a:off x="8001000" y="2895600"/>
                <a:ext cx="302006" cy="307777"/>
              </a:xfrm>
              <a:prstGeom prst="rect">
                <a:avLst/>
              </a:prstGeom>
              <a:blipFill rotWithShape="1">
                <a:blip r:embed="rId11"/>
                <a:stretch>
                  <a:fillRect l="-18367" r="-6122" b="-20000"/>
                </a:stretch>
              </a:blipFill>
            </p:spPr>
            <p:txBody>
              <a:bodyPr/>
              <a:lstStyle/>
              <a:p>
                <a:r>
                  <a:rPr lang="en-US">
                    <a:noFill/>
                  </a:rPr>
                  <a:t> </a:t>
                </a:r>
              </a:p>
            </p:txBody>
          </p:sp>
        </mc:Fallback>
      </mc:AlternateContent>
      <p:grpSp>
        <p:nvGrpSpPr>
          <p:cNvPr id="6" name="Group 5"/>
          <p:cNvGrpSpPr/>
          <p:nvPr/>
        </p:nvGrpSpPr>
        <p:grpSpPr>
          <a:xfrm>
            <a:off x="6781800" y="4261104"/>
            <a:ext cx="1022848" cy="996696"/>
            <a:chOff x="6834017" y="4261104"/>
            <a:chExt cx="1022848" cy="996696"/>
          </a:xfrm>
        </p:grpSpPr>
        <p:sp>
          <p:nvSpPr>
            <p:cNvPr id="5" name="Down Arrow 4"/>
            <p:cNvSpPr/>
            <p:nvPr/>
          </p:nvSpPr>
          <p:spPr>
            <a:xfrm>
              <a:off x="7083806" y="4261104"/>
              <a:ext cx="536194" cy="996696"/>
            </a:xfrm>
            <a:prstGeom prst="down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p:cNvSpPr/>
            <p:nvPr/>
          </p:nvSpPr>
          <p:spPr>
            <a:xfrm>
              <a:off x="6834017" y="4419600"/>
              <a:ext cx="1022848" cy="381000"/>
            </a:xfrm>
            <a:prstGeom prst="roundRect">
              <a:avLst/>
            </a:prstGeom>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sym typeface="Symbol"/>
                </a:rPr>
                <a:t></a:t>
              </a:r>
              <a:r>
                <a:rPr lang="en-US" sz="2800" baseline="30000" dirty="0" smtClean="0">
                  <a:solidFill>
                    <a:schemeClr val="tx1"/>
                  </a:solidFill>
                  <a:sym typeface="Symbol"/>
                </a:rPr>
                <a:t>-1</a:t>
              </a:r>
              <a:r>
                <a:rPr lang="en-US" sz="2800" dirty="0" smtClean="0">
                  <a:solidFill>
                    <a:schemeClr val="tx1"/>
                  </a:solidFill>
                  <a:sym typeface="Symbol"/>
                </a:rPr>
                <a:t>/</a:t>
              </a:r>
              <a:r>
                <a:rPr lang="en-US" sz="2800" i="1" baseline="-25000" dirty="0" smtClean="0">
                  <a:solidFill>
                    <a:schemeClr val="tx1"/>
                  </a:solidFill>
                  <a:sym typeface="Symbol"/>
                </a:rPr>
                <a:t>l</a:t>
              </a:r>
              <a:endParaRPr lang="en-US" sz="2800" i="1" baseline="-25000" dirty="0">
                <a:solidFill>
                  <a:schemeClr val="tx1"/>
                </a:solidFill>
              </a:endParaRPr>
            </a:p>
          </p:txBody>
        </p:sp>
      </p:grpSp>
      <p:pic>
        <p:nvPicPr>
          <p:cNvPr id="20" name="Picture 19" descr="C:\Papers\SphericalElements\Images\Harmonics\true.3.bmp"/>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7778496" y="5335741"/>
            <a:ext cx="1365504" cy="1365504"/>
          </a:xfrm>
          <a:prstGeom prst="rect">
            <a:avLst/>
          </a:prstGeom>
          <a:noFill/>
        </p:spPr>
      </p:pic>
      <p:pic>
        <p:nvPicPr>
          <p:cNvPr id="21" name="Picture 20" descr="C:\Papers\SphericalElements\Images\Harmonics\true.1.bmp"/>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5562600" y="5335741"/>
            <a:ext cx="1365504" cy="1365504"/>
          </a:xfrm>
          <a:prstGeom prst="rect">
            <a:avLst/>
          </a:prstGeom>
          <a:noFill/>
        </p:spPr>
      </p:pic>
      <p:pic>
        <p:nvPicPr>
          <p:cNvPr id="22" name="Picture 4" descr="C:\Papers\SphericalElements\Images\Harmonics\true.2.bmp"/>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6629400" y="5334000"/>
            <a:ext cx="1362456" cy="1362456"/>
          </a:xfrm>
          <a:prstGeom prst="rect">
            <a:avLst/>
          </a:prstGeom>
          <a:noFill/>
        </p:spPr>
      </p:pic>
    </p:spTree>
    <p:extLst>
      <p:ext uri="{BB962C8B-B14F-4D97-AF65-F5344CB8AC3E}">
        <p14:creationId xmlns:p14="http://schemas.microsoft.com/office/powerpoint/2010/main" val="2191864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15" grpId="0"/>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Evaluation: Spectral Error</a:t>
            </a:r>
          </a:p>
        </p:txBody>
      </p:sp>
      <p:sp>
        <p:nvSpPr>
          <p:cNvPr id="3" name="Content Placeholder 2"/>
          <p:cNvSpPr>
            <a:spLocks noGrp="1"/>
          </p:cNvSpPr>
          <p:nvPr>
            <p:ph idx="1"/>
          </p:nvPr>
        </p:nvSpPr>
        <p:spPr/>
        <p:txBody>
          <a:bodyPr>
            <a:noAutofit/>
          </a:bodyPr>
          <a:lstStyle/>
          <a:p>
            <a:pPr marL="0" indent="0">
              <a:buNone/>
            </a:pPr>
            <a:r>
              <a:rPr lang="en-US" u="sng" dirty="0" smtClean="0"/>
              <a:t>(Un)Bounded Distortion</a:t>
            </a:r>
            <a:r>
              <a:rPr lang="en-US" dirty="0" smtClean="0"/>
              <a:t>:</a:t>
            </a:r>
          </a:p>
          <a:p>
            <a:pPr marL="400050" lvl="1" indent="0">
              <a:buNone/>
            </a:pPr>
            <a:endParaRPr lang="en-US" dirty="0" smtClean="0"/>
          </a:p>
          <a:p>
            <a:pPr marL="400050" lvl="1" indent="0">
              <a:buNone/>
            </a:pPr>
            <a:endParaRPr lang="en-US" dirty="0"/>
          </a:p>
          <a:p>
            <a:pPr marL="400050" lvl="1" indent="0">
              <a:buNone/>
            </a:pPr>
            <a:endParaRPr lang="en-US" dirty="0" smtClean="0"/>
          </a:p>
          <a:p>
            <a:pPr marL="400050" lvl="1" indent="0">
              <a:buNone/>
            </a:pPr>
            <a:endParaRPr lang="en-US" dirty="0"/>
          </a:p>
          <a:p>
            <a:pPr marL="400050" lvl="1" indent="0">
              <a:buNone/>
            </a:pPr>
            <a:endParaRPr lang="en-US" dirty="0" smtClean="0"/>
          </a:p>
          <a:p>
            <a:pPr marL="400050" lvl="1" indent="0">
              <a:buNone/>
            </a:pPr>
            <a:endParaRPr lang="en-US" dirty="0"/>
          </a:p>
          <a:p>
            <a:pPr marL="400050" lvl="1" indent="0">
              <a:buNone/>
            </a:pPr>
            <a:endParaRPr lang="en-US" dirty="0" smtClean="0"/>
          </a:p>
          <a:p>
            <a:pPr marL="400050" lvl="1" indent="0">
              <a:buNone/>
            </a:pPr>
            <a:endParaRPr lang="en-US" dirty="0" smtClean="0"/>
          </a:p>
          <a:p>
            <a:pPr marL="400050" lvl="1" indent="0">
              <a:buNone/>
            </a:pPr>
            <a:r>
              <a:rPr lang="en-US" dirty="0" smtClean="0"/>
              <a:t>Adapting the discretization makes the linear system well-conditioned.</a:t>
            </a:r>
          </a:p>
        </p:txBody>
      </p:sp>
      <p:pic>
        <p:nvPicPr>
          <p:cNvPr id="34" name="Picture 33" descr="C:\Papers\SphericalElements\Images\ERError\er.frame.2.bmp"/>
          <p:cNvPicPr>
            <a:picLocks noChangeAspect="1" noChangeArrowheads="1"/>
          </p:cNvPicPr>
          <p:nvPr/>
        </p:nvPicPr>
        <p:blipFill>
          <a:blip r:embed="rId3" cstate="print"/>
          <a:srcRect/>
          <a:stretch>
            <a:fillRect/>
          </a:stretch>
        </p:blipFill>
        <p:spPr bwMode="auto">
          <a:xfrm>
            <a:off x="1923264" y="1836490"/>
            <a:ext cx="2087121" cy="2087121"/>
          </a:xfrm>
          <a:prstGeom prst="rect">
            <a:avLst/>
          </a:prstGeom>
          <a:noFill/>
        </p:spPr>
      </p:pic>
      <p:pic>
        <p:nvPicPr>
          <p:cNvPr id="35" name="Picture 34" descr="C:\Papers\SphericalElements\Images\ERError\aer.frame.2.bmp"/>
          <p:cNvPicPr>
            <a:picLocks noChangeAspect="1" noChangeArrowheads="1"/>
          </p:cNvPicPr>
          <p:nvPr/>
        </p:nvPicPr>
        <p:blipFill>
          <a:blip r:embed="rId4" cstate="print"/>
          <a:srcRect/>
          <a:stretch>
            <a:fillRect/>
          </a:stretch>
        </p:blipFill>
        <p:spPr bwMode="auto">
          <a:xfrm>
            <a:off x="1923264" y="3823858"/>
            <a:ext cx="2087121" cy="2087121"/>
          </a:xfrm>
          <a:prstGeom prst="rect">
            <a:avLst/>
          </a:prstGeom>
          <a:noFill/>
        </p:spPr>
      </p:pic>
      <p:pic>
        <p:nvPicPr>
          <p:cNvPr id="36" name="Picture 3" descr="C:\Papers\SphericalElements\Images\ERError\er.2.bmp"/>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3475479" y="1836490"/>
            <a:ext cx="2087121" cy="2087121"/>
          </a:xfrm>
          <a:prstGeom prst="rect">
            <a:avLst/>
          </a:prstGeom>
          <a:noFill/>
        </p:spPr>
      </p:pic>
      <p:pic>
        <p:nvPicPr>
          <p:cNvPr id="37" name="Picture 36" descr="C:\Papers\SphericalElements\Images\ERError\aer.2.bmp"/>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3474188" y="3823858"/>
            <a:ext cx="2087121" cy="2087121"/>
          </a:xfrm>
          <a:prstGeom prst="rect">
            <a:avLst/>
          </a:prstGeom>
          <a:noFill/>
        </p:spPr>
      </p:pic>
      <p:sp>
        <p:nvSpPr>
          <p:cNvPr id="44" name="TextBox 43"/>
          <p:cNvSpPr txBox="1"/>
          <p:nvPr/>
        </p:nvSpPr>
        <p:spPr>
          <a:xfrm>
            <a:off x="2415778" y="3505200"/>
            <a:ext cx="762000" cy="332399"/>
          </a:xfrm>
          <a:prstGeom prst="rect">
            <a:avLst/>
          </a:prstGeom>
          <a:solidFill>
            <a:schemeClr val="bg1">
              <a:lumMod val="95000"/>
            </a:schemeClr>
          </a:solidFill>
          <a:ln w="6350">
            <a:solidFill>
              <a:schemeClr val="bg1">
                <a:lumMod val="50000"/>
              </a:schemeClr>
            </a:solidFill>
          </a:ln>
        </p:spPr>
        <p:txBody>
          <a:bodyPr wrap="square" lIns="27432" tIns="27432" rIns="27432" bIns="27432" rtlCol="0">
            <a:spAutoFit/>
          </a:bodyPr>
          <a:lstStyle/>
          <a:p>
            <a:r>
              <a:rPr lang="en-US" dirty="0" smtClean="0">
                <a:effectLst/>
              </a:rPr>
              <a:t>Regular</a:t>
            </a:r>
            <a:endParaRPr lang="en-US" dirty="0">
              <a:effectLst/>
            </a:endParaRPr>
          </a:p>
        </p:txBody>
      </p:sp>
      <p:sp>
        <p:nvSpPr>
          <p:cNvPr id="45" name="TextBox 44"/>
          <p:cNvSpPr txBox="1"/>
          <p:nvPr/>
        </p:nvSpPr>
        <p:spPr>
          <a:xfrm>
            <a:off x="2387844" y="5520613"/>
            <a:ext cx="942334" cy="332399"/>
          </a:xfrm>
          <a:prstGeom prst="rect">
            <a:avLst/>
          </a:prstGeom>
          <a:solidFill>
            <a:schemeClr val="bg1">
              <a:lumMod val="95000"/>
            </a:schemeClr>
          </a:solidFill>
          <a:ln w="6350">
            <a:solidFill>
              <a:schemeClr val="bg1">
                <a:lumMod val="50000"/>
              </a:schemeClr>
            </a:solidFill>
          </a:ln>
        </p:spPr>
        <p:txBody>
          <a:bodyPr wrap="square" lIns="27432" tIns="27432" rIns="27432" bIns="27432" rtlCol="0">
            <a:spAutoFit/>
          </a:bodyPr>
          <a:lstStyle/>
          <a:p>
            <a:r>
              <a:rPr lang="en-US" dirty="0" smtClean="0">
                <a:effectLst/>
              </a:rPr>
              <a:t>Adapted</a:t>
            </a:r>
            <a:endParaRPr lang="en-US" dirty="0">
              <a:effectLst/>
            </a:endParaRPr>
          </a:p>
        </p:txBody>
      </p:sp>
      <p:grpSp>
        <p:nvGrpSpPr>
          <p:cNvPr id="8" name="Group 7"/>
          <p:cNvGrpSpPr>
            <a:grpSpLocks noChangeAspect="1"/>
          </p:cNvGrpSpPr>
          <p:nvPr/>
        </p:nvGrpSpPr>
        <p:grpSpPr>
          <a:xfrm>
            <a:off x="5335290" y="1828800"/>
            <a:ext cx="3516351" cy="2094812"/>
            <a:chOff x="4484649" y="1827024"/>
            <a:chExt cx="4354551" cy="2594157"/>
          </a:xfrm>
        </p:grpSpPr>
        <p:pic>
          <p:nvPicPr>
            <p:cNvPr id="38" name="Picture 4" descr="C:\Papers\SphericalElements\Images\ERError\er.2.teeth.bmp"/>
            <p:cNvPicPr>
              <a:picLocks noChangeAspect="1" noChangeArrowheads="1"/>
            </p:cNvPicPr>
            <p:nvPr/>
          </p:nvPicPr>
          <p:blipFill>
            <a:blip r:embed="rId7" cstate="print"/>
            <a:srcRect/>
            <a:stretch>
              <a:fillRect/>
            </a:stretch>
          </p:blipFill>
          <p:spPr bwMode="auto">
            <a:xfrm>
              <a:off x="4484649" y="1836549"/>
              <a:ext cx="2584632" cy="2584632"/>
            </a:xfrm>
            <a:prstGeom prst="rect">
              <a:avLst/>
            </a:prstGeom>
            <a:noFill/>
          </p:spPr>
        </p:pic>
        <p:pic>
          <p:nvPicPr>
            <p:cNvPr id="40" name="Picture 2" descr="C:\Papers\SphericalElements\Images\ERError\er.zoom.2.teeth.bmp"/>
            <p:cNvPicPr>
              <a:picLocks noChangeAspect="1" noChangeArrowheads="1"/>
            </p:cNvPicPr>
            <p:nvPr/>
          </p:nvPicPr>
          <p:blipFill>
            <a:blip r:embed="rId8" cstate="print"/>
            <a:srcRect/>
            <a:stretch>
              <a:fillRect/>
            </a:stretch>
          </p:blipFill>
          <p:spPr bwMode="auto">
            <a:xfrm>
              <a:off x="6775527" y="1836549"/>
              <a:ext cx="2063673" cy="2063672"/>
            </a:xfrm>
            <a:prstGeom prst="rect">
              <a:avLst/>
            </a:prstGeom>
            <a:noFill/>
            <a:ln w="19050">
              <a:solidFill>
                <a:schemeClr val="tx1"/>
              </a:solidFill>
            </a:ln>
          </p:spPr>
        </p:pic>
        <p:sp>
          <p:nvSpPr>
            <p:cNvPr id="42" name="Rectangle 41"/>
            <p:cNvSpPr>
              <a:spLocks noChangeAspect="1"/>
            </p:cNvSpPr>
            <p:nvPr/>
          </p:nvSpPr>
          <p:spPr>
            <a:xfrm>
              <a:off x="6001146" y="2478933"/>
              <a:ext cx="464629" cy="46462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Connector 45"/>
            <p:cNvCxnSpPr/>
            <p:nvPr/>
          </p:nvCxnSpPr>
          <p:spPr bwMode="auto">
            <a:xfrm flipV="1">
              <a:off x="6001146" y="1827024"/>
              <a:ext cx="761604" cy="651910"/>
            </a:xfrm>
            <a:prstGeom prst="line">
              <a:avLst/>
            </a:prstGeom>
            <a:noFill/>
            <a:ln w="19050" cap="flat" cmpd="sng" algn="ctr">
              <a:solidFill>
                <a:schemeClr val="tx1"/>
              </a:solidFill>
              <a:prstDash val="solid"/>
              <a:round/>
              <a:headEnd type="none" w="med" len="med"/>
              <a:tailEnd type="none" w="med" len="med"/>
            </a:ln>
            <a:effectLst/>
          </p:spPr>
        </p:cxnSp>
        <p:cxnSp>
          <p:nvCxnSpPr>
            <p:cNvPr id="47" name="Straight Connector 46"/>
            <p:cNvCxnSpPr/>
            <p:nvPr/>
          </p:nvCxnSpPr>
          <p:spPr bwMode="auto">
            <a:xfrm>
              <a:off x="6001146" y="2948833"/>
              <a:ext cx="767954" cy="960991"/>
            </a:xfrm>
            <a:prstGeom prst="line">
              <a:avLst/>
            </a:prstGeom>
            <a:noFill/>
            <a:ln w="19050" cap="flat" cmpd="sng" algn="ctr">
              <a:solidFill>
                <a:schemeClr val="tx1"/>
              </a:solidFill>
              <a:prstDash val="solid"/>
              <a:round/>
              <a:headEnd type="none" w="med" len="med"/>
              <a:tailEnd type="none" w="med" len="med"/>
            </a:ln>
            <a:effectLst/>
          </p:spPr>
        </p:cxnSp>
      </p:grpSp>
      <p:grpSp>
        <p:nvGrpSpPr>
          <p:cNvPr id="9" name="Group 8"/>
          <p:cNvGrpSpPr>
            <a:grpSpLocks noChangeAspect="1"/>
          </p:cNvGrpSpPr>
          <p:nvPr/>
        </p:nvGrpSpPr>
        <p:grpSpPr>
          <a:xfrm>
            <a:off x="5334000" y="3816315"/>
            <a:ext cx="3517393" cy="2094665"/>
            <a:chOff x="4483359" y="4424174"/>
            <a:chExt cx="4355841" cy="2593975"/>
          </a:xfrm>
        </p:grpSpPr>
        <p:pic>
          <p:nvPicPr>
            <p:cNvPr id="39" name="Picture 7" descr="C:\Papers\SphericalElements\Images\ERError\aer.2.teeth.bmp"/>
            <p:cNvPicPr>
              <a:picLocks noChangeAspect="1" noChangeArrowheads="1"/>
            </p:cNvPicPr>
            <p:nvPr/>
          </p:nvPicPr>
          <p:blipFill>
            <a:blip r:embed="rId9" cstate="print"/>
            <a:srcRect/>
            <a:stretch>
              <a:fillRect/>
            </a:stretch>
          </p:blipFill>
          <p:spPr bwMode="auto">
            <a:xfrm>
              <a:off x="4483359" y="4433517"/>
              <a:ext cx="2584632" cy="2584632"/>
            </a:xfrm>
            <a:prstGeom prst="rect">
              <a:avLst/>
            </a:prstGeom>
            <a:noFill/>
          </p:spPr>
        </p:pic>
        <p:pic>
          <p:nvPicPr>
            <p:cNvPr id="41" name="Picture 3" descr="C:\Papers\SphericalElements\Images\ERError\aer.zoom.2.teeth.bmp"/>
            <p:cNvPicPr>
              <a:picLocks noChangeAspect="1" noChangeArrowheads="1"/>
            </p:cNvPicPr>
            <p:nvPr/>
          </p:nvPicPr>
          <p:blipFill>
            <a:blip r:embed="rId10" cstate="print"/>
            <a:srcRect/>
            <a:stretch>
              <a:fillRect/>
            </a:stretch>
          </p:blipFill>
          <p:spPr bwMode="auto">
            <a:xfrm>
              <a:off x="6775527" y="4433517"/>
              <a:ext cx="2063673" cy="2063672"/>
            </a:xfrm>
            <a:prstGeom prst="rect">
              <a:avLst/>
            </a:prstGeom>
            <a:noFill/>
            <a:ln w="19050">
              <a:solidFill>
                <a:schemeClr val="tx1"/>
              </a:solidFill>
            </a:ln>
          </p:spPr>
        </p:pic>
        <p:sp>
          <p:nvSpPr>
            <p:cNvPr id="43" name="Rectangle 42"/>
            <p:cNvSpPr>
              <a:spLocks noChangeAspect="1"/>
            </p:cNvSpPr>
            <p:nvPr/>
          </p:nvSpPr>
          <p:spPr>
            <a:xfrm>
              <a:off x="6001146" y="5076254"/>
              <a:ext cx="464629" cy="46462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Connector 47"/>
            <p:cNvCxnSpPr/>
            <p:nvPr/>
          </p:nvCxnSpPr>
          <p:spPr bwMode="auto">
            <a:xfrm flipV="1">
              <a:off x="6001146" y="4424174"/>
              <a:ext cx="761604" cy="651910"/>
            </a:xfrm>
            <a:prstGeom prst="line">
              <a:avLst/>
            </a:prstGeom>
            <a:noFill/>
            <a:ln w="19050" cap="flat" cmpd="sng" algn="ctr">
              <a:solidFill>
                <a:schemeClr val="tx1"/>
              </a:solidFill>
              <a:prstDash val="solid"/>
              <a:round/>
              <a:headEnd type="none" w="med" len="med"/>
              <a:tailEnd type="none" w="med" len="med"/>
            </a:ln>
            <a:effectLst/>
          </p:spPr>
        </p:cxnSp>
        <p:cxnSp>
          <p:nvCxnSpPr>
            <p:cNvPr id="49" name="Straight Connector 48"/>
            <p:cNvCxnSpPr/>
            <p:nvPr/>
          </p:nvCxnSpPr>
          <p:spPr bwMode="auto">
            <a:xfrm>
              <a:off x="6001146" y="5545983"/>
              <a:ext cx="767954" cy="960991"/>
            </a:xfrm>
            <a:prstGeom prst="line">
              <a:avLst/>
            </a:prstGeom>
            <a:noFill/>
            <a:ln w="19050" cap="flat" cmpd="sng" algn="ctr">
              <a:solidFill>
                <a:schemeClr val="tx1"/>
              </a:solidFill>
              <a:prstDash val="solid"/>
              <a:round/>
              <a:headEnd type="none" w="med" len="med"/>
              <a:tailEnd type="none" w="med" len="med"/>
            </a:ln>
            <a:effectLst/>
          </p:spPr>
        </p:cxnSp>
      </p:grpSp>
      <p:pic>
        <p:nvPicPr>
          <p:cNvPr id="22" name="Picture 21" descr="C:\Papers\SphericalElements\Images\ERError\aer.2.bmp"/>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228600" y="2743200"/>
            <a:ext cx="2087121" cy="2087121"/>
          </a:xfrm>
          <a:prstGeom prst="rect">
            <a:avLst/>
          </a:prstGeom>
          <a:noFill/>
        </p:spPr>
      </p:pic>
      <p:sp>
        <p:nvSpPr>
          <p:cNvPr id="4" name="Right Arrow 3"/>
          <p:cNvSpPr/>
          <p:nvPr/>
        </p:nvSpPr>
        <p:spPr>
          <a:xfrm>
            <a:off x="1600200" y="3611121"/>
            <a:ext cx="533400" cy="4296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4" name="Rectangle 23"/>
              <p:cNvSpPr/>
              <p:nvPr/>
            </p:nvSpPr>
            <p:spPr>
              <a:xfrm>
                <a:off x="459994" y="2816423"/>
                <a:ext cx="302006" cy="307777"/>
              </a:xfrm>
              <a:prstGeom prst="rect">
                <a:avLst/>
              </a:prstGeom>
            </p:spPr>
            <p:txBody>
              <a:bodyPr wrap="none" lIns="0" tIns="0" rIns="0" bIns="0">
                <a:spAutoFit/>
              </a:bodyPr>
              <a:lstStyle>
                <a:defPPr>
                  <a:defRPr lang="en-US"/>
                </a:defPPr>
                <a:lvl1pPr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1pPr>
                <a:lvl2pPr marL="4572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2pPr>
                <a:lvl3pPr marL="9144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3pPr>
                <a:lvl4pPr marL="13716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4pPr>
                <a:lvl5pPr marL="18288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9pPr>
              </a:lstStyle>
              <a:p>
                <a:pPr algn="l"/>
                <a14:m>
                  <m:oMathPara xmlns:m="http://schemas.openxmlformats.org/officeDocument/2006/math">
                    <m:oMathParaPr>
                      <m:jc m:val="centerGroup"/>
                    </m:oMathParaPr>
                    <m:oMath xmlns:m="http://schemas.openxmlformats.org/officeDocument/2006/math">
                      <m:sSub>
                        <m:sSubPr>
                          <m:ctrlPr>
                            <a:rPr lang="en-US" b="0" i="1" smtClean="0">
                              <a:effectLst/>
                              <a:latin typeface="Cambria Math"/>
                            </a:rPr>
                          </m:ctrlPr>
                        </m:sSubPr>
                        <m:e>
                          <m:r>
                            <a:rPr lang="en-US" b="0" i="1" smtClean="0">
                              <a:effectLst/>
                              <a:latin typeface="Cambria Math"/>
                            </a:rPr>
                            <m:t>𝑌</m:t>
                          </m:r>
                        </m:e>
                        <m:sub>
                          <m:r>
                            <a:rPr lang="en-US" b="0" i="1" smtClean="0">
                              <a:effectLst/>
                              <a:latin typeface="Cambria Math"/>
                            </a:rPr>
                            <m:t>2</m:t>
                          </m:r>
                        </m:sub>
                      </m:sSub>
                    </m:oMath>
                  </m:oMathPara>
                </a14:m>
                <a:endParaRPr lang="en-US" dirty="0">
                  <a:effectLst/>
                </a:endParaRPr>
              </a:p>
            </p:txBody>
          </p:sp>
        </mc:Choice>
        <mc:Fallback xmlns="">
          <p:sp>
            <p:nvSpPr>
              <p:cNvPr id="24" name="Rectangle 23"/>
              <p:cNvSpPr>
                <a:spLocks noRot="1" noChangeAspect="1" noMove="1" noResize="1" noEditPoints="1" noAdjustHandles="1" noChangeArrowheads="1" noChangeShapeType="1" noTextEdit="1"/>
              </p:cNvSpPr>
              <p:nvPr/>
            </p:nvSpPr>
            <p:spPr>
              <a:xfrm>
                <a:off x="459994" y="2816423"/>
                <a:ext cx="302006" cy="307777"/>
              </a:xfrm>
              <a:prstGeom prst="rect">
                <a:avLst/>
              </a:prstGeom>
              <a:blipFill rotWithShape="1">
                <a:blip r:embed="rId11"/>
                <a:stretch>
                  <a:fillRect l="-16000" r="-6000" b="-19608"/>
                </a:stretch>
              </a:blipFill>
            </p:spPr>
            <p:txBody>
              <a:bodyPr/>
              <a:lstStyle/>
              <a:p>
                <a:r>
                  <a:rPr lang="en-US">
                    <a:noFill/>
                  </a:rPr>
                  <a:t> </a:t>
                </a:r>
              </a:p>
            </p:txBody>
          </p:sp>
        </mc:Fallback>
      </mc:AlternateContent>
    </p:spTree>
    <p:extLst>
      <p:ext uri="{BB962C8B-B14F-4D97-AF65-F5344CB8AC3E}">
        <p14:creationId xmlns:p14="http://schemas.microsoft.com/office/powerpoint/2010/main" val="975455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 grpId="0" animBg="1"/>
      <p:bldP spid="2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C:\Talks\SIGAsia-10\Discretization\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176272"/>
            <a:ext cx="8705088" cy="217627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Evaluation: Spectral Error</a:t>
            </a:r>
          </a:p>
        </p:txBody>
      </p:sp>
      <p:sp>
        <p:nvSpPr>
          <p:cNvPr id="3" name="Content Placeholder 2"/>
          <p:cNvSpPr>
            <a:spLocks noGrp="1"/>
          </p:cNvSpPr>
          <p:nvPr>
            <p:ph idx="1"/>
          </p:nvPr>
        </p:nvSpPr>
        <p:spPr/>
        <p:txBody>
          <a:bodyPr>
            <a:normAutofit/>
          </a:bodyPr>
          <a:lstStyle/>
          <a:p>
            <a:pPr marL="0" indent="0">
              <a:buNone/>
            </a:pPr>
            <a:r>
              <a:rPr lang="en-US" u="sng" dirty="0" smtClean="0"/>
              <a:t>(Un)Bounded Distortion</a:t>
            </a:r>
            <a:r>
              <a:rPr lang="en-US" dirty="0" smtClean="0"/>
              <a:t>:</a:t>
            </a:r>
          </a:p>
        </p:txBody>
      </p:sp>
      <mc:AlternateContent xmlns:mc="http://schemas.openxmlformats.org/markup-compatibility/2006" xmlns:a14="http://schemas.microsoft.com/office/drawing/2010/main">
        <mc:Choice Requires="a14">
          <p:sp>
            <p:nvSpPr>
              <p:cNvPr id="28" name="TextBox 27"/>
              <p:cNvSpPr txBox="1"/>
              <p:nvPr/>
            </p:nvSpPr>
            <p:spPr>
              <a:xfrm>
                <a:off x="3253275" y="4843046"/>
                <a:ext cx="2637453" cy="338554"/>
              </a:xfrm>
              <a:prstGeom prst="rect">
                <a:avLst/>
              </a:prstGeom>
              <a:noFill/>
            </p:spPr>
            <p:txBody>
              <a:bodyPr wrap="none" lIns="0" tIns="0" rIns="0" bIns="0" rtlCol="0">
                <a:spAutoFit/>
              </a:bodyPr>
              <a:lstStyle/>
              <a:p>
                <a:r>
                  <a:rPr lang="en-US" sz="2200" b="1" dirty="0" smtClean="0">
                    <a:effectLst/>
                  </a:rPr>
                  <a:t>RMS residual for </a:t>
                </a:r>
                <a14:m>
                  <m:oMath xmlns:m="http://schemas.openxmlformats.org/officeDocument/2006/math">
                    <m:sSub>
                      <m:sSubPr>
                        <m:ctrlPr>
                          <a:rPr lang="en-US" sz="2200" b="1" i="1" smtClean="0">
                            <a:effectLst/>
                            <a:latin typeface="Cambria Math"/>
                          </a:rPr>
                        </m:ctrlPr>
                      </m:sSubPr>
                      <m:e>
                        <m:r>
                          <a:rPr lang="en-US" sz="2200" b="1" i="1" smtClean="0">
                            <a:effectLst/>
                            <a:latin typeface="Cambria Math"/>
                          </a:rPr>
                          <m:t>𝒀</m:t>
                        </m:r>
                      </m:e>
                      <m:sub>
                        <m:r>
                          <a:rPr lang="en-US" sz="2200" b="1" i="1" smtClean="0">
                            <a:effectLst/>
                            <a:latin typeface="Cambria Math"/>
                          </a:rPr>
                          <m:t>𝟐</m:t>
                        </m:r>
                      </m:sub>
                    </m:sSub>
                  </m:oMath>
                </a14:m>
                <a:endParaRPr lang="en-US" sz="2200" b="1" dirty="0" smtClean="0">
                  <a:effectLst/>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3253275" y="4843046"/>
                <a:ext cx="2637453" cy="338554"/>
              </a:xfrm>
              <a:prstGeom prst="rect">
                <a:avLst/>
              </a:prstGeom>
              <a:blipFill rotWithShape="1">
                <a:blip r:embed="rId4"/>
                <a:stretch>
                  <a:fillRect l="-6481" t="-23214" b="-48214"/>
                </a:stretch>
              </a:blipFill>
            </p:spPr>
            <p:txBody>
              <a:bodyPr/>
              <a:lstStyle/>
              <a:p>
                <a:r>
                  <a:rPr lang="en-US">
                    <a:noFill/>
                  </a:rPr>
                  <a:t> </a:t>
                </a:r>
              </a:p>
            </p:txBody>
          </p:sp>
        </mc:Fallback>
      </mc:AlternateContent>
      <p:sp>
        <p:nvSpPr>
          <p:cNvPr id="16" name="TextBox 15"/>
          <p:cNvSpPr txBox="1"/>
          <p:nvPr/>
        </p:nvSpPr>
        <p:spPr>
          <a:xfrm>
            <a:off x="3553701" y="3912513"/>
            <a:ext cx="2054409" cy="430887"/>
          </a:xfrm>
          <a:prstGeom prst="rect">
            <a:avLst/>
          </a:prstGeom>
          <a:solidFill>
            <a:schemeClr val="bg1">
              <a:lumMod val="85000"/>
            </a:schemeClr>
          </a:solidFill>
          <a:ln w="6350">
            <a:solidFill>
              <a:schemeClr val="tx1"/>
            </a:solidFill>
          </a:ln>
        </p:spPr>
        <p:txBody>
          <a:bodyPr wrap="none" lIns="45720" tIns="0" rIns="45720" bIns="0" rtlCol="0">
            <a:spAutoFit/>
          </a:bodyPr>
          <a:lstStyle>
            <a:defPPr>
              <a:defRPr lang="en-US"/>
            </a:defPPr>
            <a:lvl1pPr>
              <a:defRPr sz="1400">
                <a:effectLst/>
              </a:defRPr>
            </a:lvl1pPr>
          </a:lstStyle>
          <a:p>
            <a:r>
              <a:rPr lang="en-US" sz="2800" dirty="0" smtClean="0"/>
              <a:t>Regular grid</a:t>
            </a:r>
            <a:endParaRPr lang="en-US" sz="2800" dirty="0"/>
          </a:p>
        </p:txBody>
      </p:sp>
      <p:pic>
        <p:nvPicPr>
          <p:cNvPr id="17" name="Picture 3" descr="C:\hh\desktop\aer.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2176272"/>
            <a:ext cx="8695944" cy="217398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3523080" y="3911600"/>
            <a:ext cx="2132956" cy="430887"/>
          </a:xfrm>
          <a:prstGeom prst="rect">
            <a:avLst/>
          </a:prstGeom>
          <a:solidFill>
            <a:schemeClr val="bg1">
              <a:lumMod val="85000"/>
            </a:schemeClr>
          </a:solidFill>
          <a:ln w="6350">
            <a:solidFill>
              <a:schemeClr val="tx1"/>
            </a:solidFill>
          </a:ln>
        </p:spPr>
        <p:txBody>
          <a:bodyPr wrap="none" lIns="45720" tIns="0" rIns="45720" bIns="0" rtlCol="0">
            <a:spAutoFit/>
          </a:bodyPr>
          <a:lstStyle>
            <a:defPPr>
              <a:defRPr lang="en-US"/>
            </a:defPPr>
            <a:lvl1pPr>
              <a:defRPr sz="1400">
                <a:effectLst/>
              </a:defRPr>
            </a:lvl1pPr>
          </a:lstStyle>
          <a:p>
            <a:r>
              <a:rPr lang="en-US" sz="2800" dirty="0" smtClean="0"/>
              <a:t>Adapted grid</a:t>
            </a:r>
            <a:endParaRPr lang="en-US" sz="2800" dirty="0"/>
          </a:p>
        </p:txBody>
      </p:sp>
      <p:graphicFrame>
        <p:nvGraphicFramePr>
          <p:cNvPr id="14" name="Chart 13"/>
          <p:cNvGraphicFramePr>
            <a:graphicFrameLocks/>
          </p:cNvGraphicFramePr>
          <p:nvPr>
            <p:extLst>
              <p:ext uri="{D42A27DB-BD31-4B8C-83A1-F6EECF244321}">
                <p14:modId xmlns:p14="http://schemas.microsoft.com/office/powerpoint/2010/main" val="2597796230"/>
              </p:ext>
            </p:extLst>
          </p:nvPr>
        </p:nvGraphicFramePr>
        <p:xfrm>
          <a:off x="1427258" y="5026747"/>
          <a:ext cx="6324600" cy="1765756"/>
        </p:xfrm>
        <a:graphic>
          <a:graphicData uri="http://schemas.openxmlformats.org/drawingml/2006/chart">
            <c:chart xmlns:c="http://schemas.openxmlformats.org/drawingml/2006/chart" xmlns:r="http://schemas.openxmlformats.org/officeDocument/2006/relationships" r:id="rId6"/>
          </a:graphicData>
        </a:graphic>
      </p:graphicFrame>
      <p:sp>
        <p:nvSpPr>
          <p:cNvPr id="5" name="Rectangle 4"/>
          <p:cNvSpPr/>
          <p:nvPr/>
        </p:nvSpPr>
        <p:spPr>
          <a:xfrm>
            <a:off x="6400800" y="5867400"/>
            <a:ext cx="1219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 name="Chart 11"/>
          <p:cNvGraphicFramePr>
            <a:graphicFrameLocks/>
          </p:cNvGraphicFramePr>
          <p:nvPr>
            <p:extLst>
              <p:ext uri="{D42A27DB-BD31-4B8C-83A1-F6EECF244321}">
                <p14:modId xmlns:p14="http://schemas.microsoft.com/office/powerpoint/2010/main" val="3560699084"/>
              </p:ext>
            </p:extLst>
          </p:nvPr>
        </p:nvGraphicFramePr>
        <p:xfrm>
          <a:off x="1427258" y="5029200"/>
          <a:ext cx="6324600" cy="1765756"/>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745526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par>
                          <p:cTn id="14" fill="hold">
                            <p:stCondLst>
                              <p:cond delay="500"/>
                            </p:stCondLst>
                            <p:childTnLst>
                              <p:par>
                                <p:cTn id="15" presetID="1" presetClass="exit"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hidden"/>
                                      </p:to>
                                    </p:set>
                                  </p:childTnLst>
                                </p:cTn>
                              </p:par>
                            </p:childTnLst>
                          </p:cTn>
                        </p:par>
                        <p:par>
                          <p:cTn id="17" fill="hold">
                            <p:stCondLst>
                              <p:cond delay="500"/>
                            </p:stCondLst>
                            <p:childTnLst>
                              <p:par>
                                <p:cTn id="18" presetID="1" presetClass="exit"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Graphic spid="14" grpId="0">
        <p:bldAsOne/>
      </p:bldGraphic>
      <p:bldP spid="5" grpId="0" animBg="1"/>
      <p:bldGraphic spid="12"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Evaluation: Spectral Error</a:t>
            </a:r>
          </a:p>
        </p:txBody>
      </p:sp>
      <p:sp>
        <p:nvSpPr>
          <p:cNvPr id="3" name="Content Placeholder 2"/>
          <p:cNvSpPr>
            <a:spLocks noGrp="1"/>
          </p:cNvSpPr>
          <p:nvPr>
            <p:ph idx="1"/>
          </p:nvPr>
        </p:nvSpPr>
        <p:spPr>
          <a:xfrm>
            <a:off x="457200" y="1600200"/>
            <a:ext cx="8229600" cy="5105400"/>
          </a:xfrm>
        </p:spPr>
        <p:txBody>
          <a:bodyPr>
            <a:normAutofit/>
          </a:bodyPr>
          <a:lstStyle/>
          <a:p>
            <a:pPr marL="0" indent="0">
              <a:buNone/>
            </a:pPr>
            <a:r>
              <a:rPr lang="en-US" u="sng" dirty="0" smtClean="0"/>
              <a:t>Metric Aware Solvers</a:t>
            </a:r>
            <a:r>
              <a:rPr lang="en-US" dirty="0" smtClean="0"/>
              <a:t>:</a:t>
            </a:r>
          </a:p>
        </p:txBody>
      </p:sp>
      <p:sp>
        <p:nvSpPr>
          <p:cNvPr id="79" name="TextBox 78"/>
          <p:cNvSpPr txBox="1"/>
          <p:nvPr/>
        </p:nvSpPr>
        <p:spPr>
          <a:xfrm>
            <a:off x="1752600" y="2133600"/>
            <a:ext cx="1639616" cy="276999"/>
          </a:xfrm>
          <a:prstGeom prst="rect">
            <a:avLst/>
          </a:prstGeom>
          <a:noFill/>
        </p:spPr>
        <p:txBody>
          <a:bodyPr wrap="none" lIns="0" tIns="0" rIns="0" bIns="0" rtlCol="0">
            <a:spAutoFit/>
          </a:bodyPr>
          <a:lstStyle/>
          <a:p>
            <a:r>
              <a:rPr lang="en-US" b="1" dirty="0" smtClean="0">
                <a:effectLst/>
              </a:rPr>
              <a:t>Seconds / </a:t>
            </a:r>
            <a:r>
              <a:rPr lang="en-US" b="1" dirty="0" err="1" smtClean="0">
                <a:effectLst/>
              </a:rPr>
              <a:t>MPixel</a:t>
            </a:r>
            <a:endParaRPr lang="en-US" b="1" dirty="0" smtClean="0">
              <a:effectLst/>
            </a:endParaRPr>
          </a:p>
        </p:txBody>
      </p:sp>
      <p:pic>
        <p:nvPicPr>
          <p:cNvPr id="39" name="Picture 2" descr="C:\Papers\SphericalElements\Images\Harmonics\true.3.bmp"/>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095389" y="914400"/>
            <a:ext cx="1134109" cy="1134109"/>
          </a:xfrm>
          <a:prstGeom prst="rect">
            <a:avLst/>
          </a:prstGeom>
          <a:noFill/>
        </p:spPr>
      </p:pic>
      <p:pic>
        <p:nvPicPr>
          <p:cNvPr id="40" name="Picture 3" descr="C:\Papers\SphericalElements\Images\Harmonics\true.1.bmp"/>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562091" y="914400"/>
            <a:ext cx="1134109" cy="1134109"/>
          </a:xfrm>
          <a:prstGeom prst="rect">
            <a:avLst/>
          </a:prstGeom>
          <a:noFill/>
        </p:spPr>
      </p:pic>
      <p:pic>
        <p:nvPicPr>
          <p:cNvPr id="41" name="Picture 4" descr="C:\Papers\SphericalElements\Images\Harmonics\true.2.bmp"/>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7368913" y="914400"/>
            <a:ext cx="1134109" cy="1134109"/>
          </a:xfrm>
          <a:prstGeom prst="rect">
            <a:avLst/>
          </a:prstGeom>
          <a:noFill/>
        </p:spPr>
      </p:pic>
      <mc:AlternateContent xmlns:mc="http://schemas.openxmlformats.org/markup-compatibility/2006" xmlns:a14="http://schemas.microsoft.com/office/drawing/2010/main">
        <mc:Choice Requires="a14">
          <p:sp>
            <p:nvSpPr>
              <p:cNvPr id="42" name="Rectangle 41"/>
              <p:cNvSpPr/>
              <p:nvPr/>
            </p:nvSpPr>
            <p:spPr>
              <a:xfrm>
                <a:off x="6532238" y="929972"/>
                <a:ext cx="256480" cy="276999"/>
              </a:xfrm>
              <a:prstGeom prst="rect">
                <a:avLst/>
              </a:prstGeom>
            </p:spPr>
            <p:txBody>
              <a:bodyPr wrap="none" lIns="0" tIns="0" rIns="0" bIns="0">
                <a:spAutoFit/>
              </a:bodyPr>
              <a:lstStyle/>
              <a:p>
                <a:pPr algn="l"/>
                <a14:m>
                  <m:oMathPara xmlns:m="http://schemas.openxmlformats.org/officeDocument/2006/math">
                    <m:oMathParaPr>
                      <m:jc m:val="centerGroup"/>
                    </m:oMathParaPr>
                    <m:oMath xmlns:m="http://schemas.openxmlformats.org/officeDocument/2006/math">
                      <m:sSub>
                        <m:sSubPr>
                          <m:ctrlPr>
                            <a:rPr lang="en-US" b="0" i="1" smtClean="0">
                              <a:effectLst/>
                              <a:latin typeface="Cambria Math"/>
                            </a:rPr>
                          </m:ctrlPr>
                        </m:sSubPr>
                        <m:e>
                          <m:r>
                            <a:rPr lang="en-US" b="0" i="1" smtClean="0">
                              <a:effectLst/>
                              <a:latin typeface="Cambria Math"/>
                            </a:rPr>
                            <m:t>𝑌</m:t>
                          </m:r>
                        </m:e>
                        <m:sub>
                          <m:r>
                            <a:rPr lang="en-US" b="0" i="1" smtClean="0">
                              <a:effectLst/>
                              <a:latin typeface="Cambria Math"/>
                            </a:rPr>
                            <m:t>1</m:t>
                          </m:r>
                        </m:sub>
                      </m:sSub>
                    </m:oMath>
                  </m:oMathPara>
                </a14:m>
                <a:endParaRPr lang="en-US" dirty="0">
                  <a:effectLst/>
                </a:endParaRPr>
              </a:p>
            </p:txBody>
          </p:sp>
        </mc:Choice>
        <mc:Fallback xmlns="">
          <p:sp>
            <p:nvSpPr>
              <p:cNvPr id="42" name="Rectangle 41"/>
              <p:cNvSpPr>
                <a:spLocks noRot="1" noChangeAspect="1" noMove="1" noResize="1" noEditPoints="1" noAdjustHandles="1" noChangeArrowheads="1" noChangeShapeType="1" noTextEdit="1"/>
              </p:cNvSpPr>
              <p:nvPr/>
            </p:nvSpPr>
            <p:spPr>
              <a:xfrm>
                <a:off x="6532238" y="929972"/>
                <a:ext cx="256480" cy="276999"/>
              </a:xfrm>
              <a:prstGeom prst="rect">
                <a:avLst/>
              </a:prstGeom>
              <a:blipFill rotWithShape="1">
                <a:blip r:embed="rId19"/>
                <a:stretch>
                  <a:fillRect l="-23810" r="-7143"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ectangle 42"/>
              <p:cNvSpPr/>
              <p:nvPr/>
            </p:nvSpPr>
            <p:spPr>
              <a:xfrm>
                <a:off x="7439660" y="929972"/>
                <a:ext cx="261803" cy="276999"/>
              </a:xfrm>
              <a:prstGeom prst="rect">
                <a:avLst/>
              </a:prstGeom>
            </p:spPr>
            <p:txBody>
              <a:bodyPr wrap="none" lIns="0" tIns="0" rIns="0" bIns="0">
                <a:spAutoFit/>
              </a:bodyPr>
              <a:lstStyle/>
              <a:p>
                <a:pPr algn="l"/>
                <a14:m>
                  <m:oMathPara xmlns:m="http://schemas.openxmlformats.org/officeDocument/2006/math">
                    <m:oMathParaPr>
                      <m:jc m:val="centerGroup"/>
                    </m:oMathParaPr>
                    <m:oMath xmlns:m="http://schemas.openxmlformats.org/officeDocument/2006/math">
                      <m:sSub>
                        <m:sSubPr>
                          <m:ctrlPr>
                            <a:rPr lang="en-US" b="0" i="1" smtClean="0">
                              <a:effectLst/>
                              <a:latin typeface="Cambria Math"/>
                            </a:rPr>
                          </m:ctrlPr>
                        </m:sSubPr>
                        <m:e>
                          <m:r>
                            <a:rPr lang="en-US" b="0" i="1" smtClean="0">
                              <a:effectLst/>
                              <a:latin typeface="Cambria Math"/>
                            </a:rPr>
                            <m:t>𝑌</m:t>
                          </m:r>
                        </m:e>
                        <m:sub>
                          <m:r>
                            <a:rPr lang="en-US" b="0" i="1" smtClean="0">
                              <a:effectLst/>
                              <a:latin typeface="Cambria Math"/>
                            </a:rPr>
                            <m:t>2</m:t>
                          </m:r>
                        </m:sub>
                      </m:sSub>
                    </m:oMath>
                  </m:oMathPara>
                </a14:m>
                <a:endParaRPr lang="en-US" dirty="0">
                  <a:effectLst/>
                </a:endParaRPr>
              </a:p>
            </p:txBody>
          </p:sp>
        </mc:Choice>
        <mc:Fallback xmlns="">
          <p:sp>
            <p:nvSpPr>
              <p:cNvPr id="43" name="Rectangle 42"/>
              <p:cNvSpPr>
                <a:spLocks noRot="1" noChangeAspect="1" noMove="1" noResize="1" noEditPoints="1" noAdjustHandles="1" noChangeArrowheads="1" noChangeShapeType="1" noTextEdit="1"/>
              </p:cNvSpPr>
              <p:nvPr/>
            </p:nvSpPr>
            <p:spPr>
              <a:xfrm>
                <a:off x="7439660" y="929972"/>
                <a:ext cx="261803" cy="276999"/>
              </a:xfrm>
              <a:prstGeom prst="rect">
                <a:avLst/>
              </a:prstGeom>
              <a:blipFill rotWithShape="1">
                <a:blip r:embed="rId20"/>
                <a:stretch>
                  <a:fillRect l="-20930" r="-9302"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Rectangle 43"/>
              <p:cNvSpPr/>
              <p:nvPr/>
            </p:nvSpPr>
            <p:spPr>
              <a:xfrm>
                <a:off x="8225807" y="929972"/>
                <a:ext cx="261803" cy="276999"/>
              </a:xfrm>
              <a:prstGeom prst="rect">
                <a:avLst/>
              </a:prstGeom>
            </p:spPr>
            <p:txBody>
              <a:bodyPr wrap="none" lIns="0" tIns="0" rIns="0" bIns="0">
                <a:spAutoFit/>
              </a:bodyPr>
              <a:lstStyle/>
              <a:p>
                <a:pPr algn="l"/>
                <a14:m>
                  <m:oMathPara xmlns:m="http://schemas.openxmlformats.org/officeDocument/2006/math">
                    <m:oMathParaPr>
                      <m:jc m:val="centerGroup"/>
                    </m:oMathParaPr>
                    <m:oMath xmlns:m="http://schemas.openxmlformats.org/officeDocument/2006/math">
                      <m:sSub>
                        <m:sSubPr>
                          <m:ctrlPr>
                            <a:rPr lang="en-US" b="0" i="1" smtClean="0">
                              <a:effectLst/>
                              <a:latin typeface="Cambria Math"/>
                            </a:rPr>
                          </m:ctrlPr>
                        </m:sSubPr>
                        <m:e>
                          <m:r>
                            <a:rPr lang="en-US" b="0" i="1" smtClean="0">
                              <a:effectLst/>
                              <a:latin typeface="Cambria Math"/>
                            </a:rPr>
                            <m:t>𝑌</m:t>
                          </m:r>
                        </m:e>
                        <m:sub>
                          <m:r>
                            <a:rPr lang="en-US" b="0" i="1" smtClean="0">
                              <a:effectLst/>
                              <a:latin typeface="Cambria Math"/>
                            </a:rPr>
                            <m:t>3</m:t>
                          </m:r>
                        </m:sub>
                      </m:sSub>
                    </m:oMath>
                  </m:oMathPara>
                </a14:m>
                <a:endParaRPr lang="en-US" dirty="0">
                  <a:effectLst/>
                </a:endParaRPr>
              </a:p>
            </p:txBody>
          </p:sp>
        </mc:Choice>
        <mc:Fallback xmlns="">
          <p:sp>
            <p:nvSpPr>
              <p:cNvPr id="44" name="Rectangle 43"/>
              <p:cNvSpPr>
                <a:spLocks noRot="1" noChangeAspect="1" noMove="1" noResize="1" noEditPoints="1" noAdjustHandles="1" noChangeArrowheads="1" noChangeShapeType="1" noTextEdit="1"/>
              </p:cNvSpPr>
              <p:nvPr/>
            </p:nvSpPr>
            <p:spPr>
              <a:xfrm>
                <a:off x="8225807" y="929972"/>
                <a:ext cx="261803" cy="276999"/>
              </a:xfrm>
              <a:prstGeom prst="rect">
                <a:avLst/>
              </a:prstGeom>
              <a:blipFill rotWithShape="1">
                <a:blip r:embed="rId21"/>
                <a:stretch>
                  <a:fillRect l="-20930" r="-9302" b="-15556"/>
                </a:stretch>
              </a:blipFill>
            </p:spPr>
            <p:txBody>
              <a:bodyPr/>
              <a:lstStyle/>
              <a:p>
                <a:r>
                  <a:rPr lang="en-US">
                    <a:noFill/>
                  </a:rPr>
                  <a:t> </a:t>
                </a:r>
              </a:p>
            </p:txBody>
          </p:sp>
        </mc:Fallback>
      </mc:AlternateContent>
      <p:pic>
        <p:nvPicPr>
          <p:cNvPr id="45" name="Picture 12" descr="C:\Papers\SphericalElements\Images\Harmonics\cubemap.bmp"/>
          <p:cNvPicPr>
            <a:picLocks noChangeAspect="1" noChangeArrowheads="1"/>
          </p:cNvPicPr>
          <p:nvPr/>
        </p:nvPicPr>
        <p:blipFill>
          <a:blip r:embed="rId22" cstate="print">
            <a:clrChange>
              <a:clrFrom>
                <a:srgbClr val="FFFFFF"/>
              </a:clrFrom>
              <a:clrTo>
                <a:srgbClr val="FFFFFF">
                  <a:alpha val="0"/>
                </a:srgbClr>
              </a:clrTo>
            </a:clrChange>
          </a:blip>
          <a:srcRect/>
          <a:stretch>
            <a:fillRect/>
          </a:stretch>
        </p:blipFill>
        <p:spPr bwMode="auto">
          <a:xfrm>
            <a:off x="5826005" y="2419470"/>
            <a:ext cx="867172" cy="867170"/>
          </a:xfrm>
          <a:prstGeom prst="rect">
            <a:avLst/>
          </a:prstGeom>
          <a:noFill/>
        </p:spPr>
      </p:pic>
      <p:pic>
        <p:nvPicPr>
          <p:cNvPr id="46" name="Picture 13" descr="C:\Papers\SphericalElements\Images\Harmonics\healpix.bmp"/>
          <p:cNvPicPr>
            <a:picLocks noChangeAspect="1" noChangeArrowheads="1"/>
          </p:cNvPicPr>
          <p:nvPr/>
        </p:nvPicPr>
        <p:blipFill>
          <a:blip r:embed="rId23" cstate="print">
            <a:clrChange>
              <a:clrFrom>
                <a:srgbClr val="FFFFFF"/>
              </a:clrFrom>
              <a:clrTo>
                <a:srgbClr val="FFFFFF">
                  <a:alpha val="0"/>
                </a:srgbClr>
              </a:clrTo>
            </a:clrChange>
          </a:blip>
          <a:srcRect/>
          <a:stretch>
            <a:fillRect/>
          </a:stretch>
        </p:blipFill>
        <p:spPr bwMode="auto">
          <a:xfrm>
            <a:off x="5826005" y="3523788"/>
            <a:ext cx="867172" cy="867170"/>
          </a:xfrm>
          <a:prstGeom prst="rect">
            <a:avLst/>
          </a:prstGeom>
          <a:noFill/>
        </p:spPr>
      </p:pic>
      <p:pic>
        <p:nvPicPr>
          <p:cNvPr id="47" name="Picture 17" descr="C:\Papers\SphericalElements\Images\Harmonics\rhombic.bmp"/>
          <p:cNvPicPr>
            <a:picLocks noChangeAspect="1" noChangeArrowheads="1"/>
          </p:cNvPicPr>
          <p:nvPr/>
        </p:nvPicPr>
        <p:blipFill>
          <a:blip r:embed="rId24" cstate="print">
            <a:clrChange>
              <a:clrFrom>
                <a:srgbClr val="FFFFFF"/>
              </a:clrFrom>
              <a:clrTo>
                <a:srgbClr val="FFFFFF">
                  <a:alpha val="0"/>
                </a:srgbClr>
              </a:clrTo>
            </a:clrChange>
          </a:blip>
          <a:srcRect/>
          <a:stretch>
            <a:fillRect/>
          </a:stretch>
        </p:blipFill>
        <p:spPr bwMode="auto">
          <a:xfrm>
            <a:off x="5826005" y="4628106"/>
            <a:ext cx="867172" cy="867170"/>
          </a:xfrm>
          <a:prstGeom prst="rect">
            <a:avLst/>
          </a:prstGeom>
          <a:noFill/>
        </p:spPr>
      </p:pic>
      <p:sp>
        <p:nvSpPr>
          <p:cNvPr id="48" name="TextBox 47"/>
          <p:cNvSpPr txBox="1"/>
          <p:nvPr/>
        </p:nvSpPr>
        <p:spPr>
          <a:xfrm>
            <a:off x="5849532" y="3204056"/>
            <a:ext cx="856068" cy="215444"/>
          </a:xfrm>
          <a:prstGeom prst="rect">
            <a:avLst/>
          </a:prstGeom>
          <a:solidFill>
            <a:schemeClr val="bg1">
              <a:lumMod val="85000"/>
            </a:schemeClr>
          </a:solidFill>
          <a:ln w="6350">
            <a:solidFill>
              <a:schemeClr val="tx1"/>
            </a:solidFill>
          </a:ln>
        </p:spPr>
        <p:txBody>
          <a:bodyPr wrap="none" lIns="18288" tIns="0" rIns="18288" bIns="0" rtlCol="0">
            <a:spAutoFit/>
          </a:bodyPr>
          <a:lstStyle>
            <a:defPPr>
              <a:defRPr lang="en-US"/>
            </a:defPPr>
            <a:lvl1pPr>
              <a:defRPr sz="1400">
                <a:effectLst/>
              </a:defRPr>
            </a:lvl1pPr>
          </a:lstStyle>
          <a:p>
            <a:r>
              <a:rPr lang="en-US" dirty="0" smtClean="0"/>
              <a:t> Cube map </a:t>
            </a:r>
            <a:endParaRPr lang="en-US" dirty="0"/>
          </a:p>
        </p:txBody>
      </p:sp>
      <p:sp>
        <p:nvSpPr>
          <p:cNvPr id="49" name="TextBox 48"/>
          <p:cNvSpPr txBox="1"/>
          <p:nvPr/>
        </p:nvSpPr>
        <p:spPr>
          <a:xfrm>
            <a:off x="5911503" y="4308374"/>
            <a:ext cx="708271" cy="215444"/>
          </a:xfrm>
          <a:prstGeom prst="rect">
            <a:avLst/>
          </a:prstGeom>
          <a:solidFill>
            <a:schemeClr val="bg1">
              <a:lumMod val="85000"/>
            </a:schemeClr>
          </a:solidFill>
          <a:ln w="6350">
            <a:solidFill>
              <a:schemeClr val="tx1"/>
            </a:solidFill>
          </a:ln>
        </p:spPr>
        <p:txBody>
          <a:bodyPr wrap="none" lIns="18288" tIns="0" rIns="18288" bIns="0" rtlCol="0">
            <a:spAutoFit/>
          </a:bodyPr>
          <a:lstStyle>
            <a:defPPr>
              <a:defRPr lang="en-US"/>
            </a:defPPr>
            <a:lvl1pPr>
              <a:defRPr sz="1400">
                <a:effectLst/>
              </a:defRPr>
            </a:lvl1pPr>
          </a:lstStyle>
          <a:p>
            <a:r>
              <a:rPr lang="en-US" dirty="0" smtClean="0"/>
              <a:t> </a:t>
            </a:r>
            <a:r>
              <a:rPr lang="en-US" dirty="0" err="1" smtClean="0"/>
              <a:t>HEALPix</a:t>
            </a:r>
            <a:r>
              <a:rPr lang="en-US" dirty="0" smtClean="0"/>
              <a:t> </a:t>
            </a:r>
            <a:endParaRPr lang="en-US" dirty="0"/>
          </a:p>
        </p:txBody>
      </p:sp>
      <p:sp>
        <p:nvSpPr>
          <p:cNvPr id="53" name="TextBox 52"/>
          <p:cNvSpPr txBox="1"/>
          <p:nvPr/>
        </p:nvSpPr>
        <p:spPr>
          <a:xfrm>
            <a:off x="5915218" y="5412691"/>
            <a:ext cx="758285" cy="215444"/>
          </a:xfrm>
          <a:prstGeom prst="rect">
            <a:avLst/>
          </a:prstGeom>
          <a:solidFill>
            <a:schemeClr val="bg1">
              <a:lumMod val="85000"/>
            </a:schemeClr>
          </a:solidFill>
          <a:ln w="6350">
            <a:solidFill>
              <a:schemeClr val="tx1"/>
            </a:solidFill>
          </a:ln>
        </p:spPr>
        <p:txBody>
          <a:bodyPr wrap="none" lIns="18288" tIns="0" rIns="18288" bIns="0" rtlCol="0">
            <a:spAutoFit/>
          </a:bodyPr>
          <a:lstStyle>
            <a:defPPr>
              <a:defRPr lang="en-US"/>
            </a:defPPr>
            <a:lvl1pPr>
              <a:defRPr sz="1400">
                <a:effectLst/>
              </a:defRPr>
            </a:lvl1pPr>
          </a:lstStyle>
          <a:p>
            <a:r>
              <a:rPr lang="en-US" dirty="0" smtClean="0"/>
              <a:t> Rhombic </a:t>
            </a:r>
            <a:endParaRPr lang="en-US" dirty="0"/>
          </a:p>
        </p:txBody>
      </p:sp>
      <p:grpSp>
        <p:nvGrpSpPr>
          <p:cNvPr id="54" name="Group 53"/>
          <p:cNvGrpSpPr/>
          <p:nvPr/>
        </p:nvGrpSpPr>
        <p:grpSpPr>
          <a:xfrm>
            <a:off x="6565392" y="5638800"/>
            <a:ext cx="2660904" cy="1143000"/>
            <a:chOff x="6565392" y="5638800"/>
            <a:chExt cx="2660904" cy="1143000"/>
          </a:xfrm>
        </p:grpSpPr>
        <p:pic>
          <p:nvPicPr>
            <p:cNvPr id="55" name="Picture 22" descr="C:\Papers\SphericalElements\Images\Harmonics\aer.1.bmp"/>
            <p:cNvPicPr>
              <a:picLocks noChangeAspect="1" noChangeArrowheads="1"/>
            </p:cNvPicPr>
            <p:nvPr/>
          </p:nvPicPr>
          <p:blipFill>
            <a:blip r:embed="rId25" cstate="print">
              <a:clrChange>
                <a:clrFrom>
                  <a:srgbClr val="FFFFFF"/>
                </a:clrFrom>
                <a:clrTo>
                  <a:srgbClr val="FFFFFF">
                    <a:alpha val="0"/>
                  </a:srgbClr>
                </a:clrTo>
              </a:clrChange>
            </a:blip>
            <a:srcRect/>
            <a:stretch>
              <a:fillRect/>
            </a:stretch>
          </p:blipFill>
          <p:spPr bwMode="auto">
            <a:xfrm>
              <a:off x="6565392" y="5647944"/>
              <a:ext cx="1133856" cy="1133856"/>
            </a:xfrm>
            <a:prstGeom prst="rect">
              <a:avLst/>
            </a:prstGeom>
            <a:noFill/>
          </p:spPr>
        </p:pic>
        <p:pic>
          <p:nvPicPr>
            <p:cNvPr id="56" name="Picture 23" descr="C:\Papers\SphericalElements\Images\Harmonics\aer.2.bmp"/>
            <p:cNvPicPr>
              <a:picLocks noChangeAspect="1" noChangeArrowheads="1"/>
            </p:cNvPicPr>
            <p:nvPr/>
          </p:nvPicPr>
          <p:blipFill>
            <a:blip r:embed="rId26" cstate="print">
              <a:clrChange>
                <a:clrFrom>
                  <a:srgbClr val="FFFFFF"/>
                </a:clrFrom>
                <a:clrTo>
                  <a:srgbClr val="FFFFFF">
                    <a:alpha val="0"/>
                  </a:srgbClr>
                </a:clrTo>
              </a:clrChange>
            </a:blip>
            <a:srcRect/>
            <a:stretch>
              <a:fillRect/>
            </a:stretch>
          </p:blipFill>
          <p:spPr bwMode="auto">
            <a:xfrm>
              <a:off x="7370064" y="5647944"/>
              <a:ext cx="1133856" cy="1133856"/>
            </a:xfrm>
            <a:prstGeom prst="rect">
              <a:avLst/>
            </a:prstGeom>
            <a:noFill/>
          </p:spPr>
        </p:pic>
        <p:pic>
          <p:nvPicPr>
            <p:cNvPr id="57" name="Picture 24" descr="C:\Papers\SphericalElements\Images\Harmonics\aer.3.bmp"/>
            <p:cNvPicPr>
              <a:picLocks noChangeAspect="1" noChangeArrowheads="1"/>
            </p:cNvPicPr>
            <p:nvPr/>
          </p:nvPicPr>
          <p:blipFill>
            <a:blip r:embed="rId27" cstate="print">
              <a:clrChange>
                <a:clrFrom>
                  <a:srgbClr val="FFFFFF"/>
                </a:clrFrom>
                <a:clrTo>
                  <a:srgbClr val="FFFFFF">
                    <a:alpha val="0"/>
                  </a:srgbClr>
                </a:clrTo>
              </a:clrChange>
            </a:blip>
            <a:srcRect/>
            <a:stretch>
              <a:fillRect/>
            </a:stretch>
          </p:blipFill>
          <p:spPr bwMode="auto">
            <a:xfrm>
              <a:off x="8092440" y="5638800"/>
              <a:ext cx="1133856" cy="1133856"/>
            </a:xfrm>
            <a:prstGeom prst="rect">
              <a:avLst/>
            </a:prstGeom>
            <a:noFill/>
          </p:spPr>
        </p:pic>
      </p:grpSp>
      <p:pic>
        <p:nvPicPr>
          <p:cNvPr id="58" name="Picture 21" descr="C:\Papers\SphericalElements\Images\Harmonics\aer.bmp"/>
          <p:cNvPicPr>
            <a:picLocks noChangeAspect="1" noChangeArrowheads="1"/>
          </p:cNvPicPr>
          <p:nvPr/>
        </p:nvPicPr>
        <p:blipFill>
          <a:blip r:embed="rId28" cstate="print">
            <a:clrChange>
              <a:clrFrom>
                <a:srgbClr val="FFFFFF"/>
              </a:clrFrom>
              <a:clrTo>
                <a:srgbClr val="FFFFFF">
                  <a:alpha val="0"/>
                </a:srgbClr>
              </a:clrTo>
            </a:clrChange>
          </a:blip>
          <a:srcRect/>
          <a:stretch>
            <a:fillRect/>
          </a:stretch>
        </p:blipFill>
        <p:spPr bwMode="auto">
          <a:xfrm>
            <a:off x="5824728" y="5744937"/>
            <a:ext cx="868682" cy="868680"/>
          </a:xfrm>
          <a:prstGeom prst="rect">
            <a:avLst/>
          </a:prstGeom>
          <a:noFill/>
        </p:spPr>
      </p:pic>
      <p:sp>
        <p:nvSpPr>
          <p:cNvPr id="59" name="TextBox 58"/>
          <p:cNvSpPr txBox="1"/>
          <p:nvPr/>
        </p:nvSpPr>
        <p:spPr>
          <a:xfrm>
            <a:off x="5889839" y="6566356"/>
            <a:ext cx="739561" cy="215444"/>
          </a:xfrm>
          <a:prstGeom prst="rect">
            <a:avLst/>
          </a:prstGeom>
          <a:solidFill>
            <a:schemeClr val="bg1">
              <a:lumMod val="85000"/>
            </a:schemeClr>
          </a:solidFill>
          <a:ln w="6350">
            <a:solidFill>
              <a:schemeClr val="tx1"/>
            </a:solidFill>
          </a:ln>
        </p:spPr>
        <p:txBody>
          <a:bodyPr wrap="none" lIns="18288" tIns="0" rIns="18288" bIns="0" rtlCol="0">
            <a:spAutoFit/>
          </a:bodyPr>
          <a:lstStyle>
            <a:defPPr>
              <a:defRPr lang="en-US"/>
            </a:defPPr>
            <a:lvl1pPr>
              <a:defRPr sz="1400">
                <a:effectLst/>
              </a:defRPr>
            </a:lvl1pPr>
          </a:lstStyle>
          <a:p>
            <a:r>
              <a:rPr lang="en-US" dirty="0" smtClean="0"/>
              <a:t> Adapted </a:t>
            </a:r>
            <a:endParaRPr lang="en-US" dirty="0"/>
          </a:p>
        </p:txBody>
      </p:sp>
      <p:grpSp>
        <p:nvGrpSpPr>
          <p:cNvPr id="60" name="Group 59"/>
          <p:cNvGrpSpPr/>
          <p:nvPr/>
        </p:nvGrpSpPr>
        <p:grpSpPr>
          <a:xfrm>
            <a:off x="6565392" y="4498848"/>
            <a:ext cx="2660904" cy="1143000"/>
            <a:chOff x="6565392" y="5638800"/>
            <a:chExt cx="2660904" cy="1143000"/>
          </a:xfrm>
        </p:grpSpPr>
        <p:pic>
          <p:nvPicPr>
            <p:cNvPr id="61" name="Picture 22" descr="C:\Papers\SphericalElements\Images\Harmonics\aer.1.bmp"/>
            <p:cNvPicPr>
              <a:picLocks noChangeAspect="1" noChangeArrowheads="1"/>
            </p:cNvPicPr>
            <p:nvPr/>
          </p:nvPicPr>
          <p:blipFill>
            <a:blip r:embed="rId25" cstate="print">
              <a:clrChange>
                <a:clrFrom>
                  <a:srgbClr val="FFFFFF"/>
                </a:clrFrom>
                <a:clrTo>
                  <a:srgbClr val="FFFFFF">
                    <a:alpha val="0"/>
                  </a:srgbClr>
                </a:clrTo>
              </a:clrChange>
            </a:blip>
            <a:srcRect/>
            <a:stretch>
              <a:fillRect/>
            </a:stretch>
          </p:blipFill>
          <p:spPr bwMode="auto">
            <a:xfrm>
              <a:off x="6565392" y="5647944"/>
              <a:ext cx="1133856" cy="1133856"/>
            </a:xfrm>
            <a:prstGeom prst="rect">
              <a:avLst/>
            </a:prstGeom>
            <a:noFill/>
          </p:spPr>
        </p:pic>
        <p:pic>
          <p:nvPicPr>
            <p:cNvPr id="62" name="Picture 23" descr="C:\Papers\SphericalElements\Images\Harmonics\aer.2.bmp"/>
            <p:cNvPicPr>
              <a:picLocks noChangeAspect="1" noChangeArrowheads="1"/>
            </p:cNvPicPr>
            <p:nvPr/>
          </p:nvPicPr>
          <p:blipFill>
            <a:blip r:embed="rId26" cstate="print">
              <a:clrChange>
                <a:clrFrom>
                  <a:srgbClr val="FFFFFF"/>
                </a:clrFrom>
                <a:clrTo>
                  <a:srgbClr val="FFFFFF">
                    <a:alpha val="0"/>
                  </a:srgbClr>
                </a:clrTo>
              </a:clrChange>
            </a:blip>
            <a:srcRect/>
            <a:stretch>
              <a:fillRect/>
            </a:stretch>
          </p:blipFill>
          <p:spPr bwMode="auto">
            <a:xfrm>
              <a:off x="7370064" y="5647944"/>
              <a:ext cx="1133856" cy="1133856"/>
            </a:xfrm>
            <a:prstGeom prst="rect">
              <a:avLst/>
            </a:prstGeom>
            <a:noFill/>
          </p:spPr>
        </p:pic>
        <p:pic>
          <p:nvPicPr>
            <p:cNvPr id="63" name="Picture 24" descr="C:\Papers\SphericalElements\Images\Harmonics\aer.3.bmp"/>
            <p:cNvPicPr>
              <a:picLocks noChangeAspect="1" noChangeArrowheads="1"/>
            </p:cNvPicPr>
            <p:nvPr/>
          </p:nvPicPr>
          <p:blipFill>
            <a:blip r:embed="rId27" cstate="print">
              <a:clrChange>
                <a:clrFrom>
                  <a:srgbClr val="FFFFFF"/>
                </a:clrFrom>
                <a:clrTo>
                  <a:srgbClr val="FFFFFF">
                    <a:alpha val="0"/>
                  </a:srgbClr>
                </a:clrTo>
              </a:clrChange>
            </a:blip>
            <a:srcRect/>
            <a:stretch>
              <a:fillRect/>
            </a:stretch>
          </p:blipFill>
          <p:spPr bwMode="auto">
            <a:xfrm>
              <a:off x="8092440" y="5638800"/>
              <a:ext cx="1133856" cy="1133856"/>
            </a:xfrm>
            <a:prstGeom prst="rect">
              <a:avLst/>
            </a:prstGeom>
            <a:noFill/>
          </p:spPr>
        </p:pic>
      </p:grpSp>
      <p:grpSp>
        <p:nvGrpSpPr>
          <p:cNvPr id="64" name="Group 63"/>
          <p:cNvGrpSpPr/>
          <p:nvPr/>
        </p:nvGrpSpPr>
        <p:grpSpPr>
          <a:xfrm>
            <a:off x="6565392" y="3392424"/>
            <a:ext cx="2660904" cy="1143000"/>
            <a:chOff x="6565392" y="5638800"/>
            <a:chExt cx="2660904" cy="1143000"/>
          </a:xfrm>
        </p:grpSpPr>
        <p:pic>
          <p:nvPicPr>
            <p:cNvPr id="65" name="Picture 22" descr="C:\Papers\SphericalElements\Images\Harmonics\aer.1.bmp"/>
            <p:cNvPicPr>
              <a:picLocks noChangeAspect="1" noChangeArrowheads="1"/>
            </p:cNvPicPr>
            <p:nvPr/>
          </p:nvPicPr>
          <p:blipFill>
            <a:blip r:embed="rId25" cstate="print">
              <a:clrChange>
                <a:clrFrom>
                  <a:srgbClr val="FFFFFF"/>
                </a:clrFrom>
                <a:clrTo>
                  <a:srgbClr val="FFFFFF">
                    <a:alpha val="0"/>
                  </a:srgbClr>
                </a:clrTo>
              </a:clrChange>
            </a:blip>
            <a:srcRect/>
            <a:stretch>
              <a:fillRect/>
            </a:stretch>
          </p:blipFill>
          <p:spPr bwMode="auto">
            <a:xfrm>
              <a:off x="6565392" y="5647944"/>
              <a:ext cx="1133856" cy="1133856"/>
            </a:xfrm>
            <a:prstGeom prst="rect">
              <a:avLst/>
            </a:prstGeom>
            <a:noFill/>
          </p:spPr>
        </p:pic>
        <p:pic>
          <p:nvPicPr>
            <p:cNvPr id="69" name="Picture 23" descr="C:\Papers\SphericalElements\Images\Harmonics\aer.2.bmp"/>
            <p:cNvPicPr>
              <a:picLocks noChangeAspect="1" noChangeArrowheads="1"/>
            </p:cNvPicPr>
            <p:nvPr/>
          </p:nvPicPr>
          <p:blipFill>
            <a:blip r:embed="rId26" cstate="print">
              <a:clrChange>
                <a:clrFrom>
                  <a:srgbClr val="FFFFFF"/>
                </a:clrFrom>
                <a:clrTo>
                  <a:srgbClr val="FFFFFF">
                    <a:alpha val="0"/>
                  </a:srgbClr>
                </a:clrTo>
              </a:clrChange>
            </a:blip>
            <a:srcRect/>
            <a:stretch>
              <a:fillRect/>
            </a:stretch>
          </p:blipFill>
          <p:spPr bwMode="auto">
            <a:xfrm>
              <a:off x="7370064" y="5647944"/>
              <a:ext cx="1133856" cy="1133856"/>
            </a:xfrm>
            <a:prstGeom prst="rect">
              <a:avLst/>
            </a:prstGeom>
            <a:noFill/>
          </p:spPr>
        </p:pic>
        <p:pic>
          <p:nvPicPr>
            <p:cNvPr id="73" name="Picture 24" descr="C:\Papers\SphericalElements\Images\Harmonics\aer.3.bmp"/>
            <p:cNvPicPr>
              <a:picLocks noChangeAspect="1" noChangeArrowheads="1"/>
            </p:cNvPicPr>
            <p:nvPr/>
          </p:nvPicPr>
          <p:blipFill>
            <a:blip r:embed="rId27" cstate="print">
              <a:clrChange>
                <a:clrFrom>
                  <a:srgbClr val="FFFFFF"/>
                </a:clrFrom>
                <a:clrTo>
                  <a:srgbClr val="FFFFFF">
                    <a:alpha val="0"/>
                  </a:srgbClr>
                </a:clrTo>
              </a:clrChange>
            </a:blip>
            <a:srcRect/>
            <a:stretch>
              <a:fillRect/>
            </a:stretch>
          </p:blipFill>
          <p:spPr bwMode="auto">
            <a:xfrm>
              <a:off x="8092440" y="5638800"/>
              <a:ext cx="1133856" cy="1133856"/>
            </a:xfrm>
            <a:prstGeom prst="rect">
              <a:avLst/>
            </a:prstGeom>
            <a:noFill/>
          </p:spPr>
        </p:pic>
      </p:grpSp>
      <p:grpSp>
        <p:nvGrpSpPr>
          <p:cNvPr id="77" name="Group 76"/>
          <p:cNvGrpSpPr/>
          <p:nvPr/>
        </p:nvGrpSpPr>
        <p:grpSpPr>
          <a:xfrm>
            <a:off x="6565392" y="2286000"/>
            <a:ext cx="2660904" cy="1143000"/>
            <a:chOff x="6565392" y="5638800"/>
            <a:chExt cx="2660904" cy="1143000"/>
          </a:xfrm>
        </p:grpSpPr>
        <p:pic>
          <p:nvPicPr>
            <p:cNvPr id="78" name="Picture 22" descr="C:\Papers\SphericalElements\Images\Harmonics\aer.1.bmp"/>
            <p:cNvPicPr>
              <a:picLocks noChangeAspect="1" noChangeArrowheads="1"/>
            </p:cNvPicPr>
            <p:nvPr/>
          </p:nvPicPr>
          <p:blipFill>
            <a:blip r:embed="rId25" cstate="print">
              <a:clrChange>
                <a:clrFrom>
                  <a:srgbClr val="FFFFFF"/>
                </a:clrFrom>
                <a:clrTo>
                  <a:srgbClr val="FFFFFF">
                    <a:alpha val="0"/>
                  </a:srgbClr>
                </a:clrTo>
              </a:clrChange>
            </a:blip>
            <a:srcRect/>
            <a:stretch>
              <a:fillRect/>
            </a:stretch>
          </p:blipFill>
          <p:spPr bwMode="auto">
            <a:xfrm>
              <a:off x="6565392" y="5647944"/>
              <a:ext cx="1133856" cy="1133856"/>
            </a:xfrm>
            <a:prstGeom prst="rect">
              <a:avLst/>
            </a:prstGeom>
            <a:noFill/>
          </p:spPr>
        </p:pic>
        <p:pic>
          <p:nvPicPr>
            <p:cNvPr id="86" name="Picture 23" descr="C:\Papers\SphericalElements\Images\Harmonics\aer.2.bmp"/>
            <p:cNvPicPr>
              <a:picLocks noChangeAspect="1" noChangeArrowheads="1"/>
            </p:cNvPicPr>
            <p:nvPr/>
          </p:nvPicPr>
          <p:blipFill>
            <a:blip r:embed="rId26" cstate="print">
              <a:clrChange>
                <a:clrFrom>
                  <a:srgbClr val="FFFFFF"/>
                </a:clrFrom>
                <a:clrTo>
                  <a:srgbClr val="FFFFFF">
                    <a:alpha val="0"/>
                  </a:srgbClr>
                </a:clrTo>
              </a:clrChange>
            </a:blip>
            <a:srcRect/>
            <a:stretch>
              <a:fillRect/>
            </a:stretch>
          </p:blipFill>
          <p:spPr bwMode="auto">
            <a:xfrm>
              <a:off x="7370064" y="5647944"/>
              <a:ext cx="1133856" cy="1133856"/>
            </a:xfrm>
            <a:prstGeom prst="rect">
              <a:avLst/>
            </a:prstGeom>
            <a:noFill/>
          </p:spPr>
        </p:pic>
        <p:pic>
          <p:nvPicPr>
            <p:cNvPr id="87" name="Picture 24" descr="C:\Papers\SphericalElements\Images\Harmonics\aer.3.bmp"/>
            <p:cNvPicPr>
              <a:picLocks noChangeAspect="1" noChangeArrowheads="1"/>
            </p:cNvPicPr>
            <p:nvPr/>
          </p:nvPicPr>
          <p:blipFill>
            <a:blip r:embed="rId27" cstate="print">
              <a:clrChange>
                <a:clrFrom>
                  <a:srgbClr val="FFFFFF"/>
                </a:clrFrom>
                <a:clrTo>
                  <a:srgbClr val="FFFFFF">
                    <a:alpha val="0"/>
                  </a:srgbClr>
                </a:clrTo>
              </a:clrChange>
            </a:blip>
            <a:srcRect/>
            <a:stretch>
              <a:fillRect/>
            </a:stretch>
          </p:blipFill>
          <p:spPr bwMode="auto">
            <a:xfrm>
              <a:off x="8092440" y="5638800"/>
              <a:ext cx="1133856" cy="1133856"/>
            </a:xfrm>
            <a:prstGeom prst="rect">
              <a:avLst/>
            </a:prstGeom>
            <a:noFill/>
          </p:spPr>
        </p:pic>
      </p:grpSp>
      <p:sp>
        <p:nvSpPr>
          <p:cNvPr id="100" name="TextBox 99"/>
          <p:cNvSpPr txBox="1"/>
          <p:nvPr/>
        </p:nvSpPr>
        <p:spPr>
          <a:xfrm>
            <a:off x="7162800" y="1916794"/>
            <a:ext cx="1587166" cy="215444"/>
          </a:xfrm>
          <a:prstGeom prst="rect">
            <a:avLst/>
          </a:prstGeom>
          <a:solidFill>
            <a:schemeClr val="bg1">
              <a:lumMod val="85000"/>
            </a:schemeClr>
          </a:solidFill>
          <a:ln w="6350">
            <a:solidFill>
              <a:schemeClr val="tx1"/>
            </a:solidFill>
          </a:ln>
        </p:spPr>
        <p:txBody>
          <a:bodyPr wrap="none" lIns="18288" tIns="0" rIns="18288" bIns="0" rtlCol="0">
            <a:spAutoFit/>
          </a:bodyPr>
          <a:lstStyle>
            <a:defPPr>
              <a:defRPr lang="en-US"/>
            </a:defPPr>
            <a:lvl1pPr>
              <a:defRPr sz="1400">
                <a:effectLst/>
              </a:defRPr>
            </a:lvl1pPr>
          </a:lstStyle>
          <a:p>
            <a:r>
              <a:rPr lang="en-US" dirty="0" smtClean="0"/>
              <a:t> Spherical harmonics </a:t>
            </a:r>
            <a:endParaRPr lang="en-US" dirty="0"/>
          </a:p>
        </p:txBody>
      </p:sp>
      <p:graphicFrame>
        <p:nvGraphicFramePr>
          <p:cNvPr id="50" name="Chart 49"/>
          <p:cNvGraphicFramePr>
            <a:graphicFrameLocks/>
          </p:cNvGraphicFramePr>
          <p:nvPr>
            <p:extLst>
              <p:ext uri="{D42A27DB-BD31-4B8C-83A1-F6EECF244321}">
                <p14:modId xmlns:p14="http://schemas.microsoft.com/office/powerpoint/2010/main" val="1832067018"/>
              </p:ext>
            </p:extLst>
          </p:nvPr>
        </p:nvGraphicFramePr>
        <p:xfrm>
          <a:off x="280092" y="2205021"/>
          <a:ext cx="5257800" cy="2126375"/>
        </p:xfrm>
        <a:graphic>
          <a:graphicData uri="http://schemas.openxmlformats.org/drawingml/2006/chart">
            <c:chart xmlns:c="http://schemas.openxmlformats.org/drawingml/2006/chart" xmlns:r="http://schemas.openxmlformats.org/officeDocument/2006/relationships" r:id="rId29"/>
          </a:graphicData>
        </a:graphic>
      </p:graphicFrame>
      <p:graphicFrame>
        <p:nvGraphicFramePr>
          <p:cNvPr id="51" name="Chart 50"/>
          <p:cNvGraphicFramePr>
            <a:graphicFrameLocks/>
          </p:cNvGraphicFramePr>
          <p:nvPr>
            <p:extLst>
              <p:ext uri="{D42A27DB-BD31-4B8C-83A1-F6EECF244321}">
                <p14:modId xmlns:p14="http://schemas.microsoft.com/office/powerpoint/2010/main" val="4237232174"/>
              </p:ext>
            </p:extLst>
          </p:nvPr>
        </p:nvGraphicFramePr>
        <p:xfrm>
          <a:off x="30480" y="4617720"/>
          <a:ext cx="5562600" cy="2276856"/>
        </p:xfrm>
        <a:graphic>
          <a:graphicData uri="http://schemas.openxmlformats.org/drawingml/2006/chart">
            <c:chart xmlns:c="http://schemas.openxmlformats.org/drawingml/2006/chart" xmlns:r="http://schemas.openxmlformats.org/officeDocument/2006/relationships" r:id="rId30"/>
          </a:graphicData>
        </a:graphic>
      </p:graphicFrame>
      <p:sp>
        <p:nvSpPr>
          <p:cNvPr id="52" name="TextBox 51"/>
          <p:cNvSpPr txBox="1"/>
          <p:nvPr/>
        </p:nvSpPr>
        <p:spPr>
          <a:xfrm>
            <a:off x="1797759" y="4572000"/>
            <a:ext cx="1555041" cy="276999"/>
          </a:xfrm>
          <a:prstGeom prst="rect">
            <a:avLst/>
          </a:prstGeom>
          <a:noFill/>
        </p:spPr>
        <p:txBody>
          <a:bodyPr wrap="none" lIns="0" tIns="0" rIns="0" bIns="0" rtlCol="0">
            <a:spAutoFit/>
          </a:bodyPr>
          <a:lstStyle/>
          <a:p>
            <a:r>
              <a:rPr lang="en-US" b="1" dirty="0" smtClean="0">
                <a:effectLst/>
              </a:rPr>
              <a:t>RMS error for </a:t>
            </a:r>
            <a:r>
              <a:rPr lang="en-US" b="1" i="1" dirty="0" smtClean="0">
                <a:effectLst/>
              </a:rPr>
              <a:t>Y</a:t>
            </a:r>
            <a:r>
              <a:rPr lang="en-US" b="1" baseline="-25000" dirty="0" smtClean="0">
                <a:effectLst/>
              </a:rPr>
              <a:t>2</a:t>
            </a:r>
            <a:endParaRPr lang="en-US" b="1" dirty="0" smtClean="0">
              <a:effectLst/>
            </a:endParaRPr>
          </a:p>
        </p:txBody>
      </p:sp>
    </p:spTree>
    <p:extLst>
      <p:ext uri="{BB962C8B-B14F-4D97-AF65-F5344CB8AC3E}">
        <p14:creationId xmlns:p14="http://schemas.microsoft.com/office/powerpoint/2010/main" val="10643127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Graphic spid="50" grpId="0">
        <p:bldAsOne/>
      </p:bldGraphic>
      <p:bldGraphic spid="51" grpId="0">
        <p:bldAsOne/>
      </p:bldGraphic>
      <p:bldP spid="5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Evaluation: Spectral Error</a:t>
            </a:r>
          </a:p>
        </p:txBody>
      </p:sp>
      <p:sp>
        <p:nvSpPr>
          <p:cNvPr id="3" name="Content Placeholder 2"/>
          <p:cNvSpPr>
            <a:spLocks noGrp="1"/>
          </p:cNvSpPr>
          <p:nvPr>
            <p:ph idx="1"/>
          </p:nvPr>
        </p:nvSpPr>
        <p:spPr>
          <a:xfrm>
            <a:off x="457200" y="1600200"/>
            <a:ext cx="8229600" cy="5105400"/>
          </a:xfrm>
        </p:spPr>
        <p:txBody>
          <a:bodyPr>
            <a:normAutofit/>
          </a:bodyPr>
          <a:lstStyle/>
          <a:p>
            <a:pPr marL="0" indent="0">
              <a:buNone/>
            </a:pPr>
            <a:r>
              <a:rPr lang="en-US" u="sng" dirty="0" smtClean="0"/>
              <a:t>Metric Unaware Solvers</a:t>
            </a:r>
            <a:r>
              <a:rPr lang="en-US" dirty="0" smtClean="0"/>
              <a:t>:</a:t>
            </a:r>
          </a:p>
        </p:txBody>
      </p:sp>
      <p:sp>
        <p:nvSpPr>
          <p:cNvPr id="61" name="TextBox 60"/>
          <p:cNvSpPr txBox="1"/>
          <p:nvPr/>
        </p:nvSpPr>
        <p:spPr>
          <a:xfrm>
            <a:off x="1752600" y="2133600"/>
            <a:ext cx="1639616" cy="276999"/>
          </a:xfrm>
          <a:prstGeom prst="rect">
            <a:avLst/>
          </a:prstGeom>
          <a:noFill/>
        </p:spPr>
        <p:txBody>
          <a:bodyPr wrap="none" lIns="0" tIns="0" rIns="0" bIns="0" rtlCol="0">
            <a:spAutoFit/>
          </a:bodyPr>
          <a:lstStyle/>
          <a:p>
            <a:r>
              <a:rPr lang="en-US" b="1" dirty="0" smtClean="0">
                <a:effectLst/>
              </a:rPr>
              <a:t>Seconds / </a:t>
            </a:r>
            <a:r>
              <a:rPr lang="en-US" b="1" dirty="0" err="1" smtClean="0">
                <a:effectLst/>
              </a:rPr>
              <a:t>MPixel</a:t>
            </a:r>
            <a:endParaRPr lang="en-US" b="1" dirty="0" smtClean="0">
              <a:effectLst/>
            </a:endParaRPr>
          </a:p>
        </p:txBody>
      </p:sp>
      <p:pic>
        <p:nvPicPr>
          <p:cNvPr id="40" name="Picture 9" descr="C:\Papers\SphericalElements\Images\Harmonics\cubemap.1.bmp"/>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565392" y="2286000"/>
            <a:ext cx="1134109" cy="1134109"/>
          </a:xfrm>
          <a:prstGeom prst="rect">
            <a:avLst/>
          </a:prstGeom>
          <a:noFill/>
        </p:spPr>
      </p:pic>
      <p:pic>
        <p:nvPicPr>
          <p:cNvPr id="41" name="Picture 10" descr="C:\Papers\SphericalElements\Images\Harmonics\cubemap.2.bmp"/>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7370064" y="2286000"/>
            <a:ext cx="1134109" cy="1134109"/>
          </a:xfrm>
          <a:prstGeom prst="rect">
            <a:avLst/>
          </a:prstGeom>
          <a:noFill/>
        </p:spPr>
      </p:pic>
      <p:pic>
        <p:nvPicPr>
          <p:cNvPr id="42" name="Picture 11" descr="C:\Papers\SphericalElements\Images\Harmonics\cubemap.3.bmp"/>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8092440" y="2286000"/>
            <a:ext cx="1134109" cy="1134109"/>
          </a:xfrm>
          <a:prstGeom prst="rect">
            <a:avLst/>
          </a:prstGeom>
          <a:noFill/>
        </p:spPr>
      </p:pic>
      <p:pic>
        <p:nvPicPr>
          <p:cNvPr id="56" name="Picture 14" descr="C:\Papers\SphericalElements\Images\Harmonics\healpix.1.bmp"/>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6565392" y="3392424"/>
            <a:ext cx="1134109" cy="1134109"/>
          </a:xfrm>
          <a:prstGeom prst="rect">
            <a:avLst/>
          </a:prstGeom>
          <a:noFill/>
        </p:spPr>
      </p:pic>
      <p:pic>
        <p:nvPicPr>
          <p:cNvPr id="57" name="Picture 15" descr="C:\Papers\SphericalElements\Images\Harmonics\healpix.2.bmp"/>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7370064" y="3392424"/>
            <a:ext cx="1134109" cy="1134109"/>
          </a:xfrm>
          <a:prstGeom prst="rect">
            <a:avLst/>
          </a:prstGeom>
          <a:noFill/>
        </p:spPr>
      </p:pic>
      <p:pic>
        <p:nvPicPr>
          <p:cNvPr id="58" name="Picture 16" descr="C:\Papers\SphericalElements\Images\Harmonics\healpix.3.bmp"/>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8092440" y="3392424"/>
            <a:ext cx="1134109" cy="1134109"/>
          </a:xfrm>
          <a:prstGeom prst="rect">
            <a:avLst/>
          </a:prstGeom>
          <a:noFill/>
        </p:spPr>
      </p:pic>
      <p:pic>
        <p:nvPicPr>
          <p:cNvPr id="59" name="Picture 18" descr="C:\Papers\SphericalElements\Images\Harmonics\rhombic.1.bmp"/>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6565392" y="4498848"/>
            <a:ext cx="1134109" cy="1134109"/>
          </a:xfrm>
          <a:prstGeom prst="rect">
            <a:avLst/>
          </a:prstGeom>
          <a:noFill/>
        </p:spPr>
      </p:pic>
      <p:pic>
        <p:nvPicPr>
          <p:cNvPr id="60" name="Picture 19" descr="C:\Papers\SphericalElements\Images\Harmonics\rhombic.2.bmp"/>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7370064" y="4498848"/>
            <a:ext cx="1134109" cy="1134109"/>
          </a:xfrm>
          <a:prstGeom prst="rect">
            <a:avLst/>
          </a:prstGeom>
          <a:noFill/>
        </p:spPr>
      </p:pic>
      <p:pic>
        <p:nvPicPr>
          <p:cNvPr id="65" name="Picture 20" descr="C:\Papers\SphericalElements\Images\Harmonics\rhombic.3.bmp"/>
          <p:cNvPicPr>
            <a:picLocks noChangeAspect="1" noChangeArrowheads="1"/>
          </p:cNvPicPr>
          <p:nvPr/>
        </p:nvPicPr>
        <p:blipFill>
          <a:blip r:embed="rId11" cstate="print">
            <a:clrChange>
              <a:clrFrom>
                <a:srgbClr val="FFFFFF"/>
              </a:clrFrom>
              <a:clrTo>
                <a:srgbClr val="FFFFFF">
                  <a:alpha val="0"/>
                </a:srgbClr>
              </a:clrTo>
            </a:clrChange>
          </a:blip>
          <a:srcRect/>
          <a:stretch>
            <a:fillRect/>
          </a:stretch>
        </p:blipFill>
        <p:spPr bwMode="auto">
          <a:xfrm>
            <a:off x="8092440" y="4498848"/>
            <a:ext cx="1134109" cy="1134109"/>
          </a:xfrm>
          <a:prstGeom prst="rect">
            <a:avLst/>
          </a:prstGeom>
          <a:noFill/>
        </p:spPr>
      </p:pic>
      <p:pic>
        <p:nvPicPr>
          <p:cNvPr id="66" name="Picture 2" descr="C:\Papers\SphericalElements\Images\Harmonics\true.3.bmp"/>
          <p:cNvPicPr>
            <a:picLocks noChangeAspect="1" noChangeArrowheads="1"/>
          </p:cNvPicPr>
          <p:nvPr/>
        </p:nvPicPr>
        <p:blipFill>
          <a:blip r:embed="rId12" cstate="print">
            <a:clrChange>
              <a:clrFrom>
                <a:srgbClr val="FFFFFF"/>
              </a:clrFrom>
              <a:clrTo>
                <a:srgbClr val="FFFFFF">
                  <a:alpha val="0"/>
                </a:srgbClr>
              </a:clrTo>
            </a:clrChange>
          </a:blip>
          <a:srcRect/>
          <a:stretch>
            <a:fillRect/>
          </a:stretch>
        </p:blipFill>
        <p:spPr bwMode="auto">
          <a:xfrm>
            <a:off x="8095389" y="914400"/>
            <a:ext cx="1134109" cy="1134109"/>
          </a:xfrm>
          <a:prstGeom prst="rect">
            <a:avLst/>
          </a:prstGeom>
          <a:noFill/>
        </p:spPr>
      </p:pic>
      <p:pic>
        <p:nvPicPr>
          <p:cNvPr id="67" name="Picture 3" descr="C:\Papers\SphericalElements\Images\Harmonics\true.1.bmp"/>
          <p:cNvPicPr>
            <a:picLocks noChangeAspect="1" noChangeArrowheads="1"/>
          </p:cNvPicPr>
          <p:nvPr/>
        </p:nvPicPr>
        <p:blipFill>
          <a:blip r:embed="rId13" cstate="print">
            <a:clrChange>
              <a:clrFrom>
                <a:srgbClr val="FFFFFF"/>
              </a:clrFrom>
              <a:clrTo>
                <a:srgbClr val="FFFFFF">
                  <a:alpha val="0"/>
                </a:srgbClr>
              </a:clrTo>
            </a:clrChange>
          </a:blip>
          <a:srcRect/>
          <a:stretch>
            <a:fillRect/>
          </a:stretch>
        </p:blipFill>
        <p:spPr bwMode="auto">
          <a:xfrm>
            <a:off x="6562091" y="914400"/>
            <a:ext cx="1134109" cy="1134109"/>
          </a:xfrm>
          <a:prstGeom prst="rect">
            <a:avLst/>
          </a:prstGeom>
          <a:noFill/>
        </p:spPr>
      </p:pic>
      <p:pic>
        <p:nvPicPr>
          <p:cNvPr id="68" name="Picture 4" descr="C:\Papers\SphericalElements\Images\Harmonics\true.2.bmp"/>
          <p:cNvPicPr>
            <a:picLocks noChangeAspect="1" noChangeArrowheads="1"/>
          </p:cNvPicPr>
          <p:nvPr/>
        </p:nvPicPr>
        <p:blipFill>
          <a:blip r:embed="rId14" cstate="print">
            <a:clrChange>
              <a:clrFrom>
                <a:srgbClr val="FFFFFF"/>
              </a:clrFrom>
              <a:clrTo>
                <a:srgbClr val="FFFFFF">
                  <a:alpha val="0"/>
                </a:srgbClr>
              </a:clrTo>
            </a:clrChange>
          </a:blip>
          <a:srcRect/>
          <a:stretch>
            <a:fillRect/>
          </a:stretch>
        </p:blipFill>
        <p:spPr bwMode="auto">
          <a:xfrm>
            <a:off x="7368913" y="914400"/>
            <a:ext cx="1134109" cy="1134109"/>
          </a:xfrm>
          <a:prstGeom prst="rect">
            <a:avLst/>
          </a:prstGeom>
          <a:noFill/>
        </p:spPr>
      </p:pic>
      <p:sp>
        <p:nvSpPr>
          <p:cNvPr id="69" name="TextBox 68"/>
          <p:cNvSpPr txBox="1"/>
          <p:nvPr/>
        </p:nvSpPr>
        <p:spPr>
          <a:xfrm>
            <a:off x="7162800" y="1916794"/>
            <a:ext cx="1587166" cy="215444"/>
          </a:xfrm>
          <a:prstGeom prst="rect">
            <a:avLst/>
          </a:prstGeom>
          <a:solidFill>
            <a:schemeClr val="bg1">
              <a:lumMod val="85000"/>
            </a:schemeClr>
          </a:solidFill>
          <a:ln w="6350">
            <a:solidFill>
              <a:schemeClr val="tx1"/>
            </a:solidFill>
          </a:ln>
        </p:spPr>
        <p:txBody>
          <a:bodyPr wrap="none" lIns="18288" tIns="0" rIns="18288" bIns="0" rtlCol="0">
            <a:spAutoFit/>
          </a:bodyPr>
          <a:lstStyle>
            <a:defPPr>
              <a:defRPr lang="en-US"/>
            </a:defPPr>
            <a:lvl1pPr>
              <a:defRPr sz="1400">
                <a:effectLst/>
              </a:defRPr>
            </a:lvl1pPr>
          </a:lstStyle>
          <a:p>
            <a:r>
              <a:rPr lang="en-US" dirty="0" smtClean="0"/>
              <a:t> Spherical harmonics </a:t>
            </a:r>
            <a:endParaRPr lang="en-US" dirty="0"/>
          </a:p>
        </p:txBody>
      </p:sp>
      <p:pic>
        <p:nvPicPr>
          <p:cNvPr id="73" name="Picture 12" descr="C:\Papers\SphericalElements\Images\Harmonics\cubemap.bmp"/>
          <p:cNvPicPr>
            <a:picLocks noChangeAspect="1" noChangeArrowheads="1"/>
          </p:cNvPicPr>
          <p:nvPr/>
        </p:nvPicPr>
        <p:blipFill>
          <a:blip r:embed="rId15" cstate="print">
            <a:clrChange>
              <a:clrFrom>
                <a:srgbClr val="FFFFFF"/>
              </a:clrFrom>
              <a:clrTo>
                <a:srgbClr val="FFFFFF">
                  <a:alpha val="0"/>
                </a:srgbClr>
              </a:clrTo>
            </a:clrChange>
          </a:blip>
          <a:srcRect/>
          <a:stretch>
            <a:fillRect/>
          </a:stretch>
        </p:blipFill>
        <p:spPr bwMode="auto">
          <a:xfrm>
            <a:off x="5826005" y="2419470"/>
            <a:ext cx="867172" cy="867170"/>
          </a:xfrm>
          <a:prstGeom prst="rect">
            <a:avLst/>
          </a:prstGeom>
          <a:noFill/>
        </p:spPr>
      </p:pic>
      <p:pic>
        <p:nvPicPr>
          <p:cNvPr id="74" name="Picture 13" descr="C:\Papers\SphericalElements\Images\Harmonics\healpix.bmp"/>
          <p:cNvPicPr>
            <a:picLocks noChangeAspect="1" noChangeArrowheads="1"/>
          </p:cNvPicPr>
          <p:nvPr/>
        </p:nvPicPr>
        <p:blipFill>
          <a:blip r:embed="rId16" cstate="print">
            <a:clrChange>
              <a:clrFrom>
                <a:srgbClr val="FFFFFF"/>
              </a:clrFrom>
              <a:clrTo>
                <a:srgbClr val="FFFFFF">
                  <a:alpha val="0"/>
                </a:srgbClr>
              </a:clrTo>
            </a:clrChange>
          </a:blip>
          <a:srcRect/>
          <a:stretch>
            <a:fillRect/>
          </a:stretch>
        </p:blipFill>
        <p:spPr bwMode="auto">
          <a:xfrm>
            <a:off x="5826005" y="3523788"/>
            <a:ext cx="867172" cy="867170"/>
          </a:xfrm>
          <a:prstGeom prst="rect">
            <a:avLst/>
          </a:prstGeom>
          <a:noFill/>
        </p:spPr>
      </p:pic>
      <p:pic>
        <p:nvPicPr>
          <p:cNvPr id="75" name="Picture 17" descr="C:\Papers\SphericalElements\Images\Harmonics\rhombic.bmp"/>
          <p:cNvPicPr>
            <a:picLocks noChangeAspect="1" noChangeArrowheads="1"/>
          </p:cNvPicPr>
          <p:nvPr/>
        </p:nvPicPr>
        <p:blipFill>
          <a:blip r:embed="rId17" cstate="print">
            <a:clrChange>
              <a:clrFrom>
                <a:srgbClr val="FFFFFF"/>
              </a:clrFrom>
              <a:clrTo>
                <a:srgbClr val="FFFFFF">
                  <a:alpha val="0"/>
                </a:srgbClr>
              </a:clrTo>
            </a:clrChange>
          </a:blip>
          <a:srcRect/>
          <a:stretch>
            <a:fillRect/>
          </a:stretch>
        </p:blipFill>
        <p:spPr bwMode="auto">
          <a:xfrm>
            <a:off x="5826005" y="4628106"/>
            <a:ext cx="867172" cy="867170"/>
          </a:xfrm>
          <a:prstGeom prst="rect">
            <a:avLst/>
          </a:prstGeom>
          <a:noFill/>
        </p:spPr>
      </p:pic>
      <p:sp>
        <p:nvSpPr>
          <p:cNvPr id="76" name="TextBox 75"/>
          <p:cNvSpPr txBox="1"/>
          <p:nvPr/>
        </p:nvSpPr>
        <p:spPr>
          <a:xfrm>
            <a:off x="5849532" y="3204056"/>
            <a:ext cx="856068" cy="215444"/>
          </a:xfrm>
          <a:prstGeom prst="rect">
            <a:avLst/>
          </a:prstGeom>
          <a:solidFill>
            <a:schemeClr val="bg1">
              <a:lumMod val="85000"/>
            </a:schemeClr>
          </a:solidFill>
          <a:ln w="6350">
            <a:solidFill>
              <a:schemeClr val="tx1"/>
            </a:solidFill>
          </a:ln>
        </p:spPr>
        <p:txBody>
          <a:bodyPr wrap="none" lIns="18288" tIns="0" rIns="18288" bIns="0" rtlCol="0">
            <a:spAutoFit/>
          </a:bodyPr>
          <a:lstStyle>
            <a:defPPr>
              <a:defRPr lang="en-US"/>
            </a:defPPr>
            <a:lvl1pPr>
              <a:defRPr sz="1400">
                <a:effectLst/>
              </a:defRPr>
            </a:lvl1pPr>
          </a:lstStyle>
          <a:p>
            <a:r>
              <a:rPr lang="en-US" dirty="0" smtClean="0"/>
              <a:t> Cube map </a:t>
            </a:r>
            <a:endParaRPr lang="en-US" dirty="0"/>
          </a:p>
        </p:txBody>
      </p:sp>
      <p:sp>
        <p:nvSpPr>
          <p:cNvPr id="77" name="TextBox 76"/>
          <p:cNvSpPr txBox="1"/>
          <p:nvPr/>
        </p:nvSpPr>
        <p:spPr>
          <a:xfrm>
            <a:off x="5911503" y="4308374"/>
            <a:ext cx="708271" cy="215444"/>
          </a:xfrm>
          <a:prstGeom prst="rect">
            <a:avLst/>
          </a:prstGeom>
          <a:solidFill>
            <a:schemeClr val="bg1">
              <a:lumMod val="85000"/>
            </a:schemeClr>
          </a:solidFill>
          <a:ln w="6350">
            <a:solidFill>
              <a:schemeClr val="tx1"/>
            </a:solidFill>
          </a:ln>
        </p:spPr>
        <p:txBody>
          <a:bodyPr wrap="none" lIns="18288" tIns="0" rIns="18288" bIns="0" rtlCol="0">
            <a:spAutoFit/>
          </a:bodyPr>
          <a:lstStyle>
            <a:defPPr>
              <a:defRPr lang="en-US"/>
            </a:defPPr>
            <a:lvl1pPr>
              <a:defRPr sz="1400">
                <a:effectLst/>
              </a:defRPr>
            </a:lvl1pPr>
          </a:lstStyle>
          <a:p>
            <a:r>
              <a:rPr lang="en-US" dirty="0" smtClean="0"/>
              <a:t> </a:t>
            </a:r>
            <a:r>
              <a:rPr lang="en-US" dirty="0" err="1" smtClean="0"/>
              <a:t>HEALPix</a:t>
            </a:r>
            <a:r>
              <a:rPr lang="en-US" dirty="0" smtClean="0"/>
              <a:t> </a:t>
            </a:r>
            <a:endParaRPr lang="en-US" dirty="0"/>
          </a:p>
        </p:txBody>
      </p:sp>
      <p:sp>
        <p:nvSpPr>
          <p:cNvPr id="78" name="TextBox 77"/>
          <p:cNvSpPr txBox="1"/>
          <p:nvPr/>
        </p:nvSpPr>
        <p:spPr>
          <a:xfrm>
            <a:off x="5915218" y="5412691"/>
            <a:ext cx="758285" cy="215444"/>
          </a:xfrm>
          <a:prstGeom prst="rect">
            <a:avLst/>
          </a:prstGeom>
          <a:solidFill>
            <a:schemeClr val="bg1">
              <a:lumMod val="85000"/>
            </a:schemeClr>
          </a:solidFill>
          <a:ln w="6350">
            <a:solidFill>
              <a:schemeClr val="tx1"/>
            </a:solidFill>
          </a:ln>
        </p:spPr>
        <p:txBody>
          <a:bodyPr wrap="none" lIns="18288" tIns="0" rIns="18288" bIns="0" rtlCol="0">
            <a:spAutoFit/>
          </a:bodyPr>
          <a:lstStyle>
            <a:defPPr>
              <a:defRPr lang="en-US"/>
            </a:defPPr>
            <a:lvl1pPr>
              <a:defRPr sz="1400">
                <a:effectLst/>
              </a:defRPr>
            </a:lvl1pPr>
          </a:lstStyle>
          <a:p>
            <a:r>
              <a:rPr lang="en-US" dirty="0" smtClean="0"/>
              <a:t> Rhombic </a:t>
            </a:r>
            <a:endParaRPr lang="en-US" dirty="0"/>
          </a:p>
        </p:txBody>
      </p:sp>
      <p:pic>
        <p:nvPicPr>
          <p:cNvPr id="79" name="Picture 21" descr="C:\Papers\SphericalElements\Images\Harmonics\aer.bmp"/>
          <p:cNvPicPr>
            <a:picLocks noChangeAspect="1" noChangeArrowheads="1"/>
          </p:cNvPicPr>
          <p:nvPr/>
        </p:nvPicPr>
        <p:blipFill>
          <a:blip r:embed="rId18" cstate="print">
            <a:clrChange>
              <a:clrFrom>
                <a:srgbClr val="FFFFFF"/>
              </a:clrFrom>
              <a:clrTo>
                <a:srgbClr val="FFFFFF">
                  <a:alpha val="0"/>
                </a:srgbClr>
              </a:clrTo>
            </a:clrChange>
          </a:blip>
          <a:srcRect/>
          <a:stretch>
            <a:fillRect/>
          </a:stretch>
        </p:blipFill>
        <p:spPr bwMode="auto">
          <a:xfrm>
            <a:off x="5824728" y="5744937"/>
            <a:ext cx="868682" cy="868680"/>
          </a:xfrm>
          <a:prstGeom prst="rect">
            <a:avLst/>
          </a:prstGeom>
          <a:noFill/>
        </p:spPr>
      </p:pic>
      <p:sp>
        <p:nvSpPr>
          <p:cNvPr id="80" name="TextBox 79"/>
          <p:cNvSpPr txBox="1"/>
          <p:nvPr/>
        </p:nvSpPr>
        <p:spPr>
          <a:xfrm>
            <a:off x="5889839" y="6566356"/>
            <a:ext cx="739561" cy="215444"/>
          </a:xfrm>
          <a:prstGeom prst="rect">
            <a:avLst/>
          </a:prstGeom>
          <a:solidFill>
            <a:schemeClr val="bg1">
              <a:lumMod val="85000"/>
            </a:schemeClr>
          </a:solidFill>
          <a:ln w="6350">
            <a:solidFill>
              <a:schemeClr val="tx1"/>
            </a:solidFill>
          </a:ln>
        </p:spPr>
        <p:txBody>
          <a:bodyPr wrap="none" lIns="18288" tIns="0" rIns="18288" bIns="0" rtlCol="0">
            <a:spAutoFit/>
          </a:bodyPr>
          <a:lstStyle>
            <a:defPPr>
              <a:defRPr lang="en-US"/>
            </a:defPPr>
            <a:lvl1pPr>
              <a:defRPr sz="1400">
                <a:effectLst/>
              </a:defRPr>
            </a:lvl1pPr>
          </a:lstStyle>
          <a:p>
            <a:r>
              <a:rPr lang="en-US" dirty="0" smtClean="0"/>
              <a:t> Adapted </a:t>
            </a:r>
            <a:endParaRPr lang="en-US" dirty="0"/>
          </a:p>
        </p:txBody>
      </p:sp>
      <p:grpSp>
        <p:nvGrpSpPr>
          <p:cNvPr id="81" name="Group 80"/>
          <p:cNvGrpSpPr/>
          <p:nvPr/>
        </p:nvGrpSpPr>
        <p:grpSpPr>
          <a:xfrm>
            <a:off x="6565392" y="5638800"/>
            <a:ext cx="2660904" cy="1143000"/>
            <a:chOff x="6565392" y="5638800"/>
            <a:chExt cx="2660904" cy="1143000"/>
          </a:xfrm>
        </p:grpSpPr>
        <p:pic>
          <p:nvPicPr>
            <p:cNvPr id="82" name="Picture 22" descr="C:\Papers\SphericalElements\Images\Harmonics\aer.1.bmp"/>
            <p:cNvPicPr>
              <a:picLocks noChangeAspect="1" noChangeArrowheads="1"/>
            </p:cNvPicPr>
            <p:nvPr/>
          </p:nvPicPr>
          <p:blipFill>
            <a:blip r:embed="rId19" cstate="print">
              <a:clrChange>
                <a:clrFrom>
                  <a:srgbClr val="FFFFFF"/>
                </a:clrFrom>
                <a:clrTo>
                  <a:srgbClr val="FFFFFF">
                    <a:alpha val="0"/>
                  </a:srgbClr>
                </a:clrTo>
              </a:clrChange>
            </a:blip>
            <a:srcRect/>
            <a:stretch>
              <a:fillRect/>
            </a:stretch>
          </p:blipFill>
          <p:spPr bwMode="auto">
            <a:xfrm>
              <a:off x="6565392" y="5647944"/>
              <a:ext cx="1133856" cy="1133856"/>
            </a:xfrm>
            <a:prstGeom prst="rect">
              <a:avLst/>
            </a:prstGeom>
            <a:noFill/>
          </p:spPr>
        </p:pic>
        <p:pic>
          <p:nvPicPr>
            <p:cNvPr id="83" name="Picture 23" descr="C:\Papers\SphericalElements\Images\Harmonics\aer.2.bmp"/>
            <p:cNvPicPr>
              <a:picLocks noChangeAspect="1" noChangeArrowheads="1"/>
            </p:cNvPicPr>
            <p:nvPr/>
          </p:nvPicPr>
          <p:blipFill>
            <a:blip r:embed="rId20" cstate="print">
              <a:clrChange>
                <a:clrFrom>
                  <a:srgbClr val="FFFFFF"/>
                </a:clrFrom>
                <a:clrTo>
                  <a:srgbClr val="FFFFFF">
                    <a:alpha val="0"/>
                  </a:srgbClr>
                </a:clrTo>
              </a:clrChange>
            </a:blip>
            <a:srcRect/>
            <a:stretch>
              <a:fillRect/>
            </a:stretch>
          </p:blipFill>
          <p:spPr bwMode="auto">
            <a:xfrm>
              <a:off x="7370064" y="5647944"/>
              <a:ext cx="1133856" cy="1133856"/>
            </a:xfrm>
            <a:prstGeom prst="rect">
              <a:avLst/>
            </a:prstGeom>
            <a:noFill/>
          </p:spPr>
        </p:pic>
        <p:pic>
          <p:nvPicPr>
            <p:cNvPr id="84" name="Picture 24" descr="C:\Papers\SphericalElements\Images\Harmonics\aer.3.bmp"/>
            <p:cNvPicPr>
              <a:picLocks noChangeAspect="1" noChangeArrowheads="1"/>
            </p:cNvPicPr>
            <p:nvPr/>
          </p:nvPicPr>
          <p:blipFill>
            <a:blip r:embed="rId21" cstate="print">
              <a:clrChange>
                <a:clrFrom>
                  <a:srgbClr val="FFFFFF"/>
                </a:clrFrom>
                <a:clrTo>
                  <a:srgbClr val="FFFFFF">
                    <a:alpha val="0"/>
                  </a:srgbClr>
                </a:clrTo>
              </a:clrChange>
            </a:blip>
            <a:srcRect/>
            <a:stretch>
              <a:fillRect/>
            </a:stretch>
          </p:blipFill>
          <p:spPr bwMode="auto">
            <a:xfrm>
              <a:off x="8092440" y="5638800"/>
              <a:ext cx="1133856" cy="1133856"/>
            </a:xfrm>
            <a:prstGeom prst="rect">
              <a:avLst/>
            </a:prstGeom>
            <a:noFill/>
          </p:spPr>
        </p:pic>
      </p:grpSp>
      <mc:AlternateContent xmlns:mc="http://schemas.openxmlformats.org/markup-compatibility/2006" xmlns:a14="http://schemas.microsoft.com/office/drawing/2010/main">
        <mc:Choice Requires="a14">
          <p:sp>
            <p:nvSpPr>
              <p:cNvPr id="36" name="Rectangle 35"/>
              <p:cNvSpPr/>
              <p:nvPr/>
            </p:nvSpPr>
            <p:spPr>
              <a:xfrm>
                <a:off x="6532238" y="929972"/>
                <a:ext cx="256480" cy="276999"/>
              </a:xfrm>
              <a:prstGeom prst="rect">
                <a:avLst/>
              </a:prstGeom>
            </p:spPr>
            <p:txBody>
              <a:bodyPr wrap="none" lIns="0" tIns="0" rIns="0" bIns="0">
                <a:spAutoFit/>
              </a:bodyPr>
              <a:lstStyle/>
              <a:p>
                <a:pPr algn="l"/>
                <a14:m>
                  <m:oMathPara xmlns:m="http://schemas.openxmlformats.org/officeDocument/2006/math">
                    <m:oMathParaPr>
                      <m:jc m:val="centerGroup"/>
                    </m:oMathParaPr>
                    <m:oMath xmlns:m="http://schemas.openxmlformats.org/officeDocument/2006/math">
                      <m:sSub>
                        <m:sSubPr>
                          <m:ctrlPr>
                            <a:rPr lang="en-US" b="0" i="1" smtClean="0">
                              <a:effectLst/>
                              <a:latin typeface="Cambria Math"/>
                            </a:rPr>
                          </m:ctrlPr>
                        </m:sSubPr>
                        <m:e>
                          <m:r>
                            <a:rPr lang="en-US" b="0" i="1" smtClean="0">
                              <a:effectLst/>
                              <a:latin typeface="Cambria Math"/>
                            </a:rPr>
                            <m:t>𝑌</m:t>
                          </m:r>
                        </m:e>
                        <m:sub>
                          <m:r>
                            <a:rPr lang="en-US" b="0" i="1" smtClean="0">
                              <a:effectLst/>
                              <a:latin typeface="Cambria Math"/>
                            </a:rPr>
                            <m:t>1</m:t>
                          </m:r>
                        </m:sub>
                      </m:sSub>
                    </m:oMath>
                  </m:oMathPara>
                </a14:m>
                <a:endParaRPr lang="en-US" dirty="0">
                  <a:effectLst/>
                </a:endParaRPr>
              </a:p>
            </p:txBody>
          </p:sp>
        </mc:Choice>
        <mc:Fallback xmlns="">
          <p:sp>
            <p:nvSpPr>
              <p:cNvPr id="36" name="Rectangle 35"/>
              <p:cNvSpPr>
                <a:spLocks noRot="1" noChangeAspect="1" noMove="1" noResize="1" noEditPoints="1" noAdjustHandles="1" noChangeArrowheads="1" noChangeShapeType="1" noTextEdit="1"/>
              </p:cNvSpPr>
              <p:nvPr/>
            </p:nvSpPr>
            <p:spPr>
              <a:xfrm>
                <a:off x="6532238" y="929972"/>
                <a:ext cx="256480" cy="276999"/>
              </a:xfrm>
              <a:prstGeom prst="rect">
                <a:avLst/>
              </a:prstGeom>
              <a:blipFill rotWithShape="1">
                <a:blip r:embed="rId44"/>
                <a:stretch>
                  <a:fillRect l="-23810" r="-7143"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Rectangle 36"/>
              <p:cNvSpPr/>
              <p:nvPr/>
            </p:nvSpPr>
            <p:spPr>
              <a:xfrm>
                <a:off x="7439660" y="929972"/>
                <a:ext cx="261803" cy="276999"/>
              </a:xfrm>
              <a:prstGeom prst="rect">
                <a:avLst/>
              </a:prstGeom>
            </p:spPr>
            <p:txBody>
              <a:bodyPr wrap="none" lIns="0" tIns="0" rIns="0" bIns="0">
                <a:spAutoFit/>
              </a:bodyPr>
              <a:lstStyle/>
              <a:p>
                <a:pPr algn="l"/>
                <a14:m>
                  <m:oMathPara xmlns:m="http://schemas.openxmlformats.org/officeDocument/2006/math">
                    <m:oMathParaPr>
                      <m:jc m:val="centerGroup"/>
                    </m:oMathParaPr>
                    <m:oMath xmlns:m="http://schemas.openxmlformats.org/officeDocument/2006/math">
                      <m:sSub>
                        <m:sSubPr>
                          <m:ctrlPr>
                            <a:rPr lang="en-US" b="0" i="1" smtClean="0">
                              <a:effectLst/>
                              <a:latin typeface="Cambria Math"/>
                            </a:rPr>
                          </m:ctrlPr>
                        </m:sSubPr>
                        <m:e>
                          <m:r>
                            <a:rPr lang="en-US" b="0" i="1" smtClean="0">
                              <a:effectLst/>
                              <a:latin typeface="Cambria Math"/>
                            </a:rPr>
                            <m:t>𝑌</m:t>
                          </m:r>
                        </m:e>
                        <m:sub>
                          <m:r>
                            <a:rPr lang="en-US" b="0" i="1" smtClean="0">
                              <a:effectLst/>
                              <a:latin typeface="Cambria Math"/>
                            </a:rPr>
                            <m:t>2</m:t>
                          </m:r>
                        </m:sub>
                      </m:sSub>
                    </m:oMath>
                  </m:oMathPara>
                </a14:m>
                <a:endParaRPr lang="en-US" dirty="0">
                  <a:effectLst/>
                </a:endParaRPr>
              </a:p>
            </p:txBody>
          </p:sp>
        </mc:Choice>
        <mc:Fallback xmlns="">
          <p:sp>
            <p:nvSpPr>
              <p:cNvPr id="37" name="Rectangle 36"/>
              <p:cNvSpPr>
                <a:spLocks noRot="1" noChangeAspect="1" noMove="1" noResize="1" noEditPoints="1" noAdjustHandles="1" noChangeArrowheads="1" noChangeShapeType="1" noTextEdit="1"/>
              </p:cNvSpPr>
              <p:nvPr/>
            </p:nvSpPr>
            <p:spPr>
              <a:xfrm>
                <a:off x="7439660" y="929972"/>
                <a:ext cx="261803" cy="276999"/>
              </a:xfrm>
              <a:prstGeom prst="rect">
                <a:avLst/>
              </a:prstGeom>
              <a:blipFill rotWithShape="1">
                <a:blip r:embed="rId45"/>
                <a:stretch>
                  <a:fillRect l="-20930" r="-9302"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Rectangle 37"/>
              <p:cNvSpPr/>
              <p:nvPr/>
            </p:nvSpPr>
            <p:spPr>
              <a:xfrm>
                <a:off x="8225807" y="929972"/>
                <a:ext cx="261803" cy="276999"/>
              </a:xfrm>
              <a:prstGeom prst="rect">
                <a:avLst/>
              </a:prstGeom>
            </p:spPr>
            <p:txBody>
              <a:bodyPr wrap="none" lIns="0" tIns="0" rIns="0" bIns="0">
                <a:spAutoFit/>
              </a:bodyPr>
              <a:lstStyle/>
              <a:p>
                <a:pPr algn="l"/>
                <a14:m>
                  <m:oMathPara xmlns:m="http://schemas.openxmlformats.org/officeDocument/2006/math">
                    <m:oMathParaPr>
                      <m:jc m:val="centerGroup"/>
                    </m:oMathParaPr>
                    <m:oMath xmlns:m="http://schemas.openxmlformats.org/officeDocument/2006/math">
                      <m:sSub>
                        <m:sSubPr>
                          <m:ctrlPr>
                            <a:rPr lang="en-US" b="0" i="1" smtClean="0">
                              <a:effectLst/>
                              <a:latin typeface="Cambria Math"/>
                            </a:rPr>
                          </m:ctrlPr>
                        </m:sSubPr>
                        <m:e>
                          <m:r>
                            <a:rPr lang="en-US" b="0" i="1" smtClean="0">
                              <a:effectLst/>
                              <a:latin typeface="Cambria Math"/>
                            </a:rPr>
                            <m:t>𝑌</m:t>
                          </m:r>
                        </m:e>
                        <m:sub>
                          <m:r>
                            <a:rPr lang="en-US" b="0" i="1" smtClean="0">
                              <a:effectLst/>
                              <a:latin typeface="Cambria Math"/>
                            </a:rPr>
                            <m:t>3</m:t>
                          </m:r>
                        </m:sub>
                      </m:sSub>
                    </m:oMath>
                  </m:oMathPara>
                </a14:m>
                <a:endParaRPr lang="en-US" dirty="0">
                  <a:effectLst/>
                </a:endParaRPr>
              </a:p>
            </p:txBody>
          </p:sp>
        </mc:Choice>
        <mc:Fallback xmlns="">
          <p:sp>
            <p:nvSpPr>
              <p:cNvPr id="38" name="Rectangle 37"/>
              <p:cNvSpPr>
                <a:spLocks noRot="1" noChangeAspect="1" noMove="1" noResize="1" noEditPoints="1" noAdjustHandles="1" noChangeArrowheads="1" noChangeShapeType="1" noTextEdit="1"/>
              </p:cNvSpPr>
              <p:nvPr/>
            </p:nvSpPr>
            <p:spPr>
              <a:xfrm>
                <a:off x="8225807" y="929972"/>
                <a:ext cx="261803" cy="276999"/>
              </a:xfrm>
              <a:prstGeom prst="rect">
                <a:avLst/>
              </a:prstGeom>
              <a:blipFill rotWithShape="1">
                <a:blip r:embed="rId46"/>
                <a:stretch>
                  <a:fillRect l="-20930" r="-9302" b="-15556"/>
                </a:stretch>
              </a:blipFill>
            </p:spPr>
            <p:txBody>
              <a:bodyPr/>
              <a:lstStyle/>
              <a:p>
                <a:r>
                  <a:rPr lang="en-US">
                    <a:noFill/>
                  </a:rPr>
                  <a:t> </a:t>
                </a:r>
              </a:p>
            </p:txBody>
          </p:sp>
        </mc:Fallback>
      </mc:AlternateContent>
      <p:sp>
        <p:nvSpPr>
          <p:cNvPr id="4" name="Rounded Rectangle 3"/>
          <p:cNvSpPr/>
          <p:nvPr/>
        </p:nvSpPr>
        <p:spPr>
          <a:xfrm>
            <a:off x="5562600" y="2272099"/>
            <a:ext cx="3505200" cy="114801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p:cNvSpPr/>
          <p:nvPr/>
        </p:nvSpPr>
        <p:spPr>
          <a:xfrm>
            <a:off x="5562600" y="3392425"/>
            <a:ext cx="3505200" cy="223571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3" name="Chart 42"/>
          <p:cNvGraphicFramePr>
            <a:graphicFrameLocks/>
          </p:cNvGraphicFramePr>
          <p:nvPr>
            <p:extLst>
              <p:ext uri="{D42A27DB-BD31-4B8C-83A1-F6EECF244321}">
                <p14:modId xmlns:p14="http://schemas.microsoft.com/office/powerpoint/2010/main" val="1515646471"/>
              </p:ext>
            </p:extLst>
          </p:nvPr>
        </p:nvGraphicFramePr>
        <p:xfrm>
          <a:off x="283464" y="2203704"/>
          <a:ext cx="5257800" cy="2130552"/>
        </p:xfrm>
        <a:graphic>
          <a:graphicData uri="http://schemas.openxmlformats.org/drawingml/2006/chart">
            <c:chart xmlns:c="http://schemas.openxmlformats.org/drawingml/2006/chart" xmlns:r="http://schemas.openxmlformats.org/officeDocument/2006/relationships" r:id="rId47"/>
          </a:graphicData>
        </a:graphic>
      </p:graphicFrame>
      <p:graphicFrame>
        <p:nvGraphicFramePr>
          <p:cNvPr id="44" name="Chart 43"/>
          <p:cNvGraphicFramePr>
            <a:graphicFrameLocks/>
          </p:cNvGraphicFramePr>
          <p:nvPr>
            <p:extLst>
              <p:ext uri="{D42A27DB-BD31-4B8C-83A1-F6EECF244321}">
                <p14:modId xmlns:p14="http://schemas.microsoft.com/office/powerpoint/2010/main" val="3296686599"/>
              </p:ext>
            </p:extLst>
          </p:nvPr>
        </p:nvGraphicFramePr>
        <p:xfrm>
          <a:off x="27432" y="4617422"/>
          <a:ext cx="5559552" cy="2277154"/>
        </p:xfrm>
        <a:graphic>
          <a:graphicData uri="http://schemas.openxmlformats.org/drawingml/2006/chart">
            <c:chart xmlns:c="http://schemas.openxmlformats.org/drawingml/2006/chart" xmlns:r="http://schemas.openxmlformats.org/officeDocument/2006/relationships" r:id="rId48"/>
          </a:graphicData>
        </a:graphic>
      </p:graphicFrame>
      <p:sp>
        <p:nvSpPr>
          <p:cNvPr id="45" name="TextBox 44"/>
          <p:cNvSpPr txBox="1"/>
          <p:nvPr/>
        </p:nvSpPr>
        <p:spPr>
          <a:xfrm>
            <a:off x="1797759" y="4572000"/>
            <a:ext cx="1555041" cy="276999"/>
          </a:xfrm>
          <a:prstGeom prst="rect">
            <a:avLst/>
          </a:prstGeom>
          <a:noFill/>
        </p:spPr>
        <p:txBody>
          <a:bodyPr wrap="none" lIns="0" tIns="0" rIns="0" bIns="0" rtlCol="0">
            <a:spAutoFit/>
          </a:bodyPr>
          <a:lstStyle/>
          <a:p>
            <a:r>
              <a:rPr lang="en-US" b="1" dirty="0" smtClean="0">
                <a:effectLst/>
              </a:rPr>
              <a:t>RMS error for </a:t>
            </a:r>
            <a:r>
              <a:rPr lang="en-US" b="1" i="1" dirty="0" smtClean="0">
                <a:effectLst/>
              </a:rPr>
              <a:t>Y</a:t>
            </a:r>
            <a:r>
              <a:rPr lang="en-US" b="1" baseline="-25000" dirty="0" smtClean="0">
                <a:effectLst/>
              </a:rPr>
              <a:t>2</a:t>
            </a:r>
            <a:endParaRPr lang="en-US" b="1" dirty="0" smtClean="0">
              <a:effectLst/>
            </a:endParaRPr>
          </a:p>
        </p:txBody>
      </p:sp>
    </p:spTree>
    <p:extLst>
      <p:ext uri="{BB962C8B-B14F-4D97-AF65-F5344CB8AC3E}">
        <p14:creationId xmlns:p14="http://schemas.microsoft.com/office/powerpoint/2010/main" val="41048567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39"/>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39" grpId="0" animBg="1"/>
      <p:bldP spid="39" grpId="1" animBg="1"/>
      <p:bldGraphic spid="44" grpId="0">
        <p:bldAsOne/>
      </p:bldGraphic>
      <p:bldP spid="4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Evaluation: </a:t>
            </a:r>
            <a:r>
              <a:rPr lang="en-US" dirty="0" smtClean="0"/>
              <a:t>Reaction Diffusion</a:t>
            </a:r>
            <a:endParaRPr lang="en-US" dirty="0"/>
          </a:p>
        </p:txBody>
      </p:sp>
      <p:sp>
        <p:nvSpPr>
          <p:cNvPr id="3" name="Content Placeholder 2"/>
          <p:cNvSpPr>
            <a:spLocks noGrp="1"/>
          </p:cNvSpPr>
          <p:nvPr>
            <p:ph idx="1"/>
          </p:nvPr>
        </p:nvSpPr>
        <p:spPr/>
        <p:txBody>
          <a:bodyPr>
            <a:normAutofit/>
          </a:bodyPr>
          <a:lstStyle/>
          <a:p>
            <a:pPr marL="0" indent="0">
              <a:buNone/>
            </a:pPr>
            <a:r>
              <a:rPr lang="en-US" u="sng" dirty="0"/>
              <a:t>Metric Unaware Solvers</a:t>
            </a:r>
            <a:r>
              <a:rPr lang="en-US" dirty="0"/>
              <a:t>:</a:t>
            </a:r>
          </a:p>
          <a:p>
            <a:pPr marL="400050" lvl="1" indent="0">
              <a:buNone/>
            </a:pPr>
            <a:r>
              <a:rPr lang="en-US" dirty="0" smtClean="0"/>
              <a:t>Need to iteratively solve a Poisson</a:t>
            </a:r>
            <a:br>
              <a:rPr lang="en-US" dirty="0" smtClean="0"/>
            </a:br>
            <a:r>
              <a:rPr lang="en-US" dirty="0" smtClean="0"/>
              <a:t>equation to perform the diffusion.</a:t>
            </a:r>
          </a:p>
        </p:txBody>
      </p:sp>
      <p:sp>
        <p:nvSpPr>
          <p:cNvPr id="23" name="TextBox 22"/>
          <p:cNvSpPr txBox="1"/>
          <p:nvPr/>
        </p:nvSpPr>
        <p:spPr>
          <a:xfrm>
            <a:off x="2545003" y="5859851"/>
            <a:ext cx="1158394" cy="276999"/>
          </a:xfrm>
          <a:prstGeom prst="rect">
            <a:avLst/>
          </a:prstGeom>
          <a:noFill/>
        </p:spPr>
        <p:txBody>
          <a:bodyPr wrap="none" lIns="0" tIns="0" rIns="0" bIns="0" rtlCol="0">
            <a:spAutoFit/>
          </a:bodyPr>
          <a:lstStyle/>
          <a:p>
            <a:r>
              <a:rPr lang="en-US" sz="1800" dirty="0" smtClean="0">
                <a:effectLst/>
              </a:rPr>
              <a:t>[Turk 1991]</a:t>
            </a:r>
          </a:p>
        </p:txBody>
      </p:sp>
      <p:sp>
        <p:nvSpPr>
          <p:cNvPr id="29" name="Rectangle 28"/>
          <p:cNvSpPr/>
          <p:nvPr/>
        </p:nvSpPr>
        <p:spPr>
          <a:xfrm rot="16200000">
            <a:off x="5214234" y="3001457"/>
            <a:ext cx="1766509" cy="307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r>
              <a:rPr lang="en-US" dirty="0">
                <a:solidFill>
                  <a:schemeClr val="tx1"/>
                </a:solidFill>
                <a:effectLst/>
              </a:rPr>
              <a:t>Metric-unaware</a:t>
            </a:r>
          </a:p>
        </p:txBody>
      </p:sp>
      <p:sp>
        <p:nvSpPr>
          <p:cNvPr id="30" name="Rectangle 29"/>
          <p:cNvSpPr/>
          <p:nvPr/>
        </p:nvSpPr>
        <p:spPr>
          <a:xfrm rot="16200000">
            <a:off x="5373385" y="5681584"/>
            <a:ext cx="1481175" cy="307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r>
              <a:rPr lang="en-US" dirty="0">
                <a:solidFill>
                  <a:schemeClr val="tx1"/>
                </a:solidFill>
                <a:effectLst/>
              </a:rPr>
              <a:t>Metric-aware</a:t>
            </a:r>
          </a:p>
        </p:txBody>
      </p:sp>
      <p:sp>
        <p:nvSpPr>
          <p:cNvPr id="57" name="TextBox 56"/>
          <p:cNvSpPr txBox="1"/>
          <p:nvPr/>
        </p:nvSpPr>
        <p:spPr>
          <a:xfrm>
            <a:off x="2162398" y="6159710"/>
            <a:ext cx="1923604" cy="276999"/>
          </a:xfrm>
          <a:prstGeom prst="rect">
            <a:avLst/>
          </a:prstGeom>
          <a:noFill/>
        </p:spPr>
        <p:txBody>
          <a:bodyPr wrap="none" lIns="0" tIns="0" rIns="0" bIns="0" rtlCol="0">
            <a:spAutoFit/>
          </a:bodyPr>
          <a:lstStyle/>
          <a:p>
            <a:r>
              <a:rPr lang="en-US" sz="1800" dirty="0" smtClean="0">
                <a:effectLst/>
              </a:rPr>
              <a:t>[Witkin-Kass 1991]</a:t>
            </a:r>
          </a:p>
        </p:txBody>
      </p:sp>
      <p:pic>
        <p:nvPicPr>
          <p:cNvPr id="2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49638" y="3200400"/>
            <a:ext cx="3298562" cy="2589371"/>
          </a:xfrm>
          <a:prstGeom prst="rect">
            <a:avLst/>
          </a:prstGeom>
          <a:noFill/>
          <a:ln w="9525">
            <a:no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5" descr="C:\Papers\SphericalElements\Images\ReactionDiffusion\cube.wf.0.png"/>
          <p:cNvPicPr>
            <a:picLocks noChangeAspect="1" noChangeArrowheads="1"/>
          </p:cNvPicPr>
          <p:nvPr/>
        </p:nvPicPr>
        <p:blipFill>
          <a:blip r:embed="rId4" cstate="print"/>
          <a:srcRect/>
          <a:stretch>
            <a:fillRect/>
          </a:stretch>
        </p:blipFill>
        <p:spPr bwMode="auto">
          <a:xfrm>
            <a:off x="6327648" y="1143000"/>
            <a:ext cx="1280160" cy="1280160"/>
          </a:xfrm>
          <a:prstGeom prst="rect">
            <a:avLst/>
          </a:prstGeom>
          <a:noFill/>
        </p:spPr>
      </p:pic>
      <p:pic>
        <p:nvPicPr>
          <p:cNvPr id="34" name="Picture 6" descr="C:\Papers\SphericalElements\Images\ReactionDiffusion\healpix.wf.0.png"/>
          <p:cNvPicPr>
            <a:picLocks noChangeAspect="1" noChangeArrowheads="1"/>
          </p:cNvPicPr>
          <p:nvPr/>
        </p:nvPicPr>
        <p:blipFill>
          <a:blip r:embed="rId5" cstate="print"/>
          <a:srcRect/>
          <a:stretch>
            <a:fillRect/>
          </a:stretch>
        </p:blipFill>
        <p:spPr bwMode="auto">
          <a:xfrm>
            <a:off x="6327648" y="2514600"/>
            <a:ext cx="1280160" cy="1280160"/>
          </a:xfrm>
          <a:prstGeom prst="rect">
            <a:avLst/>
          </a:prstGeom>
          <a:noFill/>
        </p:spPr>
      </p:pic>
      <p:pic>
        <p:nvPicPr>
          <p:cNvPr id="35" name="Picture 8" descr="C:\Papers\SphericalElements\Images\ReactionDiffusion\rhombic.wf.0.png"/>
          <p:cNvPicPr>
            <a:picLocks noChangeAspect="1" noChangeArrowheads="1"/>
          </p:cNvPicPr>
          <p:nvPr/>
        </p:nvPicPr>
        <p:blipFill>
          <a:blip r:embed="rId6" cstate="print"/>
          <a:srcRect/>
          <a:stretch>
            <a:fillRect/>
          </a:stretch>
        </p:blipFill>
        <p:spPr bwMode="auto">
          <a:xfrm>
            <a:off x="6327648" y="3904488"/>
            <a:ext cx="1280160" cy="1280160"/>
          </a:xfrm>
          <a:prstGeom prst="rect">
            <a:avLst/>
          </a:prstGeom>
          <a:noFill/>
        </p:spPr>
      </p:pic>
      <p:pic>
        <p:nvPicPr>
          <p:cNvPr id="36" name="Picture 4" descr="C:\Papers\SphericalElements\Images\ReactionDiffusion\rhombic.spots.noSymmetric.0.png"/>
          <p:cNvPicPr>
            <a:picLocks noChangeAspect="1" noChangeArrowheads="1"/>
          </p:cNvPicPr>
          <p:nvPr/>
        </p:nvPicPr>
        <p:blipFill>
          <a:blip r:embed="rId7" cstate="print"/>
          <a:srcRect/>
          <a:stretch>
            <a:fillRect/>
          </a:stretch>
        </p:blipFill>
        <p:spPr bwMode="auto">
          <a:xfrm>
            <a:off x="7717536" y="2514600"/>
            <a:ext cx="1280160" cy="1280160"/>
          </a:xfrm>
          <a:prstGeom prst="rect">
            <a:avLst/>
          </a:prstGeom>
          <a:noFill/>
        </p:spPr>
      </p:pic>
      <p:pic>
        <p:nvPicPr>
          <p:cNvPr id="37" name="Picture 6" descr="C:\Papers\SphericalElements\Images\ReactionDiffusion\healpix.spots.noSymmetric.0.png"/>
          <p:cNvPicPr>
            <a:picLocks noChangeAspect="1" noChangeArrowheads="1"/>
          </p:cNvPicPr>
          <p:nvPr/>
        </p:nvPicPr>
        <p:blipFill>
          <a:blip r:embed="rId8" cstate="print"/>
          <a:srcRect/>
          <a:stretch>
            <a:fillRect/>
          </a:stretch>
        </p:blipFill>
        <p:spPr bwMode="auto">
          <a:xfrm>
            <a:off x="7717536" y="3904488"/>
            <a:ext cx="1280160" cy="1280160"/>
          </a:xfrm>
          <a:prstGeom prst="rect">
            <a:avLst/>
          </a:prstGeom>
          <a:noFill/>
        </p:spPr>
      </p:pic>
      <p:pic>
        <p:nvPicPr>
          <p:cNvPr id="38" name="Picture 8" descr="C:\Papers\SphericalElements\Images\ReactionDiffusion\cube.spots.noSymmetric.0.png"/>
          <p:cNvPicPr>
            <a:picLocks noChangeAspect="1" noChangeArrowheads="1"/>
          </p:cNvPicPr>
          <p:nvPr/>
        </p:nvPicPr>
        <p:blipFill>
          <a:blip r:embed="rId9" cstate="print"/>
          <a:srcRect/>
          <a:stretch>
            <a:fillRect/>
          </a:stretch>
        </p:blipFill>
        <p:spPr bwMode="auto">
          <a:xfrm>
            <a:off x="7717536" y="1143000"/>
            <a:ext cx="1280160" cy="1280160"/>
          </a:xfrm>
          <a:prstGeom prst="rect">
            <a:avLst/>
          </a:prstGeom>
          <a:noFill/>
        </p:spPr>
      </p:pic>
      <p:pic>
        <p:nvPicPr>
          <p:cNvPr id="39" name="Picture 38" descr="C:\Papers\SphericalElements\Images\ReactionDiffusion\adapted.wf.0.png"/>
          <p:cNvPicPr>
            <a:picLocks noChangeAspect="1" noChangeArrowheads="1"/>
          </p:cNvPicPr>
          <p:nvPr/>
        </p:nvPicPr>
        <p:blipFill>
          <a:blip r:embed="rId10" cstate="print"/>
          <a:srcRect/>
          <a:stretch>
            <a:fillRect/>
          </a:stretch>
        </p:blipFill>
        <p:spPr bwMode="auto">
          <a:xfrm>
            <a:off x="6327648" y="5276088"/>
            <a:ext cx="1280160" cy="1280160"/>
          </a:xfrm>
          <a:prstGeom prst="rect">
            <a:avLst/>
          </a:prstGeom>
          <a:noFill/>
        </p:spPr>
      </p:pic>
      <p:pic>
        <p:nvPicPr>
          <p:cNvPr id="40" name="Picture 2" descr="C:\Papers\SphericalElements\Images\ReactionDiffusion\adapted.spots.noSymmetric.0.png"/>
          <p:cNvPicPr>
            <a:picLocks noChangeAspect="1" noChangeArrowheads="1"/>
          </p:cNvPicPr>
          <p:nvPr/>
        </p:nvPicPr>
        <p:blipFill>
          <a:blip r:embed="rId11" cstate="print"/>
          <a:srcRect/>
          <a:stretch>
            <a:fillRect/>
          </a:stretch>
        </p:blipFill>
        <p:spPr bwMode="auto">
          <a:xfrm>
            <a:off x="7717536" y="5276088"/>
            <a:ext cx="1280160" cy="1280160"/>
          </a:xfrm>
          <a:prstGeom prst="rect">
            <a:avLst/>
          </a:prstGeom>
          <a:noFill/>
        </p:spPr>
      </p:pic>
      <p:sp>
        <p:nvSpPr>
          <p:cNvPr id="52" name="TextBox 51"/>
          <p:cNvSpPr txBox="1"/>
          <p:nvPr/>
        </p:nvSpPr>
        <p:spPr>
          <a:xfrm>
            <a:off x="7238999" y="6383179"/>
            <a:ext cx="808939" cy="246221"/>
          </a:xfrm>
          <a:prstGeom prst="rect">
            <a:avLst/>
          </a:prstGeom>
          <a:solidFill>
            <a:schemeClr val="bg1">
              <a:lumMod val="85000"/>
            </a:schemeClr>
          </a:solidFill>
          <a:ln w="6350">
            <a:solidFill>
              <a:schemeClr val="tx1"/>
            </a:solidFill>
          </a:ln>
        </p:spPr>
        <p:txBody>
          <a:bodyPr wrap="none" lIns="27432" tIns="0" rIns="27432" bIns="0" rtlCol="0" anchor="ctr" anchorCtr="0">
            <a:spAutoFit/>
          </a:bodyPr>
          <a:lstStyle>
            <a:defPPr>
              <a:defRPr lang="en-US"/>
            </a:defPPr>
            <a:lvl1pPr>
              <a:defRPr sz="1400">
                <a:effectLst/>
              </a:defRPr>
            </a:lvl1pPr>
          </a:lstStyle>
          <a:p>
            <a:r>
              <a:rPr lang="en-US" sz="1600" dirty="0" smtClean="0"/>
              <a:t> Adapted</a:t>
            </a:r>
            <a:endParaRPr lang="en-US" sz="1600" dirty="0"/>
          </a:p>
        </p:txBody>
      </p:sp>
      <p:sp>
        <p:nvSpPr>
          <p:cNvPr id="54" name="TextBox 53"/>
          <p:cNvSpPr txBox="1"/>
          <p:nvPr/>
        </p:nvSpPr>
        <p:spPr>
          <a:xfrm>
            <a:off x="7162799" y="2268379"/>
            <a:ext cx="989951" cy="246221"/>
          </a:xfrm>
          <a:prstGeom prst="rect">
            <a:avLst/>
          </a:prstGeom>
          <a:solidFill>
            <a:schemeClr val="bg1">
              <a:lumMod val="85000"/>
            </a:schemeClr>
          </a:solidFill>
          <a:ln w="6350">
            <a:solidFill>
              <a:schemeClr val="tx1"/>
            </a:solidFill>
          </a:ln>
        </p:spPr>
        <p:txBody>
          <a:bodyPr wrap="none" lIns="27432" tIns="0" rIns="27432" bIns="0" rtlCol="0" anchor="ctr" anchorCtr="0">
            <a:spAutoFit/>
          </a:bodyPr>
          <a:lstStyle>
            <a:defPPr>
              <a:defRPr lang="en-US"/>
            </a:defPPr>
            <a:lvl1pPr>
              <a:defRPr sz="1400">
                <a:effectLst/>
              </a:defRPr>
            </a:lvl1pPr>
          </a:lstStyle>
          <a:p>
            <a:r>
              <a:rPr lang="en-US" sz="1600" dirty="0" smtClean="0"/>
              <a:t> Cube map </a:t>
            </a:r>
            <a:endParaRPr lang="en-US" sz="1600" dirty="0"/>
          </a:p>
        </p:txBody>
      </p:sp>
      <p:sp>
        <p:nvSpPr>
          <p:cNvPr id="55" name="TextBox 54"/>
          <p:cNvSpPr txBox="1"/>
          <p:nvPr/>
        </p:nvSpPr>
        <p:spPr>
          <a:xfrm>
            <a:off x="7263395" y="3621691"/>
            <a:ext cx="880947" cy="246221"/>
          </a:xfrm>
          <a:prstGeom prst="rect">
            <a:avLst/>
          </a:prstGeom>
          <a:solidFill>
            <a:schemeClr val="bg1">
              <a:lumMod val="85000"/>
            </a:schemeClr>
          </a:solidFill>
          <a:ln w="6350">
            <a:solidFill>
              <a:schemeClr val="tx1"/>
            </a:solidFill>
          </a:ln>
        </p:spPr>
        <p:txBody>
          <a:bodyPr wrap="none" lIns="27432" tIns="0" rIns="27432" bIns="0" rtlCol="0" anchor="ctr" anchorCtr="0">
            <a:spAutoFit/>
          </a:bodyPr>
          <a:lstStyle>
            <a:defPPr>
              <a:defRPr lang="en-US"/>
            </a:defPPr>
            <a:lvl1pPr>
              <a:defRPr sz="1400">
                <a:effectLst/>
              </a:defRPr>
            </a:lvl1pPr>
          </a:lstStyle>
          <a:p>
            <a:r>
              <a:rPr lang="en-US" sz="1600" dirty="0" smtClean="0"/>
              <a:t> Rhombic </a:t>
            </a:r>
            <a:endParaRPr lang="en-US" sz="1600" dirty="0"/>
          </a:p>
        </p:txBody>
      </p:sp>
      <p:sp>
        <p:nvSpPr>
          <p:cNvPr id="56" name="TextBox 55"/>
          <p:cNvSpPr txBox="1"/>
          <p:nvPr/>
        </p:nvSpPr>
        <p:spPr>
          <a:xfrm>
            <a:off x="7302629" y="5011579"/>
            <a:ext cx="821059" cy="246221"/>
          </a:xfrm>
          <a:prstGeom prst="rect">
            <a:avLst/>
          </a:prstGeom>
          <a:solidFill>
            <a:schemeClr val="bg1">
              <a:lumMod val="85000"/>
            </a:schemeClr>
          </a:solidFill>
          <a:ln w="6350">
            <a:solidFill>
              <a:schemeClr val="tx1"/>
            </a:solidFill>
          </a:ln>
        </p:spPr>
        <p:txBody>
          <a:bodyPr wrap="none" lIns="27432" tIns="0" rIns="27432" bIns="0" rtlCol="0" anchor="ctr" anchorCtr="0">
            <a:spAutoFit/>
          </a:bodyPr>
          <a:lstStyle>
            <a:defPPr>
              <a:defRPr lang="en-US"/>
            </a:defPPr>
            <a:lvl1pPr>
              <a:defRPr sz="1400">
                <a:effectLst/>
              </a:defRPr>
            </a:lvl1pPr>
          </a:lstStyle>
          <a:p>
            <a:r>
              <a:rPr lang="en-US" sz="1600" dirty="0" smtClean="0"/>
              <a:t> </a:t>
            </a:r>
            <a:r>
              <a:rPr lang="en-US" sz="1600" dirty="0" err="1" smtClean="0"/>
              <a:t>HEALPix</a:t>
            </a:r>
            <a:r>
              <a:rPr lang="en-US" sz="1600" dirty="0" smtClean="0"/>
              <a:t> </a:t>
            </a:r>
            <a:endParaRPr lang="en-US" sz="1600" dirty="0"/>
          </a:p>
        </p:txBody>
      </p:sp>
      <p:pic>
        <p:nvPicPr>
          <p:cNvPr id="39938"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95400" y="3178596"/>
            <a:ext cx="3539994" cy="2688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3665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0"/>
                                  </p:stCondLst>
                                  <p:childTnLst>
                                    <p:set>
                                      <p:cBhvr>
                                        <p:cTn id="25" dur="1" fill="hold">
                                          <p:stCondLst>
                                            <p:cond delay="0"/>
                                          </p:stCondLst>
                                        </p:cTn>
                                        <p:tgtEl>
                                          <p:spTgt spid="29"/>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35"/>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7"/>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9"/>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40"/>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0"/>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52" grpId="0" animBg="1"/>
      <p:bldP spid="54" grpId="0" animBg="1"/>
      <p:bldP spid="55" grpId="0" animBg="1"/>
      <p:bldP spid="5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1307068"/>
            <a:ext cx="2755563" cy="369332"/>
          </a:xfrm>
          <a:prstGeom prst="rect">
            <a:avLst/>
          </a:prstGeom>
          <a:noFill/>
        </p:spPr>
        <p:txBody>
          <a:bodyPr wrap="none" lIns="0" tIns="0" rIns="0" bIns="0" rtlCol="0">
            <a:spAutoFit/>
          </a:bodyPr>
          <a:lstStyle/>
          <a:p>
            <a:pPr algn="l"/>
            <a:r>
              <a:rPr lang="en-US" sz="2400" dirty="0" smtClean="0">
                <a:effectLst/>
              </a:rPr>
              <a:t>15 images; 32 Mpix;</a:t>
            </a:r>
          </a:p>
        </p:txBody>
      </p:sp>
      <p:pic>
        <p:nvPicPr>
          <p:cNvPr id="16" name="Picture 5" descr="C:\hh\ppt\pg2010\Images2\stitching_i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828800"/>
            <a:ext cx="8686800" cy="4343400"/>
          </a:xfrm>
          <a:prstGeom prst="rect">
            <a:avLst/>
          </a:prstGeom>
          <a:noFill/>
          <a:ln w="9525">
            <a:no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2" descr="C:\hh\proj\metricaware\paper\paper\Images\stitching_index.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644017"/>
            <a:ext cx="1150366" cy="575183"/>
          </a:xfrm>
          <a:prstGeom prst="rect">
            <a:avLst/>
          </a:prstGeom>
          <a:noFill/>
          <a:ln w="9525">
            <a:no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5" name="Picture 4" descr="C:\hh\ppt\pg2010\Images2\stitching_ou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828800"/>
            <a:ext cx="8686800" cy="43434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0"/>
            <a:ext cx="9144000" cy="990600"/>
          </a:xfrm>
        </p:spPr>
        <p:txBody>
          <a:bodyPr/>
          <a:lstStyle/>
          <a:p>
            <a:r>
              <a:rPr lang="en-US" dirty="0" smtClean="0"/>
              <a:t>Results: Spherical stitching</a:t>
            </a:r>
            <a:endParaRPr lang="en-US" dirty="0"/>
          </a:p>
        </p:txBody>
      </p:sp>
      <p:sp>
        <p:nvSpPr>
          <p:cNvPr id="19" name="TextBox 18"/>
          <p:cNvSpPr txBox="1"/>
          <p:nvPr/>
        </p:nvSpPr>
        <p:spPr>
          <a:xfrm>
            <a:off x="3073400" y="1307068"/>
            <a:ext cx="5697072" cy="369332"/>
          </a:xfrm>
          <a:prstGeom prst="rect">
            <a:avLst/>
          </a:prstGeom>
          <a:noFill/>
        </p:spPr>
        <p:txBody>
          <a:bodyPr wrap="none" lIns="0" tIns="0" rIns="0" bIns="0" rtlCol="0">
            <a:spAutoFit/>
          </a:bodyPr>
          <a:lstStyle/>
          <a:p>
            <a:pPr algn="l"/>
            <a:r>
              <a:rPr lang="en-US" sz="2400" dirty="0" smtClean="0">
                <a:effectLst/>
              </a:rPr>
              <a:t>45 seconds; 83 MB memory; 510 MB disk</a:t>
            </a:r>
          </a:p>
        </p:txBody>
      </p:sp>
      <p:pic>
        <p:nvPicPr>
          <p:cNvPr id="33796" name="Picture 4" descr="C:\Talks\SIGAsia-10\Results\in.1.jpg"/>
          <p:cNvPicPr>
            <a:picLocks noChangeAspect="1" noChangeArrowheads="1"/>
          </p:cNvPicPr>
          <p:nvPr/>
        </p:nvPicPr>
        <p:blipFill>
          <a:blip r:embed="rId6">
            <a:clrChange>
              <a:clrFrom>
                <a:srgbClr val="ED1C24"/>
              </a:clrFrom>
              <a:clrTo>
                <a:srgbClr val="ED1C24">
                  <a:alpha val="0"/>
                </a:srgbClr>
              </a:clrTo>
            </a:clrChange>
            <a:extLst>
              <a:ext uri="{28A0092B-C50C-407E-A947-70E740481C1C}">
                <a14:useLocalDpi xmlns:a14="http://schemas.microsoft.com/office/drawing/2010/main" val="0"/>
              </a:ext>
            </a:extLst>
          </a:blip>
          <a:srcRect/>
          <a:stretch>
            <a:fillRect/>
          </a:stretch>
        </p:blipFill>
        <p:spPr bwMode="auto">
          <a:xfrm>
            <a:off x="5536408" y="3282696"/>
            <a:ext cx="3575304" cy="3575304"/>
          </a:xfrm>
          <a:prstGeom prst="rect">
            <a:avLst/>
          </a:prstGeom>
          <a:noFill/>
          <a:extLst>
            <a:ext uri="{909E8E84-426E-40DD-AFC4-6F175D3DCCD1}">
              <a14:hiddenFill xmlns:a14="http://schemas.microsoft.com/office/drawing/2010/main">
                <a:solidFill>
                  <a:srgbClr val="FFFFFF"/>
                </a:solidFill>
              </a14:hiddenFill>
            </a:ext>
          </a:extLst>
        </p:spPr>
      </p:pic>
      <p:pic>
        <p:nvPicPr>
          <p:cNvPr id="33797" name="Picture 5" descr="C:\Talks\SIGAsia-10\Results\out.1.jpg"/>
          <p:cNvPicPr>
            <a:picLocks noChangeAspect="1" noChangeArrowheads="1"/>
          </p:cNvPicPr>
          <p:nvPr/>
        </p:nvPicPr>
        <p:blipFill>
          <a:blip r:embed="rId7">
            <a:clrChange>
              <a:clrFrom>
                <a:srgbClr val="ED1C24"/>
              </a:clrFrom>
              <a:clrTo>
                <a:srgbClr val="ED1C24">
                  <a:alpha val="0"/>
                </a:srgbClr>
              </a:clrTo>
            </a:clrChange>
            <a:extLst>
              <a:ext uri="{28A0092B-C50C-407E-A947-70E740481C1C}">
                <a14:useLocalDpi xmlns:a14="http://schemas.microsoft.com/office/drawing/2010/main" val="0"/>
              </a:ext>
            </a:extLst>
          </a:blip>
          <a:srcRect/>
          <a:stretch>
            <a:fillRect/>
          </a:stretch>
        </p:blipFill>
        <p:spPr bwMode="auto">
          <a:xfrm>
            <a:off x="5536408" y="3282696"/>
            <a:ext cx="3575304" cy="3575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38876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childTnLst>
                                </p:cTn>
                              </p:par>
                              <p:par>
                                <p:cTn id="10" presetID="10" presetClass="entr" presetSubtype="0" fill="hold" nodeType="withEffect">
                                  <p:stCondLst>
                                    <p:cond delay="0"/>
                                  </p:stCondLst>
                                  <p:childTnLst>
                                    <p:set>
                                      <p:cBhvr>
                                        <p:cTn id="11" dur="1" fill="hold">
                                          <p:stCondLst>
                                            <p:cond delay="0"/>
                                          </p:stCondLst>
                                        </p:cTn>
                                        <p:tgtEl>
                                          <p:spTgt spid="33797"/>
                                        </p:tgtEl>
                                        <p:attrNameLst>
                                          <p:attrName>style.visibility</p:attrName>
                                        </p:attrNameLst>
                                      </p:cBhvr>
                                      <p:to>
                                        <p:strVal val="visible"/>
                                      </p:to>
                                    </p:set>
                                    <p:animEffect transition="in" filter="fade">
                                      <p:cBhvr>
                                        <p:cTn id="12" dur="500"/>
                                        <p:tgtEl>
                                          <p:spTgt spid="337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1" name="Picture 3" descr="C:\hh\proj\metricaware\paper\paper\Images\v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828800"/>
            <a:ext cx="8686800" cy="4343400"/>
          </a:xfrm>
          <a:prstGeom prst="rect">
            <a:avLst/>
          </a:prstGeom>
          <a:noFill/>
          <a:ln w="9525">
            <a:no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8852" name="Picture 4" descr="C:\hh\proj\metricaware\paper\paper\Images\v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828800"/>
            <a:ext cx="8686800" cy="43434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pic>
        <p:nvPicPr>
          <p:cNvPr id="78853" name="Picture 5" descr="C:\hh\proj\metricaware\paper\paper\Images\stitching2_index.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644016"/>
            <a:ext cx="1150366" cy="575184"/>
          </a:xfrm>
          <a:prstGeom prst="rect">
            <a:avLst/>
          </a:prstGeom>
          <a:noFill/>
          <a:ln w="9525">
            <a:no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0"/>
            <a:ext cx="9144000" cy="990600"/>
          </a:xfrm>
        </p:spPr>
        <p:txBody>
          <a:bodyPr/>
          <a:lstStyle/>
          <a:p>
            <a:r>
              <a:rPr lang="en-US" dirty="0" smtClean="0"/>
              <a:t>Results: Spherical stitching</a:t>
            </a:r>
            <a:endParaRPr lang="en-US" dirty="0"/>
          </a:p>
        </p:txBody>
      </p:sp>
      <p:sp>
        <p:nvSpPr>
          <p:cNvPr id="4" name="TextBox 3"/>
          <p:cNvSpPr txBox="1"/>
          <p:nvPr/>
        </p:nvSpPr>
        <p:spPr>
          <a:xfrm>
            <a:off x="304800" y="1307068"/>
            <a:ext cx="2737929" cy="369332"/>
          </a:xfrm>
          <a:prstGeom prst="rect">
            <a:avLst/>
          </a:prstGeom>
          <a:noFill/>
        </p:spPr>
        <p:txBody>
          <a:bodyPr wrap="none" lIns="0" tIns="0" rIns="0" bIns="0" rtlCol="0">
            <a:spAutoFit/>
          </a:bodyPr>
          <a:lstStyle/>
          <a:p>
            <a:pPr algn="l"/>
            <a:r>
              <a:rPr lang="en-US" sz="2400" dirty="0" smtClean="0">
                <a:effectLst/>
              </a:rPr>
              <a:t>153 images; 2 </a:t>
            </a:r>
            <a:r>
              <a:rPr lang="en-US" sz="2400" dirty="0" err="1" smtClean="0">
                <a:effectLst/>
              </a:rPr>
              <a:t>Gpix</a:t>
            </a:r>
            <a:r>
              <a:rPr lang="en-US" sz="2400" dirty="0" smtClean="0">
                <a:effectLst/>
              </a:rPr>
              <a:t>;</a:t>
            </a:r>
          </a:p>
        </p:txBody>
      </p:sp>
      <p:sp>
        <p:nvSpPr>
          <p:cNvPr id="7" name="TextBox 6"/>
          <p:cNvSpPr txBox="1"/>
          <p:nvPr/>
        </p:nvSpPr>
        <p:spPr>
          <a:xfrm>
            <a:off x="3124200" y="1307068"/>
            <a:ext cx="5610510" cy="369332"/>
          </a:xfrm>
          <a:prstGeom prst="rect">
            <a:avLst/>
          </a:prstGeom>
          <a:noFill/>
        </p:spPr>
        <p:txBody>
          <a:bodyPr wrap="none" lIns="0" tIns="0" rIns="0" bIns="0" rtlCol="0">
            <a:spAutoFit/>
          </a:bodyPr>
          <a:lstStyle/>
          <a:p>
            <a:pPr algn="l"/>
            <a:r>
              <a:rPr lang="en-US" sz="2400" dirty="0" smtClean="0">
                <a:effectLst/>
              </a:rPr>
              <a:t>54 minutes; 207 MB memory; 32 GB disk</a:t>
            </a:r>
          </a:p>
        </p:txBody>
      </p:sp>
      <p:pic>
        <p:nvPicPr>
          <p:cNvPr id="34818" name="Picture 2" descr="C:\Talks\SIGAsia-10\Results\in.2.jpg"/>
          <p:cNvPicPr>
            <a:picLocks noChangeAspect="1" noChangeArrowheads="1"/>
          </p:cNvPicPr>
          <p:nvPr/>
        </p:nvPicPr>
        <p:blipFill>
          <a:blip r:embed="rId6">
            <a:clrChange>
              <a:clrFrom>
                <a:srgbClr val="ED1C24"/>
              </a:clrFrom>
              <a:clrTo>
                <a:srgbClr val="ED1C24">
                  <a:alpha val="0"/>
                </a:srgbClr>
              </a:clrTo>
            </a:clrChange>
            <a:extLst>
              <a:ext uri="{28A0092B-C50C-407E-A947-70E740481C1C}">
                <a14:useLocalDpi xmlns:a14="http://schemas.microsoft.com/office/drawing/2010/main" val="0"/>
              </a:ext>
            </a:extLst>
          </a:blip>
          <a:srcRect/>
          <a:stretch>
            <a:fillRect/>
          </a:stretch>
        </p:blipFill>
        <p:spPr bwMode="auto">
          <a:xfrm>
            <a:off x="5541264" y="3282696"/>
            <a:ext cx="3575304" cy="3575304"/>
          </a:xfrm>
          <a:prstGeom prst="rect">
            <a:avLst/>
          </a:prstGeom>
          <a:noFill/>
          <a:extLst>
            <a:ext uri="{909E8E84-426E-40DD-AFC4-6F175D3DCCD1}">
              <a14:hiddenFill xmlns:a14="http://schemas.microsoft.com/office/drawing/2010/main">
                <a:solidFill>
                  <a:srgbClr val="FFFFFF"/>
                </a:solidFill>
              </a14:hiddenFill>
            </a:ext>
          </a:extLst>
        </p:spPr>
      </p:pic>
      <p:pic>
        <p:nvPicPr>
          <p:cNvPr id="34819" name="Picture 3" descr="C:\Talks\SIGAsia-10\Results\out.2.jpg"/>
          <p:cNvPicPr>
            <a:picLocks noChangeAspect="1" noChangeArrowheads="1"/>
          </p:cNvPicPr>
          <p:nvPr/>
        </p:nvPicPr>
        <p:blipFill>
          <a:blip r:embed="rId7">
            <a:clrChange>
              <a:clrFrom>
                <a:srgbClr val="ED1C24"/>
              </a:clrFrom>
              <a:clrTo>
                <a:srgbClr val="ED1C24">
                  <a:alpha val="0"/>
                </a:srgbClr>
              </a:clrTo>
            </a:clrChange>
            <a:extLst>
              <a:ext uri="{28A0092B-C50C-407E-A947-70E740481C1C}">
                <a14:useLocalDpi xmlns:a14="http://schemas.microsoft.com/office/drawing/2010/main" val="0"/>
              </a:ext>
            </a:extLst>
          </a:blip>
          <a:srcRect/>
          <a:stretch>
            <a:fillRect/>
          </a:stretch>
        </p:blipFill>
        <p:spPr bwMode="auto">
          <a:xfrm>
            <a:off x="5541264" y="3282696"/>
            <a:ext cx="3575304" cy="3575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25508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8852"/>
                                        </p:tgtEl>
                                        <p:attrNameLst>
                                          <p:attrName>style.visibility</p:attrName>
                                        </p:attrNameLst>
                                      </p:cBhvr>
                                      <p:to>
                                        <p:strVal val="visible"/>
                                      </p:to>
                                    </p:set>
                                    <p:animEffect transition="in" filter="fade">
                                      <p:cBhvr>
                                        <p:cTn id="7" dur="500"/>
                                        <p:tgtEl>
                                          <p:spTgt spid="78852"/>
                                        </p:tgtEl>
                                      </p:cBhvr>
                                    </p:animEffect>
                                  </p:childTnLst>
                                </p:cTn>
                              </p:par>
                              <p:par>
                                <p:cTn id="8" presetID="1"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childTnLst>
                                </p:cTn>
                              </p:par>
                              <p:par>
                                <p:cTn id="10" presetID="10" presetClass="entr" presetSubtype="0" fill="hold" nodeType="withEffect">
                                  <p:stCondLst>
                                    <p:cond delay="0"/>
                                  </p:stCondLst>
                                  <p:childTnLst>
                                    <p:set>
                                      <p:cBhvr>
                                        <p:cTn id="11" dur="1" fill="hold">
                                          <p:stCondLst>
                                            <p:cond delay="0"/>
                                          </p:stCondLst>
                                        </p:cTn>
                                        <p:tgtEl>
                                          <p:spTgt spid="34819"/>
                                        </p:tgtEl>
                                        <p:attrNameLst>
                                          <p:attrName>style.visibility</p:attrName>
                                        </p:attrNameLst>
                                      </p:cBhvr>
                                      <p:to>
                                        <p:strVal val="visible"/>
                                      </p:to>
                                    </p:set>
                                    <p:animEffect transition="in" filter="fade">
                                      <p:cBhvr>
                                        <p:cTn id="12" dur="500"/>
                                        <p:tgtEl>
                                          <p:spTgt spid="348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Gradient-Domain Image Processing</a:t>
            </a:r>
            <a:endParaRPr lang="en-US" dirty="0"/>
          </a:p>
        </p:txBody>
      </p:sp>
      <p:sp>
        <p:nvSpPr>
          <p:cNvPr id="7" name="Rectangle 6"/>
          <p:cNvSpPr/>
          <p:nvPr/>
        </p:nvSpPr>
        <p:spPr>
          <a:xfrm>
            <a:off x="0" y="1671453"/>
            <a:ext cx="9144000" cy="2976748"/>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endParaRPr>
          </a:p>
        </p:txBody>
      </p:sp>
      <p:grpSp>
        <p:nvGrpSpPr>
          <p:cNvPr id="79" name="Group 78"/>
          <p:cNvGrpSpPr/>
          <p:nvPr/>
        </p:nvGrpSpPr>
        <p:grpSpPr>
          <a:xfrm>
            <a:off x="6292406" y="2597911"/>
            <a:ext cx="2633152" cy="1422400"/>
            <a:chOff x="6292405" y="1948433"/>
            <a:chExt cx="2633152" cy="1066800"/>
          </a:xfrm>
        </p:grpSpPr>
        <p:sp>
          <p:nvSpPr>
            <p:cNvPr id="8" name="Right Arrow 7"/>
            <p:cNvSpPr/>
            <p:nvPr/>
          </p:nvSpPr>
          <p:spPr>
            <a:xfrm>
              <a:off x="6292405" y="2417225"/>
              <a:ext cx="1676400" cy="122744"/>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effectLst/>
              </a:endParaRPr>
            </a:p>
          </p:txBody>
        </p:sp>
        <p:sp>
          <p:nvSpPr>
            <p:cNvPr id="9" name="Rounded Rectangle 8"/>
            <p:cNvSpPr/>
            <p:nvPr/>
          </p:nvSpPr>
          <p:spPr>
            <a:xfrm>
              <a:off x="6576551" y="1948433"/>
              <a:ext cx="1103394" cy="1066800"/>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bg1">
                      <a:lumMod val="50000"/>
                    </a:schemeClr>
                  </a:solidFill>
                  <a:effectLst/>
                </a:rPr>
                <a:t>Solver</a:t>
              </a:r>
              <a:endParaRPr lang="en-US" sz="2600" i="1" dirty="0" smtClean="0">
                <a:solidFill>
                  <a:schemeClr val="bg1">
                    <a:lumMod val="50000"/>
                  </a:schemeClr>
                </a:solidFill>
                <a:effectLst/>
              </a:endParaRPr>
            </a:p>
          </p:txBody>
        </p:sp>
        <p:sp>
          <p:nvSpPr>
            <p:cNvPr id="14" name="TextBox 13"/>
            <p:cNvSpPr txBox="1"/>
            <p:nvPr/>
          </p:nvSpPr>
          <p:spPr>
            <a:xfrm>
              <a:off x="7975617" y="2299123"/>
              <a:ext cx="949940" cy="346249"/>
            </a:xfrm>
            <a:prstGeom prst="rect">
              <a:avLst/>
            </a:prstGeom>
            <a:solidFill>
              <a:schemeClr val="accent1">
                <a:lumMod val="20000"/>
                <a:lumOff val="80000"/>
              </a:schemeClr>
            </a:solidFill>
            <a:ln>
              <a:solidFill>
                <a:schemeClr val="bg1">
                  <a:lumMod val="50000"/>
                </a:schemeClr>
              </a:solidFill>
            </a:ln>
          </p:spPr>
          <p:txBody>
            <a:bodyPr wrap="none" rtlCol="0">
              <a:spAutoFit/>
            </a:bodyPr>
            <a:lstStyle/>
            <a:p>
              <a:r>
                <a:rPr lang="en-US" sz="2400" dirty="0" smtClean="0">
                  <a:solidFill>
                    <a:schemeClr val="bg1">
                      <a:lumMod val="50000"/>
                    </a:schemeClr>
                  </a:solidFill>
                  <a:effectLst/>
                </a:rPr>
                <a:t>Image</a:t>
              </a:r>
              <a:endParaRPr lang="en-US" sz="2400" baseline="-25000" dirty="0">
                <a:solidFill>
                  <a:schemeClr val="bg1">
                    <a:lumMod val="50000"/>
                  </a:schemeClr>
                </a:solidFill>
                <a:effectLst/>
              </a:endParaRPr>
            </a:p>
          </p:txBody>
        </p:sp>
      </p:grpSp>
      <p:grpSp>
        <p:nvGrpSpPr>
          <p:cNvPr id="78" name="Group 77"/>
          <p:cNvGrpSpPr/>
          <p:nvPr/>
        </p:nvGrpSpPr>
        <p:grpSpPr>
          <a:xfrm>
            <a:off x="3160850" y="1864428"/>
            <a:ext cx="2336191" cy="2589525"/>
            <a:chOff x="3160849" y="1398321"/>
            <a:chExt cx="2336191" cy="1942144"/>
          </a:xfrm>
        </p:grpSpPr>
        <p:sp>
          <p:nvSpPr>
            <p:cNvPr id="15" name="Right Arrow 14"/>
            <p:cNvSpPr/>
            <p:nvPr/>
          </p:nvSpPr>
          <p:spPr>
            <a:xfrm>
              <a:off x="4579523" y="2401622"/>
              <a:ext cx="917517" cy="139700"/>
            </a:xfrm>
            <a:prstGeom prst="rightArrow">
              <a:avLst/>
            </a:prstGeom>
            <a:solidFill>
              <a:schemeClr val="bg1">
                <a:lumMod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effectLst/>
              </a:endParaRPr>
            </a:p>
          </p:txBody>
        </p:sp>
        <p:cxnSp>
          <p:nvCxnSpPr>
            <p:cNvPr id="16" name="Straight Connector 15"/>
            <p:cNvCxnSpPr>
              <a:endCxn id="15" idx="1"/>
            </p:cNvCxnSpPr>
            <p:nvPr/>
          </p:nvCxnSpPr>
          <p:spPr>
            <a:xfrm flipV="1">
              <a:off x="3160849" y="2471472"/>
              <a:ext cx="1418674" cy="677218"/>
            </a:xfrm>
            <a:prstGeom prst="line">
              <a:avLst/>
            </a:prstGeom>
            <a:solidFill>
              <a:schemeClr val="bg1"/>
            </a:solidFill>
            <a:ln w="25400">
              <a:solidFill>
                <a:schemeClr val="bg1">
                  <a:lumMod val="5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15" idx="1"/>
            </p:cNvCxnSpPr>
            <p:nvPr/>
          </p:nvCxnSpPr>
          <p:spPr>
            <a:xfrm>
              <a:off x="3160849" y="2234289"/>
              <a:ext cx="1418674" cy="237183"/>
            </a:xfrm>
            <a:prstGeom prst="line">
              <a:avLst/>
            </a:prstGeom>
            <a:solidFill>
              <a:schemeClr val="bg1"/>
            </a:solidFill>
            <a:ln w="25400">
              <a:solidFill>
                <a:schemeClr val="bg1">
                  <a:lumMod val="5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a:endCxn id="15" idx="1"/>
            </p:cNvCxnSpPr>
            <p:nvPr/>
          </p:nvCxnSpPr>
          <p:spPr>
            <a:xfrm>
              <a:off x="3160849" y="1705354"/>
              <a:ext cx="1418674" cy="766118"/>
            </a:xfrm>
            <a:prstGeom prst="line">
              <a:avLst/>
            </a:prstGeom>
            <a:solidFill>
              <a:schemeClr val="bg1"/>
            </a:solidFill>
            <a:ln w="25400">
              <a:solidFill>
                <a:schemeClr val="bg1">
                  <a:lumMod val="50000"/>
                </a:schemeClr>
              </a:solidFill>
            </a:ln>
            <a:effectLst/>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3564671" y="1398321"/>
              <a:ext cx="1616929" cy="1942144"/>
            </a:xfrm>
            <a:prstGeom prst="roundRect">
              <a:avLst/>
            </a:prstGeom>
            <a:solidFill>
              <a:schemeClr val="accent1">
                <a:lumMod val="20000"/>
                <a:lumOff val="80000"/>
              </a:schemeClr>
            </a:solidFill>
            <a:ln w="2540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bg1">
                      <a:lumMod val="50000"/>
                    </a:schemeClr>
                  </a:solidFill>
                  <a:effectLst/>
                </a:rPr>
                <a:t>Gradient</a:t>
              </a:r>
              <a:br>
                <a:rPr lang="en-US" sz="2600" dirty="0" smtClean="0">
                  <a:solidFill>
                    <a:schemeClr val="bg1">
                      <a:lumMod val="50000"/>
                    </a:schemeClr>
                  </a:solidFill>
                  <a:effectLst/>
                </a:rPr>
              </a:br>
              <a:r>
                <a:rPr lang="en-US" sz="2600" dirty="0" smtClean="0">
                  <a:solidFill>
                    <a:schemeClr val="bg1">
                      <a:lumMod val="50000"/>
                    </a:schemeClr>
                  </a:solidFill>
                  <a:effectLst/>
                </a:rPr>
                <a:t>Domain</a:t>
              </a:r>
              <a:br>
                <a:rPr lang="en-US" sz="2600" dirty="0" smtClean="0">
                  <a:solidFill>
                    <a:schemeClr val="bg1">
                      <a:lumMod val="50000"/>
                    </a:schemeClr>
                  </a:solidFill>
                  <a:effectLst/>
                </a:rPr>
              </a:br>
              <a:r>
                <a:rPr lang="en-US" sz="2600" dirty="0" smtClean="0">
                  <a:solidFill>
                    <a:schemeClr val="bg1">
                      <a:lumMod val="50000"/>
                    </a:schemeClr>
                  </a:solidFill>
                  <a:effectLst/>
                </a:rPr>
                <a:t>Operator</a:t>
              </a:r>
              <a:endParaRPr lang="en-US" sz="2600" i="1" dirty="0" smtClean="0">
                <a:solidFill>
                  <a:schemeClr val="bg1">
                    <a:lumMod val="50000"/>
                  </a:schemeClr>
                </a:solidFill>
                <a:effectLst/>
              </a:endParaRPr>
            </a:p>
          </p:txBody>
        </p:sp>
      </p:grpSp>
      <p:grpSp>
        <p:nvGrpSpPr>
          <p:cNvPr id="80" name="Group 79"/>
          <p:cNvGrpSpPr/>
          <p:nvPr/>
        </p:nvGrpSpPr>
        <p:grpSpPr>
          <a:xfrm>
            <a:off x="1329850" y="1902695"/>
            <a:ext cx="1413360" cy="2556933"/>
            <a:chOff x="1329849" y="1427021"/>
            <a:chExt cx="1413360" cy="1917700"/>
          </a:xfrm>
        </p:grpSpPr>
        <p:grpSp>
          <p:nvGrpSpPr>
            <p:cNvPr id="76" name="Group 75"/>
            <p:cNvGrpSpPr/>
            <p:nvPr/>
          </p:nvGrpSpPr>
          <p:grpSpPr>
            <a:xfrm>
              <a:off x="1329849" y="1427021"/>
              <a:ext cx="917517" cy="1917700"/>
              <a:chOff x="1329849" y="1427021"/>
              <a:chExt cx="917517" cy="1917700"/>
            </a:xfrm>
          </p:grpSpPr>
          <p:sp>
            <p:nvSpPr>
              <p:cNvPr id="20" name="Right Arrow 19"/>
              <p:cNvSpPr/>
              <p:nvPr/>
            </p:nvSpPr>
            <p:spPr>
              <a:xfrm>
                <a:off x="1329849" y="1610991"/>
                <a:ext cx="917517" cy="109483"/>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effectLst/>
                </a:endParaRPr>
              </a:p>
            </p:txBody>
          </p:sp>
          <p:sp>
            <p:nvSpPr>
              <p:cNvPr id="21" name="Rounded Rectangle 20"/>
              <p:cNvSpPr/>
              <p:nvPr/>
            </p:nvSpPr>
            <p:spPr>
              <a:xfrm>
                <a:off x="1532849" y="1427021"/>
                <a:ext cx="495153" cy="469900"/>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bg1">
                        <a:lumMod val="50000"/>
                      </a:schemeClr>
                    </a:solidFill>
                    <a:effectLst/>
                    <a:sym typeface="Symbol"/>
                  </a:rPr>
                  <a:t></a:t>
                </a:r>
                <a:endParaRPr lang="en-US" sz="2600" dirty="0" smtClean="0">
                  <a:solidFill>
                    <a:schemeClr val="bg1">
                      <a:lumMod val="50000"/>
                    </a:schemeClr>
                  </a:solidFill>
                  <a:effectLst/>
                </a:endParaRPr>
              </a:p>
            </p:txBody>
          </p:sp>
          <p:sp>
            <p:nvSpPr>
              <p:cNvPr id="22" name="Right Arrow 21"/>
              <p:cNvSpPr/>
              <p:nvPr/>
            </p:nvSpPr>
            <p:spPr>
              <a:xfrm>
                <a:off x="1329849" y="2131691"/>
                <a:ext cx="917517" cy="109483"/>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effectLst/>
                </a:endParaRPr>
              </a:p>
            </p:txBody>
          </p:sp>
          <p:sp>
            <p:nvSpPr>
              <p:cNvPr id="23" name="Rounded Rectangle 22"/>
              <p:cNvSpPr/>
              <p:nvPr/>
            </p:nvSpPr>
            <p:spPr>
              <a:xfrm>
                <a:off x="1532849" y="1947721"/>
                <a:ext cx="495153" cy="469900"/>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bg1">
                        <a:lumMod val="50000"/>
                      </a:schemeClr>
                    </a:solidFill>
                    <a:effectLst/>
                    <a:sym typeface="Symbol"/>
                  </a:rPr>
                  <a:t></a:t>
                </a:r>
                <a:endParaRPr lang="en-US" sz="2600" dirty="0" smtClean="0">
                  <a:solidFill>
                    <a:schemeClr val="bg1">
                      <a:lumMod val="50000"/>
                    </a:schemeClr>
                  </a:solidFill>
                  <a:effectLst/>
                </a:endParaRPr>
              </a:p>
            </p:txBody>
          </p:sp>
          <p:sp>
            <p:nvSpPr>
              <p:cNvPr id="24" name="Right Arrow 23"/>
              <p:cNvSpPr/>
              <p:nvPr/>
            </p:nvSpPr>
            <p:spPr>
              <a:xfrm>
                <a:off x="1329849" y="3058791"/>
                <a:ext cx="917517" cy="109483"/>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effectLst/>
                </a:endParaRPr>
              </a:p>
            </p:txBody>
          </p:sp>
          <p:sp>
            <p:nvSpPr>
              <p:cNvPr id="25" name="Rounded Rectangle 24"/>
              <p:cNvSpPr/>
              <p:nvPr/>
            </p:nvSpPr>
            <p:spPr>
              <a:xfrm>
                <a:off x="1532849" y="2874821"/>
                <a:ext cx="495153" cy="469900"/>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bg1">
                        <a:lumMod val="50000"/>
                      </a:schemeClr>
                    </a:solidFill>
                    <a:effectLst/>
                    <a:sym typeface="Symbol"/>
                  </a:rPr>
                  <a:t></a:t>
                </a:r>
                <a:endParaRPr lang="en-US" sz="2600" dirty="0" smtClean="0">
                  <a:solidFill>
                    <a:schemeClr val="bg1">
                      <a:lumMod val="50000"/>
                    </a:schemeClr>
                  </a:solidFill>
                  <a:effectLst/>
                </a:endParaRPr>
              </a:p>
            </p:txBody>
          </p:sp>
          <p:cxnSp>
            <p:nvCxnSpPr>
              <p:cNvPr id="26" name="Straight Connector 25"/>
              <p:cNvCxnSpPr/>
              <p:nvPr/>
            </p:nvCxnSpPr>
            <p:spPr>
              <a:xfrm rot="16200000" flipH="1">
                <a:off x="1639429" y="2638120"/>
                <a:ext cx="291813" cy="3216"/>
              </a:xfrm>
              <a:prstGeom prst="line">
                <a:avLst/>
              </a:prstGeom>
              <a:ln w="381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cxnSp>
          <p:nvCxnSpPr>
            <p:cNvPr id="33" name="Straight Connector 32"/>
            <p:cNvCxnSpPr/>
            <p:nvPr/>
          </p:nvCxnSpPr>
          <p:spPr>
            <a:xfrm rot="16200000" flipH="1">
              <a:off x="2595694" y="2694792"/>
              <a:ext cx="291813" cy="3216"/>
            </a:xfrm>
            <a:prstGeom prst="line">
              <a:avLst/>
            </a:prstGeom>
            <a:ln w="381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73" name="Group 72"/>
          <p:cNvGrpSpPr/>
          <p:nvPr/>
        </p:nvGrpSpPr>
        <p:grpSpPr>
          <a:xfrm>
            <a:off x="315862" y="1951335"/>
            <a:ext cx="1055738" cy="2392065"/>
            <a:chOff x="215992" y="1427021"/>
            <a:chExt cx="1055738" cy="1794049"/>
          </a:xfrm>
        </p:grpSpPr>
        <p:cxnSp>
          <p:nvCxnSpPr>
            <p:cNvPr id="13" name="Straight Connector 12"/>
            <p:cNvCxnSpPr/>
            <p:nvPr/>
          </p:nvCxnSpPr>
          <p:spPr>
            <a:xfrm rot="16200000" flipH="1">
              <a:off x="655268" y="2651106"/>
              <a:ext cx="291813" cy="3216"/>
            </a:xfrm>
            <a:prstGeom prst="line">
              <a:avLst/>
            </a:prstGeom>
            <a:ln w="381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15992" y="1427021"/>
              <a:ext cx="1054135" cy="346249"/>
            </a:xfrm>
            <a:prstGeom prst="rect">
              <a:avLst/>
            </a:prstGeom>
            <a:solidFill>
              <a:schemeClr val="accent1">
                <a:lumMod val="20000"/>
                <a:lumOff val="80000"/>
              </a:schemeClr>
            </a:solidFill>
            <a:ln>
              <a:solidFill>
                <a:schemeClr val="bg1">
                  <a:lumMod val="50000"/>
                </a:schemeClr>
              </a:solidFill>
            </a:ln>
          </p:spPr>
          <p:txBody>
            <a:bodyPr wrap="none" rtlCol="0">
              <a:spAutoFit/>
            </a:bodyPr>
            <a:lstStyle/>
            <a:p>
              <a:r>
                <a:rPr lang="en-US" sz="2400" dirty="0" smtClean="0">
                  <a:solidFill>
                    <a:schemeClr val="bg1">
                      <a:lumMod val="50000"/>
                    </a:schemeClr>
                  </a:solidFill>
                  <a:effectLst/>
                </a:rPr>
                <a:t>Image</a:t>
              </a:r>
              <a:r>
                <a:rPr lang="en-US" sz="2400" baseline="-25000" dirty="0" smtClean="0">
                  <a:solidFill>
                    <a:schemeClr val="bg1">
                      <a:lumMod val="50000"/>
                    </a:schemeClr>
                  </a:solidFill>
                  <a:effectLst/>
                </a:rPr>
                <a:t>0</a:t>
              </a:r>
              <a:endParaRPr lang="en-US" sz="2400" baseline="-25000" dirty="0">
                <a:solidFill>
                  <a:schemeClr val="bg1">
                    <a:lumMod val="50000"/>
                  </a:schemeClr>
                </a:solidFill>
                <a:effectLst/>
              </a:endParaRPr>
            </a:p>
          </p:txBody>
        </p:sp>
        <p:sp>
          <p:nvSpPr>
            <p:cNvPr id="11" name="TextBox 10"/>
            <p:cNvSpPr txBox="1"/>
            <p:nvPr/>
          </p:nvSpPr>
          <p:spPr>
            <a:xfrm>
              <a:off x="215992" y="1960421"/>
              <a:ext cx="1054135" cy="346249"/>
            </a:xfrm>
            <a:prstGeom prst="rect">
              <a:avLst/>
            </a:prstGeom>
            <a:solidFill>
              <a:schemeClr val="accent1">
                <a:lumMod val="20000"/>
                <a:lumOff val="80000"/>
              </a:schemeClr>
            </a:solidFill>
            <a:ln>
              <a:solidFill>
                <a:schemeClr val="bg1">
                  <a:lumMod val="50000"/>
                </a:schemeClr>
              </a:solidFill>
            </a:ln>
          </p:spPr>
          <p:txBody>
            <a:bodyPr wrap="none" rtlCol="0">
              <a:spAutoFit/>
            </a:bodyPr>
            <a:lstStyle/>
            <a:p>
              <a:r>
                <a:rPr lang="en-US" sz="2400" dirty="0" smtClean="0">
                  <a:solidFill>
                    <a:schemeClr val="bg1">
                      <a:lumMod val="50000"/>
                    </a:schemeClr>
                  </a:solidFill>
                  <a:effectLst/>
                </a:rPr>
                <a:t>Image</a:t>
              </a:r>
              <a:r>
                <a:rPr lang="en-US" sz="2400" baseline="-25000" dirty="0" smtClean="0">
                  <a:solidFill>
                    <a:schemeClr val="bg1">
                      <a:lumMod val="50000"/>
                    </a:schemeClr>
                  </a:solidFill>
                  <a:effectLst/>
                </a:rPr>
                <a:t>1</a:t>
              </a:r>
              <a:endParaRPr lang="en-US" sz="2400" baseline="-25000" dirty="0">
                <a:solidFill>
                  <a:schemeClr val="bg1">
                    <a:lumMod val="50000"/>
                  </a:schemeClr>
                </a:solidFill>
                <a:effectLst/>
              </a:endParaRPr>
            </a:p>
          </p:txBody>
        </p:sp>
        <p:sp>
          <p:nvSpPr>
            <p:cNvPr id="12" name="TextBox 11"/>
            <p:cNvSpPr txBox="1"/>
            <p:nvPr/>
          </p:nvSpPr>
          <p:spPr>
            <a:xfrm>
              <a:off x="215992" y="2874821"/>
              <a:ext cx="1055738" cy="346249"/>
            </a:xfrm>
            <a:prstGeom prst="rect">
              <a:avLst/>
            </a:prstGeom>
            <a:solidFill>
              <a:schemeClr val="accent1">
                <a:lumMod val="20000"/>
                <a:lumOff val="80000"/>
              </a:schemeClr>
            </a:solidFill>
            <a:ln>
              <a:solidFill>
                <a:schemeClr val="bg1">
                  <a:lumMod val="50000"/>
                </a:schemeClr>
              </a:solidFill>
            </a:ln>
          </p:spPr>
          <p:txBody>
            <a:bodyPr wrap="none" rtlCol="0">
              <a:spAutoFit/>
            </a:bodyPr>
            <a:lstStyle/>
            <a:p>
              <a:r>
                <a:rPr lang="en-US" sz="2400" dirty="0" err="1" smtClean="0">
                  <a:solidFill>
                    <a:schemeClr val="bg1">
                      <a:lumMod val="50000"/>
                    </a:schemeClr>
                  </a:solidFill>
                  <a:effectLst/>
                </a:rPr>
                <a:t>Image</a:t>
              </a:r>
              <a:r>
                <a:rPr lang="en-US" sz="2400" i="1" baseline="-25000" dirty="0" err="1" smtClean="0">
                  <a:solidFill>
                    <a:schemeClr val="bg1">
                      <a:lumMod val="50000"/>
                    </a:schemeClr>
                  </a:solidFill>
                  <a:effectLst/>
                </a:rPr>
                <a:t>n</a:t>
              </a:r>
              <a:endParaRPr lang="en-US" sz="2400" i="1" baseline="-25000" dirty="0">
                <a:solidFill>
                  <a:schemeClr val="bg1">
                    <a:lumMod val="50000"/>
                  </a:schemeClr>
                </a:solidFill>
                <a:effectLst/>
              </a:endParaRPr>
            </a:p>
          </p:txBody>
        </p:sp>
      </p:grpSp>
      <p:grpSp>
        <p:nvGrpSpPr>
          <p:cNvPr id="114" name="Group 125"/>
          <p:cNvGrpSpPr/>
          <p:nvPr/>
        </p:nvGrpSpPr>
        <p:grpSpPr>
          <a:xfrm>
            <a:off x="6292405" y="2600453"/>
            <a:ext cx="1676400" cy="1422400"/>
            <a:chOff x="6472324" y="3239456"/>
            <a:chExt cx="1376276" cy="951544"/>
          </a:xfrm>
        </p:grpSpPr>
        <p:sp>
          <p:nvSpPr>
            <p:cNvPr id="115" name="Right Arrow 114"/>
            <p:cNvSpPr/>
            <p:nvPr/>
          </p:nvSpPr>
          <p:spPr>
            <a:xfrm>
              <a:off x="6472324" y="3657600"/>
              <a:ext cx="1376276" cy="10948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effectLst/>
              </a:endParaRPr>
            </a:p>
          </p:txBody>
        </p:sp>
        <p:sp>
          <p:nvSpPr>
            <p:cNvPr id="116" name="Rounded Rectangle 115"/>
            <p:cNvSpPr/>
            <p:nvPr/>
          </p:nvSpPr>
          <p:spPr>
            <a:xfrm>
              <a:off x="6705600" y="3239456"/>
              <a:ext cx="905855" cy="95154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tx1"/>
                  </a:solidFill>
                  <a:effectLst/>
                </a:rPr>
                <a:t>Solver</a:t>
              </a:r>
              <a:endParaRPr lang="en-US" sz="2600" i="1" dirty="0" smtClean="0">
                <a:solidFill>
                  <a:schemeClr val="tx1"/>
                </a:solidFill>
                <a:effectLst/>
              </a:endParaRPr>
            </a:p>
          </p:txBody>
        </p:sp>
      </p:grpSp>
      <p:sp>
        <p:nvSpPr>
          <p:cNvPr id="117" name="TextBox 116"/>
          <p:cNvSpPr txBox="1"/>
          <p:nvPr/>
        </p:nvSpPr>
        <p:spPr>
          <a:xfrm>
            <a:off x="7976686" y="3066782"/>
            <a:ext cx="949940" cy="461665"/>
          </a:xfrm>
          <a:prstGeom prst="rect">
            <a:avLst/>
          </a:prstGeom>
          <a:solidFill>
            <a:schemeClr val="bg1"/>
          </a:solidFill>
          <a:ln>
            <a:solidFill>
              <a:schemeClr val="tx1"/>
            </a:solidFill>
          </a:ln>
        </p:spPr>
        <p:txBody>
          <a:bodyPr wrap="none" rtlCol="0">
            <a:spAutoFit/>
          </a:bodyPr>
          <a:lstStyle/>
          <a:p>
            <a:r>
              <a:rPr lang="en-US" sz="2400" dirty="0" smtClean="0">
                <a:effectLst/>
              </a:rPr>
              <a:t>Image</a:t>
            </a:r>
            <a:endParaRPr lang="en-US" sz="2400" baseline="-25000" dirty="0">
              <a:effectLst/>
            </a:endParaRPr>
          </a:p>
        </p:txBody>
      </p:sp>
      <p:grpSp>
        <p:nvGrpSpPr>
          <p:cNvPr id="118" name="Group 151"/>
          <p:cNvGrpSpPr/>
          <p:nvPr/>
        </p:nvGrpSpPr>
        <p:grpSpPr>
          <a:xfrm>
            <a:off x="3162835" y="1864060"/>
            <a:ext cx="2336191" cy="2589525"/>
            <a:chOff x="3389449" y="2590800"/>
            <a:chExt cx="2336191" cy="1942144"/>
          </a:xfrm>
          <a:solidFill>
            <a:schemeClr val="bg1"/>
          </a:solidFill>
          <a:effectLst/>
        </p:grpSpPr>
        <p:sp>
          <p:nvSpPr>
            <p:cNvPr id="119" name="Right Arrow 118"/>
            <p:cNvSpPr/>
            <p:nvPr/>
          </p:nvSpPr>
          <p:spPr>
            <a:xfrm>
              <a:off x="4808123" y="3594101"/>
              <a:ext cx="917517" cy="139700"/>
            </a:xfrm>
            <a:prstGeom prst="rightArrow">
              <a:avLst/>
            </a:prstGeom>
            <a:solidFill>
              <a:schemeClr val="tx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effectLst/>
              </a:endParaRPr>
            </a:p>
          </p:txBody>
        </p:sp>
        <p:cxnSp>
          <p:nvCxnSpPr>
            <p:cNvPr id="120" name="Straight Connector 119"/>
            <p:cNvCxnSpPr>
              <a:endCxn id="119" idx="1"/>
            </p:cNvCxnSpPr>
            <p:nvPr/>
          </p:nvCxnSpPr>
          <p:spPr>
            <a:xfrm flipV="1">
              <a:off x="3389449" y="3663951"/>
              <a:ext cx="1418674" cy="677218"/>
            </a:xfrm>
            <a:prstGeom prst="line">
              <a:avLst/>
            </a:prstGeom>
            <a:grpFill/>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21" name="Straight Connector 120"/>
            <p:cNvCxnSpPr>
              <a:endCxn id="119" idx="1"/>
            </p:cNvCxnSpPr>
            <p:nvPr/>
          </p:nvCxnSpPr>
          <p:spPr>
            <a:xfrm>
              <a:off x="3389449" y="3426768"/>
              <a:ext cx="1418674" cy="237183"/>
            </a:xfrm>
            <a:prstGeom prst="line">
              <a:avLst/>
            </a:prstGeom>
            <a:grpFill/>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22" name="Straight Connector 121"/>
            <p:cNvCxnSpPr>
              <a:endCxn id="119" idx="1"/>
            </p:cNvCxnSpPr>
            <p:nvPr/>
          </p:nvCxnSpPr>
          <p:spPr>
            <a:xfrm>
              <a:off x="3389449" y="2897833"/>
              <a:ext cx="1418674" cy="766118"/>
            </a:xfrm>
            <a:prstGeom prst="line">
              <a:avLst/>
            </a:prstGeom>
            <a:grpFill/>
            <a:ln w="25400">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123" name="Rounded Rectangle 122"/>
            <p:cNvSpPr/>
            <p:nvPr/>
          </p:nvSpPr>
          <p:spPr>
            <a:xfrm>
              <a:off x="3793271" y="2590800"/>
              <a:ext cx="1616929" cy="1942144"/>
            </a:xfrm>
            <a:prstGeom prst="roundRect">
              <a:avLst/>
            </a:prstGeom>
            <a:grp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tx1"/>
                  </a:solidFill>
                  <a:effectLst/>
                </a:rPr>
                <a:t>Gradient</a:t>
              </a:r>
              <a:br>
                <a:rPr lang="en-US" sz="2600" dirty="0" smtClean="0">
                  <a:solidFill>
                    <a:schemeClr val="tx1"/>
                  </a:solidFill>
                  <a:effectLst/>
                </a:rPr>
              </a:br>
              <a:r>
                <a:rPr lang="en-US" sz="2600" dirty="0" smtClean="0">
                  <a:solidFill>
                    <a:schemeClr val="tx1"/>
                  </a:solidFill>
                  <a:effectLst/>
                </a:rPr>
                <a:t>Domain</a:t>
              </a:r>
              <a:br>
                <a:rPr lang="en-US" sz="2600" dirty="0" smtClean="0">
                  <a:solidFill>
                    <a:schemeClr val="tx1"/>
                  </a:solidFill>
                  <a:effectLst/>
                </a:rPr>
              </a:br>
              <a:r>
                <a:rPr lang="en-US" sz="2600" dirty="0" smtClean="0">
                  <a:solidFill>
                    <a:schemeClr val="tx1"/>
                  </a:solidFill>
                  <a:effectLst/>
                </a:rPr>
                <a:t>Operator</a:t>
              </a:r>
              <a:endParaRPr lang="en-US" sz="2600" i="1" dirty="0" smtClean="0">
                <a:solidFill>
                  <a:schemeClr val="tx1"/>
                </a:solidFill>
                <a:effectLst/>
              </a:endParaRPr>
            </a:p>
          </p:txBody>
        </p:sp>
      </p:grpSp>
      <p:grpSp>
        <p:nvGrpSpPr>
          <p:cNvPr id="124" name="Group 157"/>
          <p:cNvGrpSpPr/>
          <p:nvPr/>
        </p:nvGrpSpPr>
        <p:grpSpPr>
          <a:xfrm>
            <a:off x="1327596" y="1905000"/>
            <a:ext cx="917517" cy="2556933"/>
            <a:chOff x="1597083" y="2667000"/>
            <a:chExt cx="917517" cy="1917700"/>
          </a:xfrm>
        </p:grpSpPr>
        <p:grpSp>
          <p:nvGrpSpPr>
            <p:cNvPr id="125" name="Group 94"/>
            <p:cNvGrpSpPr/>
            <p:nvPr/>
          </p:nvGrpSpPr>
          <p:grpSpPr>
            <a:xfrm>
              <a:off x="1597083" y="2667000"/>
              <a:ext cx="917517" cy="469900"/>
              <a:chOff x="2282883" y="5016500"/>
              <a:chExt cx="917517" cy="469900"/>
            </a:xfrm>
          </p:grpSpPr>
          <p:sp>
            <p:nvSpPr>
              <p:cNvPr id="133" name="Right Arrow 132"/>
              <p:cNvSpPr/>
              <p:nvPr/>
            </p:nvSpPr>
            <p:spPr>
              <a:xfrm>
                <a:off x="2282883" y="5200470"/>
                <a:ext cx="917517" cy="10948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effectLst/>
                </a:endParaRPr>
              </a:p>
            </p:txBody>
          </p:sp>
          <p:sp>
            <p:nvSpPr>
              <p:cNvPr id="134" name="Rounded Rectangle 133"/>
              <p:cNvSpPr/>
              <p:nvPr/>
            </p:nvSpPr>
            <p:spPr>
              <a:xfrm>
                <a:off x="2485883" y="5016500"/>
                <a:ext cx="495153" cy="4699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tx1"/>
                    </a:solidFill>
                    <a:effectLst/>
                    <a:sym typeface="Symbol"/>
                  </a:rPr>
                  <a:t></a:t>
                </a:r>
                <a:endParaRPr lang="en-US" sz="2600" dirty="0" smtClean="0">
                  <a:solidFill>
                    <a:schemeClr val="tx1"/>
                  </a:solidFill>
                  <a:effectLst/>
                </a:endParaRPr>
              </a:p>
            </p:txBody>
          </p:sp>
        </p:grpSp>
        <p:grpSp>
          <p:nvGrpSpPr>
            <p:cNvPr id="126" name="Group 97"/>
            <p:cNvGrpSpPr/>
            <p:nvPr/>
          </p:nvGrpSpPr>
          <p:grpSpPr>
            <a:xfrm>
              <a:off x="1597083" y="3187700"/>
              <a:ext cx="917517" cy="469900"/>
              <a:chOff x="2282883" y="5016500"/>
              <a:chExt cx="917517" cy="469900"/>
            </a:xfrm>
          </p:grpSpPr>
          <p:sp>
            <p:nvSpPr>
              <p:cNvPr id="131" name="Right Arrow 130"/>
              <p:cNvSpPr/>
              <p:nvPr/>
            </p:nvSpPr>
            <p:spPr>
              <a:xfrm>
                <a:off x="2282883" y="5200470"/>
                <a:ext cx="917517" cy="10948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effectLst/>
                </a:endParaRPr>
              </a:p>
            </p:txBody>
          </p:sp>
          <p:sp>
            <p:nvSpPr>
              <p:cNvPr id="132" name="Rounded Rectangle 131"/>
              <p:cNvSpPr/>
              <p:nvPr/>
            </p:nvSpPr>
            <p:spPr>
              <a:xfrm>
                <a:off x="2485883" y="5016500"/>
                <a:ext cx="495153" cy="4699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tx1"/>
                    </a:solidFill>
                    <a:effectLst/>
                    <a:sym typeface="Symbol"/>
                  </a:rPr>
                  <a:t></a:t>
                </a:r>
                <a:endParaRPr lang="en-US" sz="2600" dirty="0" smtClean="0">
                  <a:solidFill>
                    <a:schemeClr val="tx1"/>
                  </a:solidFill>
                  <a:effectLst/>
                </a:endParaRPr>
              </a:p>
            </p:txBody>
          </p:sp>
        </p:grpSp>
        <p:grpSp>
          <p:nvGrpSpPr>
            <p:cNvPr id="127" name="Group 100"/>
            <p:cNvGrpSpPr/>
            <p:nvPr/>
          </p:nvGrpSpPr>
          <p:grpSpPr>
            <a:xfrm>
              <a:off x="1597083" y="4114800"/>
              <a:ext cx="917517" cy="469900"/>
              <a:chOff x="2282883" y="5016500"/>
              <a:chExt cx="917517" cy="469900"/>
            </a:xfrm>
          </p:grpSpPr>
          <p:sp>
            <p:nvSpPr>
              <p:cNvPr id="129" name="Right Arrow 128"/>
              <p:cNvSpPr/>
              <p:nvPr/>
            </p:nvSpPr>
            <p:spPr>
              <a:xfrm>
                <a:off x="2282883" y="5200470"/>
                <a:ext cx="917517" cy="10948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effectLst/>
                </a:endParaRPr>
              </a:p>
            </p:txBody>
          </p:sp>
          <p:sp>
            <p:nvSpPr>
              <p:cNvPr id="130" name="Rounded Rectangle 129"/>
              <p:cNvSpPr/>
              <p:nvPr/>
            </p:nvSpPr>
            <p:spPr>
              <a:xfrm>
                <a:off x="2485883" y="5016500"/>
                <a:ext cx="495153" cy="4699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tx1"/>
                    </a:solidFill>
                    <a:effectLst/>
                    <a:sym typeface="Symbol"/>
                  </a:rPr>
                  <a:t></a:t>
                </a:r>
                <a:endParaRPr lang="en-US" sz="2600" dirty="0" smtClean="0">
                  <a:solidFill>
                    <a:schemeClr val="tx1"/>
                  </a:solidFill>
                  <a:effectLst/>
                </a:endParaRPr>
              </a:p>
            </p:txBody>
          </p:sp>
        </p:grpSp>
        <p:cxnSp>
          <p:nvCxnSpPr>
            <p:cNvPr id="128" name="Straight Connector 127"/>
            <p:cNvCxnSpPr/>
            <p:nvPr/>
          </p:nvCxnSpPr>
          <p:spPr>
            <a:xfrm rot="16200000" flipH="1">
              <a:off x="1913102" y="3878099"/>
              <a:ext cx="291813" cy="321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49" name="Group 139"/>
          <p:cNvGrpSpPr/>
          <p:nvPr/>
        </p:nvGrpSpPr>
        <p:grpSpPr>
          <a:xfrm>
            <a:off x="315862" y="1951335"/>
            <a:ext cx="1055738" cy="2392065"/>
            <a:chOff x="483226" y="2667000"/>
            <a:chExt cx="1055738" cy="1794049"/>
          </a:xfrm>
        </p:grpSpPr>
        <p:sp>
          <p:nvSpPr>
            <p:cNvPr id="150" name="TextBox 149"/>
            <p:cNvSpPr txBox="1"/>
            <p:nvPr/>
          </p:nvSpPr>
          <p:spPr>
            <a:xfrm>
              <a:off x="483226" y="2667000"/>
              <a:ext cx="1054135" cy="346249"/>
            </a:xfrm>
            <a:prstGeom prst="rect">
              <a:avLst/>
            </a:prstGeom>
            <a:solidFill>
              <a:schemeClr val="bg1"/>
            </a:solidFill>
            <a:ln>
              <a:solidFill>
                <a:schemeClr val="tx1"/>
              </a:solidFill>
            </a:ln>
          </p:spPr>
          <p:txBody>
            <a:bodyPr wrap="none" rtlCol="0">
              <a:spAutoFit/>
            </a:bodyPr>
            <a:lstStyle/>
            <a:p>
              <a:r>
                <a:rPr lang="en-US" sz="2400" dirty="0" smtClean="0">
                  <a:effectLst/>
                </a:rPr>
                <a:t>Image</a:t>
              </a:r>
              <a:r>
                <a:rPr lang="en-US" sz="2400" baseline="-25000" dirty="0" smtClean="0">
                  <a:effectLst/>
                </a:rPr>
                <a:t>0</a:t>
              </a:r>
              <a:endParaRPr lang="en-US" sz="2400" baseline="-25000" dirty="0">
                <a:effectLst/>
              </a:endParaRPr>
            </a:p>
          </p:txBody>
        </p:sp>
        <p:sp>
          <p:nvSpPr>
            <p:cNvPr id="151" name="TextBox 150"/>
            <p:cNvSpPr txBox="1"/>
            <p:nvPr/>
          </p:nvSpPr>
          <p:spPr>
            <a:xfrm>
              <a:off x="483226" y="3200400"/>
              <a:ext cx="1054135" cy="346249"/>
            </a:xfrm>
            <a:prstGeom prst="rect">
              <a:avLst/>
            </a:prstGeom>
            <a:solidFill>
              <a:schemeClr val="bg1"/>
            </a:solidFill>
            <a:ln>
              <a:solidFill>
                <a:schemeClr val="tx1"/>
              </a:solidFill>
            </a:ln>
          </p:spPr>
          <p:txBody>
            <a:bodyPr wrap="none" rtlCol="0">
              <a:spAutoFit/>
            </a:bodyPr>
            <a:lstStyle/>
            <a:p>
              <a:r>
                <a:rPr lang="en-US" sz="2400" dirty="0" smtClean="0">
                  <a:effectLst/>
                </a:rPr>
                <a:t>Image</a:t>
              </a:r>
              <a:r>
                <a:rPr lang="en-US" sz="2400" baseline="-25000" dirty="0" smtClean="0">
                  <a:effectLst/>
                </a:rPr>
                <a:t>1</a:t>
              </a:r>
              <a:endParaRPr lang="en-US" sz="2400" baseline="-25000" dirty="0">
                <a:effectLst/>
              </a:endParaRPr>
            </a:p>
          </p:txBody>
        </p:sp>
        <p:sp>
          <p:nvSpPr>
            <p:cNvPr id="152" name="TextBox 151"/>
            <p:cNvSpPr txBox="1"/>
            <p:nvPr/>
          </p:nvSpPr>
          <p:spPr>
            <a:xfrm>
              <a:off x="483226" y="4114800"/>
              <a:ext cx="1055738" cy="346249"/>
            </a:xfrm>
            <a:prstGeom prst="rect">
              <a:avLst/>
            </a:prstGeom>
            <a:solidFill>
              <a:schemeClr val="bg1"/>
            </a:solidFill>
            <a:ln>
              <a:solidFill>
                <a:schemeClr val="tx1"/>
              </a:solidFill>
            </a:ln>
          </p:spPr>
          <p:txBody>
            <a:bodyPr wrap="none" rtlCol="0">
              <a:spAutoFit/>
            </a:bodyPr>
            <a:lstStyle/>
            <a:p>
              <a:r>
                <a:rPr lang="en-US" sz="2400" dirty="0" err="1" smtClean="0">
                  <a:effectLst/>
                </a:rPr>
                <a:t>Image</a:t>
              </a:r>
              <a:r>
                <a:rPr lang="en-US" sz="2400" i="1" baseline="-25000" dirty="0" err="1" smtClean="0">
                  <a:effectLst/>
                </a:rPr>
                <a:t>n</a:t>
              </a:r>
              <a:endParaRPr lang="en-US" sz="2400" i="1" baseline="-25000" dirty="0">
                <a:effectLst/>
              </a:endParaRPr>
            </a:p>
          </p:txBody>
        </p:sp>
        <p:cxnSp>
          <p:nvCxnSpPr>
            <p:cNvPr id="153" name="Straight Connector 152"/>
            <p:cNvCxnSpPr/>
            <p:nvPr/>
          </p:nvCxnSpPr>
          <p:spPr>
            <a:xfrm rot="16200000" flipH="1">
              <a:off x="922502" y="3891085"/>
              <a:ext cx="291813" cy="321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7" name="Group 166"/>
          <p:cNvGrpSpPr/>
          <p:nvPr/>
        </p:nvGrpSpPr>
        <p:grpSpPr>
          <a:xfrm>
            <a:off x="2245360" y="1925320"/>
            <a:ext cx="934720" cy="2489200"/>
            <a:chOff x="11277600" y="4399280"/>
            <a:chExt cx="934720" cy="2489200"/>
          </a:xfrm>
        </p:grpSpPr>
        <p:grpSp>
          <p:nvGrpSpPr>
            <p:cNvPr id="137" name="Group 136"/>
            <p:cNvGrpSpPr/>
            <p:nvPr/>
          </p:nvGrpSpPr>
          <p:grpSpPr>
            <a:xfrm>
              <a:off x="11277600" y="4399280"/>
              <a:ext cx="934720" cy="533400"/>
              <a:chOff x="8991600" y="4419600"/>
              <a:chExt cx="934720" cy="533400"/>
            </a:xfrm>
          </p:grpSpPr>
          <p:sp>
            <p:nvSpPr>
              <p:cNvPr id="138" name="Rectangle 137"/>
              <p:cNvSpPr/>
              <p:nvPr/>
            </p:nvSpPr>
            <p:spPr>
              <a:xfrm>
                <a:off x="8991600" y="4419600"/>
                <a:ext cx="914400" cy="53340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bg1">
                      <a:lumMod val="50000"/>
                    </a:schemeClr>
                  </a:solidFill>
                </a:endParaRPr>
              </a:p>
            </p:txBody>
          </p:sp>
          <p:grpSp>
            <p:nvGrpSpPr>
              <p:cNvPr id="141" name="Group 68"/>
              <p:cNvGrpSpPr/>
              <p:nvPr/>
            </p:nvGrpSpPr>
            <p:grpSpPr>
              <a:xfrm>
                <a:off x="9032999" y="4475480"/>
                <a:ext cx="893321" cy="461665"/>
                <a:chOff x="1351280" y="5562600"/>
                <a:chExt cx="893321" cy="461665"/>
              </a:xfrm>
            </p:grpSpPr>
            <p:sp>
              <p:nvSpPr>
                <p:cNvPr id="143" name="TextBox 142"/>
                <p:cNvSpPr txBox="1"/>
                <p:nvPr/>
              </p:nvSpPr>
              <p:spPr>
                <a:xfrm>
                  <a:off x="1351280" y="5562600"/>
                  <a:ext cx="893321" cy="461665"/>
                </a:xfrm>
                <a:prstGeom prst="rect">
                  <a:avLst/>
                </a:prstGeom>
                <a:noFill/>
              </p:spPr>
              <p:txBody>
                <a:bodyPr wrap="none" rtlCol="0">
                  <a:spAutoFit/>
                </a:bodyPr>
                <a:lstStyle/>
                <a:p>
                  <a:r>
                    <a:rPr lang="en-US" altLang="ko-KR" sz="2400" dirty="0" smtClean="0">
                      <a:solidFill>
                        <a:schemeClr val="bg1">
                          <a:lumMod val="50000"/>
                        </a:schemeClr>
                      </a:solidFill>
                    </a:rPr>
                    <a:t>Grad</a:t>
                  </a:r>
                  <a:r>
                    <a:rPr lang="en-US" altLang="ko-KR" sz="2400" baseline="-25000" dirty="0" smtClean="0">
                      <a:solidFill>
                        <a:schemeClr val="bg1">
                          <a:lumMod val="50000"/>
                        </a:schemeClr>
                      </a:solidFill>
                    </a:rPr>
                    <a:t>0</a:t>
                  </a:r>
                  <a:endParaRPr lang="ko-KR" altLang="en-US" sz="2400" baseline="-25000" dirty="0">
                    <a:solidFill>
                      <a:schemeClr val="bg1">
                        <a:lumMod val="50000"/>
                      </a:schemeClr>
                    </a:solidFill>
                  </a:endParaRPr>
                </a:p>
              </p:txBody>
            </p:sp>
            <p:cxnSp>
              <p:nvCxnSpPr>
                <p:cNvPr id="145" name="Straight Arrow Connector 144"/>
                <p:cNvCxnSpPr>
                  <a:cxnSpLocks noChangeAspect="1"/>
                </p:cNvCxnSpPr>
                <p:nvPr/>
              </p:nvCxnSpPr>
              <p:spPr>
                <a:xfrm>
                  <a:off x="1463040" y="5632132"/>
                  <a:ext cx="583200" cy="1588"/>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46" name="Group 145"/>
            <p:cNvGrpSpPr/>
            <p:nvPr/>
          </p:nvGrpSpPr>
          <p:grpSpPr>
            <a:xfrm>
              <a:off x="11277600" y="5125720"/>
              <a:ext cx="934720" cy="533400"/>
              <a:chOff x="8991600" y="4419600"/>
              <a:chExt cx="934720" cy="533400"/>
            </a:xfrm>
          </p:grpSpPr>
          <p:sp>
            <p:nvSpPr>
              <p:cNvPr id="148" name="Rectangle 147"/>
              <p:cNvSpPr/>
              <p:nvPr/>
            </p:nvSpPr>
            <p:spPr>
              <a:xfrm>
                <a:off x="8991600" y="4419600"/>
                <a:ext cx="914400" cy="53340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bg1">
                      <a:lumMod val="50000"/>
                    </a:schemeClr>
                  </a:solidFill>
                </a:endParaRPr>
              </a:p>
            </p:txBody>
          </p:sp>
          <p:grpSp>
            <p:nvGrpSpPr>
              <p:cNvPr id="154" name="Group 68"/>
              <p:cNvGrpSpPr/>
              <p:nvPr/>
            </p:nvGrpSpPr>
            <p:grpSpPr>
              <a:xfrm>
                <a:off x="9032999" y="4475480"/>
                <a:ext cx="893321" cy="461665"/>
                <a:chOff x="1351280" y="5562600"/>
                <a:chExt cx="893321" cy="461665"/>
              </a:xfrm>
            </p:grpSpPr>
            <p:sp>
              <p:nvSpPr>
                <p:cNvPr id="155" name="TextBox 154"/>
                <p:cNvSpPr txBox="1"/>
                <p:nvPr/>
              </p:nvSpPr>
              <p:spPr>
                <a:xfrm>
                  <a:off x="1351280" y="5562600"/>
                  <a:ext cx="893321" cy="461665"/>
                </a:xfrm>
                <a:prstGeom prst="rect">
                  <a:avLst/>
                </a:prstGeom>
                <a:noFill/>
              </p:spPr>
              <p:txBody>
                <a:bodyPr wrap="none" rtlCol="0">
                  <a:spAutoFit/>
                </a:bodyPr>
                <a:lstStyle/>
                <a:p>
                  <a:r>
                    <a:rPr lang="en-US" altLang="ko-KR" sz="2400" dirty="0" smtClean="0">
                      <a:solidFill>
                        <a:schemeClr val="bg1">
                          <a:lumMod val="50000"/>
                        </a:schemeClr>
                      </a:solidFill>
                    </a:rPr>
                    <a:t>Grad</a:t>
                  </a:r>
                  <a:r>
                    <a:rPr lang="en-US" altLang="ko-KR" sz="2400" baseline="-25000" dirty="0" smtClean="0">
                      <a:solidFill>
                        <a:schemeClr val="bg1">
                          <a:lumMod val="50000"/>
                        </a:schemeClr>
                      </a:solidFill>
                    </a:rPr>
                    <a:t>1</a:t>
                  </a:r>
                  <a:endParaRPr lang="ko-KR" altLang="en-US" sz="2400" baseline="-25000" dirty="0">
                    <a:solidFill>
                      <a:schemeClr val="bg1">
                        <a:lumMod val="50000"/>
                      </a:schemeClr>
                    </a:solidFill>
                  </a:endParaRPr>
                </a:p>
              </p:txBody>
            </p:sp>
            <p:cxnSp>
              <p:nvCxnSpPr>
                <p:cNvPr id="156" name="Straight Arrow Connector 155"/>
                <p:cNvCxnSpPr>
                  <a:cxnSpLocks noChangeAspect="1"/>
                </p:cNvCxnSpPr>
                <p:nvPr/>
              </p:nvCxnSpPr>
              <p:spPr>
                <a:xfrm>
                  <a:off x="1463040" y="5632132"/>
                  <a:ext cx="583200" cy="1588"/>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57" name="Group 156"/>
            <p:cNvGrpSpPr/>
            <p:nvPr/>
          </p:nvGrpSpPr>
          <p:grpSpPr>
            <a:xfrm>
              <a:off x="11277600" y="6355080"/>
              <a:ext cx="934720" cy="533400"/>
              <a:chOff x="8991600" y="4419600"/>
              <a:chExt cx="934720" cy="533400"/>
            </a:xfrm>
          </p:grpSpPr>
          <p:sp>
            <p:nvSpPr>
              <p:cNvPr id="158" name="Rectangle 157"/>
              <p:cNvSpPr/>
              <p:nvPr/>
            </p:nvSpPr>
            <p:spPr>
              <a:xfrm>
                <a:off x="8991600" y="4419600"/>
                <a:ext cx="914400" cy="53340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bg1">
                      <a:lumMod val="50000"/>
                    </a:schemeClr>
                  </a:solidFill>
                </a:endParaRPr>
              </a:p>
            </p:txBody>
          </p:sp>
          <p:grpSp>
            <p:nvGrpSpPr>
              <p:cNvPr id="159" name="Group 68"/>
              <p:cNvGrpSpPr/>
              <p:nvPr/>
            </p:nvGrpSpPr>
            <p:grpSpPr>
              <a:xfrm>
                <a:off x="9032999" y="4475480"/>
                <a:ext cx="893321" cy="461665"/>
                <a:chOff x="1351280" y="5562600"/>
                <a:chExt cx="893321" cy="461665"/>
              </a:xfrm>
            </p:grpSpPr>
            <p:sp>
              <p:nvSpPr>
                <p:cNvPr id="160" name="TextBox 159"/>
                <p:cNvSpPr txBox="1"/>
                <p:nvPr/>
              </p:nvSpPr>
              <p:spPr>
                <a:xfrm>
                  <a:off x="1351280" y="5562600"/>
                  <a:ext cx="893321" cy="461665"/>
                </a:xfrm>
                <a:prstGeom prst="rect">
                  <a:avLst/>
                </a:prstGeom>
                <a:noFill/>
              </p:spPr>
              <p:txBody>
                <a:bodyPr wrap="none" rtlCol="0">
                  <a:spAutoFit/>
                </a:bodyPr>
                <a:lstStyle/>
                <a:p>
                  <a:r>
                    <a:rPr lang="en-US" altLang="ko-KR" sz="2400" dirty="0" err="1" smtClean="0">
                      <a:solidFill>
                        <a:schemeClr val="bg1">
                          <a:lumMod val="50000"/>
                        </a:schemeClr>
                      </a:solidFill>
                    </a:rPr>
                    <a:t>Grad</a:t>
                  </a:r>
                  <a:r>
                    <a:rPr lang="en-US" altLang="ko-KR" sz="2400" i="1" baseline="-25000" dirty="0" err="1" smtClean="0">
                      <a:solidFill>
                        <a:schemeClr val="bg1">
                          <a:lumMod val="50000"/>
                        </a:schemeClr>
                      </a:solidFill>
                    </a:rPr>
                    <a:t>n</a:t>
                  </a:r>
                  <a:endParaRPr lang="ko-KR" altLang="en-US" sz="2400" i="1" baseline="-25000" dirty="0">
                    <a:solidFill>
                      <a:schemeClr val="bg1">
                        <a:lumMod val="50000"/>
                      </a:schemeClr>
                    </a:solidFill>
                  </a:endParaRPr>
                </a:p>
              </p:txBody>
            </p:sp>
            <p:cxnSp>
              <p:nvCxnSpPr>
                <p:cNvPr id="161" name="Straight Arrow Connector 160"/>
                <p:cNvCxnSpPr>
                  <a:cxnSpLocks noChangeAspect="1"/>
                </p:cNvCxnSpPr>
                <p:nvPr/>
              </p:nvCxnSpPr>
              <p:spPr>
                <a:xfrm>
                  <a:off x="1463040" y="5632132"/>
                  <a:ext cx="583200" cy="1588"/>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grpSp>
      <p:grpSp>
        <p:nvGrpSpPr>
          <p:cNvPr id="169" name="Group 168"/>
          <p:cNvGrpSpPr/>
          <p:nvPr/>
        </p:nvGrpSpPr>
        <p:grpSpPr>
          <a:xfrm>
            <a:off x="2245360" y="1925320"/>
            <a:ext cx="934720" cy="2479040"/>
            <a:chOff x="2245360" y="1925320"/>
            <a:chExt cx="934720" cy="2479040"/>
          </a:xfrm>
        </p:grpSpPr>
        <p:grpSp>
          <p:nvGrpSpPr>
            <p:cNvPr id="94" name="Group 93"/>
            <p:cNvGrpSpPr/>
            <p:nvPr/>
          </p:nvGrpSpPr>
          <p:grpSpPr>
            <a:xfrm>
              <a:off x="2245360" y="1925320"/>
              <a:ext cx="934720" cy="533400"/>
              <a:chOff x="8991600" y="4419600"/>
              <a:chExt cx="934720" cy="533400"/>
            </a:xfrm>
          </p:grpSpPr>
          <p:sp>
            <p:nvSpPr>
              <p:cNvPr id="93" name="Rectangle 92"/>
              <p:cNvSpPr/>
              <p:nvPr/>
            </p:nvSpPr>
            <p:spPr>
              <a:xfrm>
                <a:off x="8991600" y="4419600"/>
                <a:ext cx="914400"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69" name="Group 68"/>
              <p:cNvGrpSpPr/>
              <p:nvPr/>
            </p:nvGrpSpPr>
            <p:grpSpPr>
              <a:xfrm>
                <a:off x="9032999" y="4475480"/>
                <a:ext cx="893321" cy="461665"/>
                <a:chOff x="1351280" y="5562600"/>
                <a:chExt cx="893321" cy="461665"/>
              </a:xfrm>
            </p:grpSpPr>
            <p:sp>
              <p:nvSpPr>
                <p:cNvPr id="66" name="TextBox 65"/>
                <p:cNvSpPr txBox="1"/>
                <p:nvPr/>
              </p:nvSpPr>
              <p:spPr>
                <a:xfrm>
                  <a:off x="1351280" y="5562600"/>
                  <a:ext cx="893321" cy="461665"/>
                </a:xfrm>
                <a:prstGeom prst="rect">
                  <a:avLst/>
                </a:prstGeom>
                <a:noFill/>
              </p:spPr>
              <p:txBody>
                <a:bodyPr wrap="none" rtlCol="0">
                  <a:spAutoFit/>
                </a:bodyPr>
                <a:lstStyle/>
                <a:p>
                  <a:r>
                    <a:rPr lang="en-US" altLang="ko-KR" sz="2400" dirty="0" smtClean="0"/>
                    <a:t>Grad</a:t>
                  </a:r>
                  <a:r>
                    <a:rPr lang="en-US" altLang="ko-KR" sz="2400" baseline="-25000" dirty="0" smtClean="0"/>
                    <a:t>0</a:t>
                  </a:r>
                  <a:endParaRPr lang="ko-KR" altLang="en-US" sz="2400" baseline="-25000" dirty="0"/>
                </a:p>
              </p:txBody>
            </p:sp>
            <p:cxnSp>
              <p:nvCxnSpPr>
                <p:cNvPr id="68" name="Straight Arrow Connector 67"/>
                <p:cNvCxnSpPr>
                  <a:cxnSpLocks noChangeAspect="1"/>
                </p:cNvCxnSpPr>
                <p:nvPr/>
              </p:nvCxnSpPr>
              <p:spPr>
                <a:xfrm>
                  <a:off x="1463040" y="5632132"/>
                  <a:ext cx="583200" cy="15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05" name="Group 104"/>
            <p:cNvGrpSpPr/>
            <p:nvPr/>
          </p:nvGrpSpPr>
          <p:grpSpPr>
            <a:xfrm>
              <a:off x="2245360" y="2646680"/>
              <a:ext cx="934720" cy="533400"/>
              <a:chOff x="8991600" y="4419600"/>
              <a:chExt cx="934720" cy="533400"/>
            </a:xfrm>
          </p:grpSpPr>
          <p:sp>
            <p:nvSpPr>
              <p:cNvPr id="106" name="Rectangle 105"/>
              <p:cNvSpPr/>
              <p:nvPr/>
            </p:nvSpPr>
            <p:spPr>
              <a:xfrm>
                <a:off x="8991600" y="4419600"/>
                <a:ext cx="914400"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07" name="Group 68"/>
              <p:cNvGrpSpPr/>
              <p:nvPr/>
            </p:nvGrpSpPr>
            <p:grpSpPr>
              <a:xfrm>
                <a:off x="9032999" y="4475480"/>
                <a:ext cx="893321" cy="461665"/>
                <a:chOff x="1351280" y="5562600"/>
                <a:chExt cx="893321" cy="461665"/>
              </a:xfrm>
            </p:grpSpPr>
            <p:sp>
              <p:nvSpPr>
                <p:cNvPr id="108" name="TextBox 107"/>
                <p:cNvSpPr txBox="1"/>
                <p:nvPr/>
              </p:nvSpPr>
              <p:spPr>
                <a:xfrm>
                  <a:off x="1351280" y="5562600"/>
                  <a:ext cx="893321" cy="461665"/>
                </a:xfrm>
                <a:prstGeom prst="rect">
                  <a:avLst/>
                </a:prstGeom>
                <a:noFill/>
              </p:spPr>
              <p:txBody>
                <a:bodyPr wrap="none" rtlCol="0">
                  <a:spAutoFit/>
                </a:bodyPr>
                <a:lstStyle/>
                <a:p>
                  <a:r>
                    <a:rPr lang="en-US" altLang="ko-KR" sz="2400" dirty="0" smtClean="0"/>
                    <a:t>Grad</a:t>
                  </a:r>
                  <a:r>
                    <a:rPr lang="en-US" altLang="ko-KR" sz="2400" baseline="-25000" dirty="0" smtClean="0"/>
                    <a:t>1</a:t>
                  </a:r>
                  <a:endParaRPr lang="ko-KR" altLang="en-US" sz="2400" baseline="-25000" dirty="0"/>
                </a:p>
              </p:txBody>
            </p:sp>
            <p:cxnSp>
              <p:nvCxnSpPr>
                <p:cNvPr id="109" name="Straight Arrow Connector 108"/>
                <p:cNvCxnSpPr>
                  <a:cxnSpLocks noChangeAspect="1"/>
                </p:cNvCxnSpPr>
                <p:nvPr/>
              </p:nvCxnSpPr>
              <p:spPr>
                <a:xfrm>
                  <a:off x="1463040" y="5632132"/>
                  <a:ext cx="583200" cy="15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10" name="Group 109"/>
            <p:cNvGrpSpPr/>
            <p:nvPr/>
          </p:nvGrpSpPr>
          <p:grpSpPr>
            <a:xfrm>
              <a:off x="2245360" y="3870960"/>
              <a:ext cx="934720" cy="533400"/>
              <a:chOff x="8991600" y="4419600"/>
              <a:chExt cx="934720" cy="533400"/>
            </a:xfrm>
          </p:grpSpPr>
          <p:sp>
            <p:nvSpPr>
              <p:cNvPr id="111" name="Rectangle 110"/>
              <p:cNvSpPr/>
              <p:nvPr/>
            </p:nvSpPr>
            <p:spPr>
              <a:xfrm>
                <a:off x="8991600" y="4419600"/>
                <a:ext cx="914400"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12" name="Group 68"/>
              <p:cNvGrpSpPr/>
              <p:nvPr/>
            </p:nvGrpSpPr>
            <p:grpSpPr>
              <a:xfrm>
                <a:off x="9032999" y="4475480"/>
                <a:ext cx="893321" cy="461665"/>
                <a:chOff x="1351280" y="5562600"/>
                <a:chExt cx="893321" cy="461665"/>
              </a:xfrm>
            </p:grpSpPr>
            <p:sp>
              <p:nvSpPr>
                <p:cNvPr id="113" name="TextBox 112"/>
                <p:cNvSpPr txBox="1"/>
                <p:nvPr/>
              </p:nvSpPr>
              <p:spPr>
                <a:xfrm>
                  <a:off x="1351280" y="5562600"/>
                  <a:ext cx="893321" cy="461665"/>
                </a:xfrm>
                <a:prstGeom prst="rect">
                  <a:avLst/>
                </a:prstGeom>
                <a:noFill/>
              </p:spPr>
              <p:txBody>
                <a:bodyPr wrap="none" rtlCol="0">
                  <a:spAutoFit/>
                </a:bodyPr>
                <a:lstStyle/>
                <a:p>
                  <a:r>
                    <a:rPr lang="en-US" altLang="ko-KR" sz="2400" dirty="0" err="1" smtClean="0"/>
                    <a:t>Grad</a:t>
                  </a:r>
                  <a:r>
                    <a:rPr lang="en-US" altLang="ko-KR" sz="2400" i="1" baseline="-25000" dirty="0" err="1" smtClean="0"/>
                    <a:t>n</a:t>
                  </a:r>
                  <a:endParaRPr lang="ko-KR" altLang="en-US" sz="2400" i="1" baseline="-25000" dirty="0"/>
                </a:p>
              </p:txBody>
            </p:sp>
            <p:cxnSp>
              <p:nvCxnSpPr>
                <p:cNvPr id="136" name="Straight Arrow Connector 135"/>
                <p:cNvCxnSpPr>
                  <a:cxnSpLocks noChangeAspect="1"/>
                </p:cNvCxnSpPr>
                <p:nvPr/>
              </p:nvCxnSpPr>
              <p:spPr>
                <a:xfrm>
                  <a:off x="1463040" y="5632132"/>
                  <a:ext cx="583200" cy="15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cxnSp>
          <p:nvCxnSpPr>
            <p:cNvPr id="168" name="Straight Connector 167"/>
            <p:cNvCxnSpPr/>
            <p:nvPr/>
          </p:nvCxnSpPr>
          <p:spPr>
            <a:xfrm rot="16200000" flipH="1">
              <a:off x="2550266" y="3586375"/>
              <a:ext cx="389084" cy="321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5" name="Group 93"/>
          <p:cNvGrpSpPr/>
          <p:nvPr/>
        </p:nvGrpSpPr>
        <p:grpSpPr>
          <a:xfrm>
            <a:off x="5506720" y="3048000"/>
            <a:ext cx="914400" cy="533400"/>
            <a:chOff x="8991600" y="4419600"/>
            <a:chExt cx="914400" cy="533400"/>
          </a:xfrm>
        </p:grpSpPr>
        <p:sp>
          <p:nvSpPr>
            <p:cNvPr id="196" name="Rectangle 195"/>
            <p:cNvSpPr/>
            <p:nvPr/>
          </p:nvSpPr>
          <p:spPr>
            <a:xfrm>
              <a:off x="8991600" y="4419600"/>
              <a:ext cx="914400" cy="533400"/>
            </a:xfrm>
            <a:prstGeom prst="rect">
              <a:avLst/>
            </a:prstGeom>
            <a:solidFill>
              <a:schemeClr val="tx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97" name="Group 68"/>
            <p:cNvGrpSpPr/>
            <p:nvPr/>
          </p:nvGrpSpPr>
          <p:grpSpPr>
            <a:xfrm>
              <a:off x="9053319" y="4475480"/>
              <a:ext cx="789127" cy="461665"/>
              <a:chOff x="1371600" y="5562600"/>
              <a:chExt cx="789127" cy="461665"/>
            </a:xfrm>
          </p:grpSpPr>
          <p:sp>
            <p:nvSpPr>
              <p:cNvPr id="198" name="TextBox 197"/>
              <p:cNvSpPr txBox="1"/>
              <p:nvPr/>
            </p:nvSpPr>
            <p:spPr>
              <a:xfrm>
                <a:off x="1371600" y="5562600"/>
                <a:ext cx="789127" cy="461665"/>
              </a:xfrm>
              <a:prstGeom prst="rect">
                <a:avLst/>
              </a:prstGeom>
              <a:noFill/>
            </p:spPr>
            <p:txBody>
              <a:bodyPr wrap="none" rtlCol="0">
                <a:spAutoFit/>
              </a:bodyPr>
              <a:lstStyle/>
              <a:p>
                <a:r>
                  <a:rPr lang="en-US" altLang="ko-KR" sz="2400" dirty="0" smtClean="0">
                    <a:solidFill>
                      <a:schemeClr val="bg1">
                        <a:lumMod val="50000"/>
                      </a:schemeClr>
                    </a:solidFill>
                  </a:rPr>
                  <a:t>Grad</a:t>
                </a:r>
                <a:endParaRPr lang="ko-KR" altLang="en-US" sz="2400" baseline="-25000" dirty="0">
                  <a:solidFill>
                    <a:schemeClr val="bg1">
                      <a:lumMod val="50000"/>
                    </a:schemeClr>
                  </a:solidFill>
                </a:endParaRPr>
              </a:p>
            </p:txBody>
          </p:sp>
          <p:cxnSp>
            <p:nvCxnSpPr>
              <p:cNvPr id="199" name="Straight Arrow Connector 198"/>
              <p:cNvCxnSpPr>
                <a:cxnSpLocks noChangeAspect="1"/>
              </p:cNvCxnSpPr>
              <p:nvPr/>
            </p:nvCxnSpPr>
            <p:spPr>
              <a:xfrm>
                <a:off x="1483360" y="5632132"/>
                <a:ext cx="583200" cy="1588"/>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74" name="Group 93"/>
          <p:cNvGrpSpPr/>
          <p:nvPr/>
        </p:nvGrpSpPr>
        <p:grpSpPr>
          <a:xfrm>
            <a:off x="5506720" y="3048000"/>
            <a:ext cx="914400" cy="533400"/>
            <a:chOff x="8991600" y="4419600"/>
            <a:chExt cx="914400" cy="533400"/>
          </a:xfrm>
        </p:grpSpPr>
        <p:sp>
          <p:nvSpPr>
            <p:cNvPr id="186" name="Rectangle 185"/>
            <p:cNvSpPr/>
            <p:nvPr/>
          </p:nvSpPr>
          <p:spPr>
            <a:xfrm>
              <a:off x="8991600" y="4419600"/>
              <a:ext cx="914400"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87" name="Group 68"/>
            <p:cNvGrpSpPr/>
            <p:nvPr/>
          </p:nvGrpSpPr>
          <p:grpSpPr>
            <a:xfrm>
              <a:off x="9053319" y="4475480"/>
              <a:ext cx="789127" cy="461665"/>
              <a:chOff x="1371600" y="5562600"/>
              <a:chExt cx="789127" cy="461665"/>
            </a:xfrm>
          </p:grpSpPr>
          <p:sp>
            <p:nvSpPr>
              <p:cNvPr id="188" name="TextBox 187"/>
              <p:cNvSpPr txBox="1"/>
              <p:nvPr/>
            </p:nvSpPr>
            <p:spPr>
              <a:xfrm>
                <a:off x="1371600" y="5562600"/>
                <a:ext cx="789127" cy="461665"/>
              </a:xfrm>
              <a:prstGeom prst="rect">
                <a:avLst/>
              </a:prstGeom>
              <a:noFill/>
            </p:spPr>
            <p:txBody>
              <a:bodyPr wrap="none" rtlCol="0">
                <a:spAutoFit/>
              </a:bodyPr>
              <a:lstStyle/>
              <a:p>
                <a:r>
                  <a:rPr lang="en-US" altLang="ko-KR" sz="2400" dirty="0" smtClean="0"/>
                  <a:t>Grad</a:t>
                </a:r>
                <a:endParaRPr lang="ko-KR" altLang="en-US" sz="2400" baseline="-25000" dirty="0"/>
              </a:p>
            </p:txBody>
          </p:sp>
          <p:cxnSp>
            <p:nvCxnSpPr>
              <p:cNvPr id="189" name="Straight Arrow Connector 188"/>
              <p:cNvCxnSpPr>
                <a:cxnSpLocks noChangeAspect="1"/>
              </p:cNvCxnSpPr>
              <p:nvPr/>
            </p:nvCxnSpPr>
            <p:spPr>
              <a:xfrm>
                <a:off x="1483360" y="5632132"/>
                <a:ext cx="583200" cy="15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721663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hh\ppt\pg2010\Images2\tone-mapping_i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828800"/>
            <a:ext cx="8686800" cy="4343400"/>
          </a:xfrm>
          <a:prstGeom prst="rect">
            <a:avLst/>
          </a:prstGeom>
          <a:noFill/>
          <a:ln w="9525">
            <a:no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3" descr="C:\hh\ppt\pg2010\Images2\tone-mapping_out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828800"/>
            <a:ext cx="8686800" cy="43434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0"/>
            <a:ext cx="9144000" cy="990600"/>
          </a:xfrm>
        </p:spPr>
        <p:txBody>
          <a:bodyPr/>
          <a:lstStyle/>
          <a:p>
            <a:r>
              <a:rPr lang="en-US" dirty="0" smtClean="0"/>
              <a:t>Results: Gradient-based sharpening</a:t>
            </a:r>
            <a:endParaRPr lang="en-US" dirty="0"/>
          </a:p>
        </p:txBody>
      </p:sp>
      <p:sp>
        <p:nvSpPr>
          <p:cNvPr id="4" name="TextBox 3"/>
          <p:cNvSpPr txBox="1"/>
          <p:nvPr/>
        </p:nvSpPr>
        <p:spPr>
          <a:xfrm>
            <a:off x="1056109" y="1295400"/>
            <a:ext cx="1245534" cy="369332"/>
          </a:xfrm>
          <a:prstGeom prst="rect">
            <a:avLst/>
          </a:prstGeom>
          <a:noFill/>
        </p:spPr>
        <p:txBody>
          <a:bodyPr wrap="none" lIns="0" tIns="0" rIns="0" bIns="0" rtlCol="0">
            <a:spAutoFit/>
          </a:bodyPr>
          <a:lstStyle/>
          <a:p>
            <a:pPr algn="l"/>
            <a:r>
              <a:rPr lang="en-US" sz="2400" dirty="0" smtClean="0">
                <a:effectLst/>
              </a:rPr>
              <a:t>128 </a:t>
            </a:r>
            <a:r>
              <a:rPr lang="en-US" sz="2400" dirty="0" err="1" smtClean="0">
                <a:effectLst/>
              </a:rPr>
              <a:t>Mpix</a:t>
            </a:r>
            <a:r>
              <a:rPr lang="en-US" sz="2400" dirty="0" smtClean="0">
                <a:effectLst/>
              </a:rPr>
              <a:t>;</a:t>
            </a:r>
          </a:p>
        </p:txBody>
      </p:sp>
      <p:sp>
        <p:nvSpPr>
          <p:cNvPr id="9" name="TextBox 8"/>
          <p:cNvSpPr txBox="1"/>
          <p:nvPr/>
        </p:nvSpPr>
        <p:spPr>
          <a:xfrm>
            <a:off x="2465201" y="1295400"/>
            <a:ext cx="5764399" cy="369332"/>
          </a:xfrm>
          <a:prstGeom prst="rect">
            <a:avLst/>
          </a:prstGeom>
          <a:noFill/>
        </p:spPr>
        <p:txBody>
          <a:bodyPr wrap="none" lIns="0" tIns="0" rIns="0" bIns="0" rtlCol="0">
            <a:spAutoFit/>
          </a:bodyPr>
          <a:lstStyle/>
          <a:p>
            <a:pPr algn="l"/>
            <a:r>
              <a:rPr lang="en-US" sz="2400" dirty="0" smtClean="0">
                <a:effectLst/>
              </a:rPr>
              <a:t>156 seconds; 100 MB memory; 2GB disk</a:t>
            </a:r>
          </a:p>
        </p:txBody>
      </p:sp>
      <p:pic>
        <p:nvPicPr>
          <p:cNvPr id="35842" name="Picture 2" descr="C:\Talks\SIGAsia-10\Results\in.3.jpg"/>
          <p:cNvPicPr>
            <a:picLocks noChangeAspect="1" noChangeArrowheads="1"/>
          </p:cNvPicPr>
          <p:nvPr/>
        </p:nvPicPr>
        <p:blipFill>
          <a:blip r:embed="rId5">
            <a:clrChange>
              <a:clrFrom>
                <a:srgbClr val="ED1C24"/>
              </a:clrFrom>
              <a:clrTo>
                <a:srgbClr val="ED1C24">
                  <a:alpha val="0"/>
                </a:srgbClr>
              </a:clrTo>
            </a:clrChange>
            <a:extLst>
              <a:ext uri="{28A0092B-C50C-407E-A947-70E740481C1C}">
                <a14:useLocalDpi xmlns:a14="http://schemas.microsoft.com/office/drawing/2010/main" val="0"/>
              </a:ext>
            </a:extLst>
          </a:blip>
          <a:srcRect/>
          <a:stretch>
            <a:fillRect/>
          </a:stretch>
        </p:blipFill>
        <p:spPr bwMode="auto">
          <a:xfrm>
            <a:off x="5541264" y="3282696"/>
            <a:ext cx="3575304" cy="3575304"/>
          </a:xfrm>
          <a:prstGeom prst="rect">
            <a:avLst/>
          </a:prstGeom>
          <a:noFill/>
          <a:extLst>
            <a:ext uri="{909E8E84-426E-40DD-AFC4-6F175D3DCCD1}">
              <a14:hiddenFill xmlns:a14="http://schemas.microsoft.com/office/drawing/2010/main">
                <a:solidFill>
                  <a:srgbClr val="FFFFFF"/>
                </a:solidFill>
              </a14:hiddenFill>
            </a:ext>
          </a:extLst>
        </p:spPr>
      </p:pic>
      <p:pic>
        <p:nvPicPr>
          <p:cNvPr id="35843" name="Picture 3" descr="C:\Talks\SIGAsia-10\Results\out.3.jpg"/>
          <p:cNvPicPr>
            <a:picLocks noChangeAspect="1" noChangeArrowheads="1"/>
          </p:cNvPicPr>
          <p:nvPr/>
        </p:nvPicPr>
        <p:blipFill>
          <a:blip r:embed="rId6">
            <a:clrChange>
              <a:clrFrom>
                <a:srgbClr val="ED1C24"/>
              </a:clrFrom>
              <a:clrTo>
                <a:srgbClr val="ED1C24">
                  <a:alpha val="0"/>
                </a:srgbClr>
              </a:clrTo>
            </a:clrChange>
            <a:extLst>
              <a:ext uri="{28A0092B-C50C-407E-A947-70E740481C1C}">
                <a14:useLocalDpi xmlns:a14="http://schemas.microsoft.com/office/drawing/2010/main" val="0"/>
              </a:ext>
            </a:extLst>
          </a:blip>
          <a:srcRect/>
          <a:stretch>
            <a:fillRect/>
          </a:stretch>
        </p:blipFill>
        <p:spPr bwMode="auto">
          <a:xfrm>
            <a:off x="5541264" y="3282696"/>
            <a:ext cx="3575304" cy="3575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39386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58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ormAutofit/>
          </a:bodyPr>
          <a:lstStyle/>
          <a:p>
            <a:pPr marL="0" indent="0">
              <a:buNone/>
            </a:pPr>
            <a:r>
              <a:rPr lang="en-US" u="sng" dirty="0" smtClean="0"/>
              <a:t>A new discretization of the sphere</a:t>
            </a:r>
            <a:r>
              <a:rPr lang="en-US" dirty="0" smtClean="0"/>
              <a:t>:</a:t>
            </a:r>
          </a:p>
          <a:p>
            <a:pPr lvl="1"/>
            <a:r>
              <a:rPr lang="en-US" dirty="0" smtClean="0"/>
              <a:t>Derived from the equirectangular map</a:t>
            </a:r>
          </a:p>
          <a:p>
            <a:pPr lvl="1"/>
            <a:r>
              <a:rPr lang="en-US" dirty="0" smtClean="0"/>
              <a:t>Adapted to the parametric distortion</a:t>
            </a:r>
          </a:p>
          <a:p>
            <a:pPr lvl="1"/>
            <a:r>
              <a:rPr lang="en-US" dirty="0" smtClean="0"/>
              <a:t>Multilevel nesting hierarchy</a:t>
            </a:r>
          </a:p>
          <a:p>
            <a:pPr lvl="1"/>
            <a:r>
              <a:rPr lang="en-US" dirty="0" smtClean="0"/>
              <a:t>Axial symmetry</a:t>
            </a:r>
            <a:endParaRPr lang="en-US" dirty="0"/>
          </a:p>
          <a:p>
            <a:pPr marL="0" indent="0">
              <a:buNone/>
            </a:pPr>
            <a:r>
              <a:rPr lang="en-US" u="sng" dirty="0" smtClean="0"/>
              <a:t>Properties</a:t>
            </a:r>
            <a:r>
              <a:rPr lang="en-US" dirty="0" smtClean="0"/>
              <a:t>:</a:t>
            </a:r>
          </a:p>
          <a:p>
            <a:pPr lvl="1"/>
            <a:r>
              <a:rPr lang="en-US" dirty="0" smtClean="0"/>
              <a:t>Processing without resampling</a:t>
            </a:r>
          </a:p>
          <a:p>
            <a:pPr lvl="1"/>
            <a:r>
              <a:rPr lang="en-US" dirty="0" smtClean="0"/>
              <a:t>Good conditioning</a:t>
            </a:r>
            <a:endParaRPr lang="en-US" dirty="0"/>
          </a:p>
          <a:p>
            <a:pPr lvl="1"/>
            <a:r>
              <a:rPr lang="en-US" dirty="0" smtClean="0"/>
              <a:t>Multigrid solver</a:t>
            </a:r>
          </a:p>
          <a:p>
            <a:pPr lvl="1"/>
            <a:r>
              <a:rPr lang="en-US" dirty="0" smtClean="0"/>
              <a:t>Re-use of computation</a:t>
            </a:r>
          </a:p>
        </p:txBody>
      </p:sp>
      <p:pic>
        <p:nvPicPr>
          <p:cNvPr id="12" name="Picture 2" descr="C:\Papers\SphericalElements\Images\aer\sphere.32.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24928" y="5102352"/>
            <a:ext cx="1645920" cy="164592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C:\Papers\SphericalElements\Images\aer\sphere.4.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24928" y="73152"/>
            <a:ext cx="1645920" cy="164592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Papers\SphericalElements\Images\aer\sphere.8.bm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24928" y="1755648"/>
            <a:ext cx="1645920" cy="164592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descr="C:\Papers\SphericalElements\Images\aer\sphere.16.bm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24928" y="3429000"/>
            <a:ext cx="1645920" cy="1645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5919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457200" y="1066800"/>
            <a:ext cx="8229600" cy="5562600"/>
          </a:xfrm>
        </p:spPr>
        <p:txBody>
          <a:bodyPr>
            <a:normAutofit/>
          </a:bodyPr>
          <a:lstStyle/>
          <a:p>
            <a:pPr marL="0" indent="0">
              <a:buNone/>
            </a:pPr>
            <a:r>
              <a:rPr lang="en-US" u="sng" dirty="0" smtClean="0"/>
              <a:t>Contribution</a:t>
            </a:r>
            <a:r>
              <a:rPr lang="en-US" dirty="0" smtClean="0"/>
              <a:t>:</a:t>
            </a:r>
          </a:p>
          <a:p>
            <a:pPr marL="0" indent="0">
              <a:buNone/>
            </a:pPr>
            <a:r>
              <a:rPr lang="en-US" dirty="0" smtClean="0"/>
              <a:t>First general purpose solver for elliptic PDEs on the sphere:</a:t>
            </a:r>
          </a:p>
          <a:p>
            <a:pPr marL="688975" lvl="1" indent="-288925"/>
            <a:r>
              <a:rPr lang="en-US" dirty="0" smtClean="0"/>
              <a:t>Accurate</a:t>
            </a:r>
          </a:p>
          <a:p>
            <a:pPr marL="688975" lvl="1" indent="-288925"/>
            <a:r>
              <a:rPr lang="en-US" dirty="0" smtClean="0"/>
              <a:t>Efficient</a:t>
            </a:r>
          </a:p>
          <a:p>
            <a:pPr marL="688975" lvl="1" indent="-288925"/>
            <a:r>
              <a:rPr lang="en-US" dirty="0" smtClean="0"/>
              <a:t>Scalable</a:t>
            </a:r>
          </a:p>
          <a:p>
            <a:pPr marL="0" indent="0">
              <a:buNone/>
            </a:pPr>
            <a:r>
              <a:rPr lang="en-US" u="sng" dirty="0"/>
              <a:t>Future Work</a:t>
            </a:r>
            <a:r>
              <a:rPr lang="en-US" dirty="0"/>
              <a:t>:</a:t>
            </a:r>
          </a:p>
          <a:p>
            <a:pPr marL="688975" lvl="1" indent="-288925"/>
            <a:r>
              <a:rPr lang="en-US" dirty="0"/>
              <a:t>Parallel and distributed solvers</a:t>
            </a:r>
          </a:p>
          <a:p>
            <a:pPr marL="688975" lvl="1" indent="-288925"/>
            <a:r>
              <a:rPr lang="en-US" dirty="0"/>
              <a:t>Higher order </a:t>
            </a:r>
            <a:r>
              <a:rPr lang="en-US" dirty="0" smtClean="0"/>
              <a:t>PDEs</a:t>
            </a:r>
          </a:p>
        </p:txBody>
      </p:sp>
      <p:pic>
        <p:nvPicPr>
          <p:cNvPr id="11" name="Picture 3" descr="C:\Talks\SIGAsia-10\Union\union.0.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7600" y="2286000"/>
            <a:ext cx="20574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Talks\SIGAsia-10\Union\union.1.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00800" y="2258568"/>
            <a:ext cx="2057400" cy="2057400"/>
          </a:xfrm>
          <a:prstGeom prst="rect">
            <a:avLst/>
          </a:prstGeom>
          <a:noFill/>
          <a:extLst>
            <a:ext uri="{909E8E84-426E-40DD-AFC4-6F175D3DCCD1}">
              <a14:hiddenFill xmlns:a14="http://schemas.microsoft.com/office/drawing/2010/main">
                <a:solidFill>
                  <a:srgbClr val="FFFFFF"/>
                </a:solidFill>
              </a14:hiddenFill>
            </a:ext>
          </a:extLst>
        </p:spPr>
      </p:pic>
      <p:sp>
        <p:nvSpPr>
          <p:cNvPr id="13" name="Right Arrow 12"/>
          <p:cNvSpPr/>
          <p:nvPr/>
        </p:nvSpPr>
        <p:spPr>
          <a:xfrm>
            <a:off x="5736031" y="3200400"/>
            <a:ext cx="64008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14" name="Picture 13" descr="C:\Papers\SphericalElements\Images\ReactionDiffusion\adapted.wf.0.png"/>
          <p:cNvPicPr>
            <a:picLocks noChangeAspect="1" noChangeArrowheads="1"/>
          </p:cNvPicPr>
          <p:nvPr/>
        </p:nvPicPr>
        <p:blipFill>
          <a:blip r:embed="rId5" cstate="print"/>
          <a:srcRect/>
          <a:stretch>
            <a:fillRect/>
          </a:stretch>
        </p:blipFill>
        <p:spPr bwMode="auto">
          <a:xfrm>
            <a:off x="1298448" y="4572000"/>
            <a:ext cx="2057400" cy="2057400"/>
          </a:xfrm>
          <a:prstGeom prst="rect">
            <a:avLst/>
          </a:prstGeom>
          <a:noFill/>
        </p:spPr>
      </p:pic>
      <p:pic>
        <p:nvPicPr>
          <p:cNvPr id="18" name="Picture 2" descr="C:\Papers\SphericalElements\Images\ReactionDiffusion\adapted.spots.noSymmetric.0.png"/>
          <p:cNvPicPr>
            <a:picLocks noChangeAspect="1" noChangeArrowheads="1"/>
          </p:cNvPicPr>
          <p:nvPr/>
        </p:nvPicPr>
        <p:blipFill>
          <a:blip r:embed="rId6" cstate="print"/>
          <a:srcRect/>
          <a:stretch>
            <a:fillRect/>
          </a:stretch>
        </p:blipFill>
        <p:spPr bwMode="auto">
          <a:xfrm>
            <a:off x="3666744" y="4572000"/>
            <a:ext cx="2057400" cy="2057400"/>
          </a:xfrm>
          <a:prstGeom prst="rect">
            <a:avLst/>
          </a:prstGeom>
          <a:noFill/>
        </p:spPr>
      </p:pic>
      <p:pic>
        <p:nvPicPr>
          <p:cNvPr id="19" name="Picture 2" descr="C:\Papers\SphericalElements\Images\ReactionDiffusion\Stripes\adapted.stripes.symmetric.0.png"/>
          <p:cNvPicPr>
            <a:picLocks noChangeAspect="1" noChangeArrowheads="1"/>
          </p:cNvPicPr>
          <p:nvPr/>
        </p:nvPicPr>
        <p:blipFill>
          <a:blip r:embed="rId7" cstate="print"/>
          <a:srcRect/>
          <a:stretch>
            <a:fillRect/>
          </a:stretch>
        </p:blipFill>
        <p:spPr bwMode="auto">
          <a:xfrm>
            <a:off x="6016752" y="4572000"/>
            <a:ext cx="2057400" cy="2057400"/>
          </a:xfrm>
          <a:prstGeom prst="rect">
            <a:avLst/>
          </a:prstGeom>
          <a:noFill/>
        </p:spPr>
      </p:pic>
    </p:spTree>
    <p:extLst>
      <p:ext uri="{BB962C8B-B14F-4D97-AF65-F5344CB8AC3E}">
        <p14:creationId xmlns:p14="http://schemas.microsoft.com/office/powerpoint/2010/main" val="4017061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4"/>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8"/>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9"/>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u="sng" dirty="0" smtClean="0"/>
              <a:t>Special Thanks To</a:t>
            </a:r>
            <a:r>
              <a:rPr lang="en-US" dirty="0" smtClean="0"/>
              <a:t>:</a:t>
            </a:r>
          </a:p>
          <a:p>
            <a:pPr marL="400050" lvl="1" indent="0">
              <a:buNone/>
            </a:pPr>
            <a:r>
              <a:rPr lang="en-US" sz="2400" dirty="0" err="1" smtClean="0"/>
              <a:t>Alexandre</a:t>
            </a:r>
            <a:r>
              <a:rPr lang="en-US" sz="2400" dirty="0" smtClean="0"/>
              <a:t> Jenny (image and data)</a:t>
            </a:r>
          </a:p>
          <a:p>
            <a:pPr marL="400050" lvl="1" indent="0">
              <a:buNone/>
            </a:pPr>
            <a:r>
              <a:rPr lang="en-US" sz="2400" dirty="0" smtClean="0"/>
              <a:t>Greg Turk (reaction diffusion code)</a:t>
            </a:r>
          </a:p>
          <a:p>
            <a:pPr marL="400050" lvl="1" indent="0">
              <a:buNone/>
            </a:pPr>
            <a:r>
              <a:rPr lang="en-US" sz="2400" dirty="0" smtClean="0"/>
              <a:t>NSF (Career #6801727)</a:t>
            </a:r>
          </a:p>
        </p:txBody>
      </p:sp>
      <p:sp>
        <p:nvSpPr>
          <p:cNvPr id="7" name="TextBox 6"/>
          <p:cNvSpPr txBox="1"/>
          <p:nvPr/>
        </p:nvSpPr>
        <p:spPr>
          <a:xfrm>
            <a:off x="1143000" y="3048000"/>
            <a:ext cx="6802311" cy="1862048"/>
          </a:xfrm>
          <a:prstGeom prst="rect">
            <a:avLst/>
          </a:prstGeom>
          <a:noFill/>
        </p:spPr>
        <p:txBody>
          <a:bodyPr wrap="none" rtlCol="0">
            <a:spAutoFit/>
          </a:bodyPr>
          <a:lstStyle/>
          <a:p>
            <a:r>
              <a:rPr lang="en-US" sz="11500" dirty="0" smtClean="0">
                <a:effectLst>
                  <a:outerShdw blurRad="38100" dist="38100" dir="2700000" algn="tl">
                    <a:srgbClr val="000000">
                      <a:alpha val="43137"/>
                    </a:srgbClr>
                  </a:outerShdw>
                </a:effectLst>
              </a:rPr>
              <a:t>Thank You!</a:t>
            </a:r>
            <a:endParaRPr lang="en-US" sz="11500" dirty="0">
              <a:effectLst>
                <a:outerShdw blurRad="38100" dist="38100" dir="2700000" algn="tl">
                  <a:srgbClr val="000000">
                    <a:alpha val="43137"/>
                  </a:srgbClr>
                </a:outerShdw>
              </a:effectLst>
            </a:endParaRPr>
          </a:p>
        </p:txBody>
      </p:sp>
      <p:sp>
        <p:nvSpPr>
          <p:cNvPr id="5" name="TextBox 4"/>
          <p:cNvSpPr txBox="1"/>
          <p:nvPr/>
        </p:nvSpPr>
        <p:spPr>
          <a:xfrm>
            <a:off x="3289640" y="6488668"/>
            <a:ext cx="5854360" cy="369332"/>
          </a:xfrm>
          <a:prstGeom prst="rect">
            <a:avLst/>
          </a:prstGeom>
          <a:noFill/>
        </p:spPr>
        <p:txBody>
          <a:bodyPr wrap="none" rtlCol="0">
            <a:spAutoFit/>
          </a:bodyPr>
          <a:lstStyle/>
          <a:p>
            <a:r>
              <a:rPr lang="en-US" dirty="0" smtClean="0"/>
              <a:t>Code @ http</a:t>
            </a:r>
            <a:r>
              <a:rPr lang="en-US" dirty="0"/>
              <a:t>://www.cs.jhu.edu/~misha/Code/MetricSphere/</a:t>
            </a:r>
          </a:p>
        </p:txBody>
      </p:sp>
    </p:spTree>
    <p:extLst>
      <p:ext uri="{BB962C8B-B14F-4D97-AF65-F5344CB8AC3E}">
        <p14:creationId xmlns:p14="http://schemas.microsoft.com/office/powerpoint/2010/main" val="299348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42434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Evaluation: </a:t>
            </a:r>
            <a:r>
              <a:rPr lang="en-US" dirty="0" smtClean="0"/>
              <a:t>Reaction Diffusion</a:t>
            </a:r>
            <a:endParaRPr lang="en-US" dirty="0"/>
          </a:p>
        </p:txBody>
      </p:sp>
      <p:sp>
        <p:nvSpPr>
          <p:cNvPr id="3" name="Content Placeholder 2"/>
          <p:cNvSpPr>
            <a:spLocks noGrp="1"/>
          </p:cNvSpPr>
          <p:nvPr>
            <p:ph idx="1"/>
          </p:nvPr>
        </p:nvSpPr>
        <p:spPr/>
        <p:txBody>
          <a:bodyPr>
            <a:normAutofit/>
          </a:bodyPr>
          <a:lstStyle/>
          <a:p>
            <a:pPr marL="0" indent="0">
              <a:buNone/>
            </a:pPr>
            <a:r>
              <a:rPr lang="en-US" u="sng" dirty="0" smtClean="0"/>
              <a:t>Accuracy</a:t>
            </a:r>
            <a:r>
              <a:rPr lang="en-US" dirty="0" smtClean="0"/>
              <a:t>:</a:t>
            </a:r>
          </a:p>
          <a:p>
            <a:pPr marL="400050" lvl="1" indent="0">
              <a:buNone/>
            </a:pPr>
            <a:r>
              <a:rPr lang="en-US" dirty="0" smtClean="0"/>
              <a:t>The reaction-diffusion is seeded</a:t>
            </a:r>
            <a:br>
              <a:rPr lang="en-US" dirty="0" smtClean="0"/>
            </a:br>
            <a:r>
              <a:rPr lang="en-US" dirty="0" smtClean="0"/>
              <a:t>with random values.</a:t>
            </a:r>
          </a:p>
        </p:txBody>
      </p:sp>
      <p:sp>
        <p:nvSpPr>
          <p:cNvPr id="29" name="Rectangle 28"/>
          <p:cNvSpPr/>
          <p:nvPr/>
        </p:nvSpPr>
        <p:spPr>
          <a:xfrm rot="16200000">
            <a:off x="5127988" y="2675260"/>
            <a:ext cx="1766509" cy="307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r>
              <a:rPr lang="en-US" dirty="0">
                <a:solidFill>
                  <a:schemeClr val="tx1"/>
                </a:solidFill>
                <a:effectLst/>
              </a:rPr>
              <a:t>Metric-unaware</a:t>
            </a:r>
          </a:p>
        </p:txBody>
      </p:sp>
      <p:sp>
        <p:nvSpPr>
          <p:cNvPr id="30" name="Rectangle 29"/>
          <p:cNvSpPr/>
          <p:nvPr/>
        </p:nvSpPr>
        <p:spPr>
          <a:xfrm rot="16200000">
            <a:off x="5287139" y="5681584"/>
            <a:ext cx="1481175" cy="307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r>
              <a:rPr lang="en-US" dirty="0">
                <a:solidFill>
                  <a:schemeClr val="tx1"/>
                </a:solidFill>
                <a:effectLst/>
              </a:rPr>
              <a:t>Metric-aware</a:t>
            </a:r>
          </a:p>
        </p:txBody>
      </p:sp>
      <p:pic>
        <p:nvPicPr>
          <p:cNvPr id="21" name="Picture 5" descr="C:\Papers\SphericalElements\Images\ReactionDiffusion\cube.wf.0.png"/>
          <p:cNvPicPr>
            <a:picLocks noChangeAspect="1" noChangeArrowheads="1"/>
          </p:cNvPicPr>
          <p:nvPr/>
        </p:nvPicPr>
        <p:blipFill>
          <a:blip r:embed="rId3" cstate="print"/>
          <a:srcRect/>
          <a:stretch>
            <a:fillRect/>
          </a:stretch>
        </p:blipFill>
        <p:spPr bwMode="auto">
          <a:xfrm>
            <a:off x="6327648" y="1143000"/>
            <a:ext cx="1280160" cy="1280160"/>
          </a:xfrm>
          <a:prstGeom prst="rect">
            <a:avLst/>
          </a:prstGeom>
          <a:noFill/>
        </p:spPr>
      </p:pic>
      <p:pic>
        <p:nvPicPr>
          <p:cNvPr id="24" name="Picture 6" descr="C:\Papers\SphericalElements\Images\ReactionDiffusion\healpix.wf.0.png"/>
          <p:cNvPicPr>
            <a:picLocks noChangeAspect="1" noChangeArrowheads="1"/>
          </p:cNvPicPr>
          <p:nvPr/>
        </p:nvPicPr>
        <p:blipFill>
          <a:blip r:embed="rId4" cstate="print"/>
          <a:srcRect/>
          <a:stretch>
            <a:fillRect/>
          </a:stretch>
        </p:blipFill>
        <p:spPr bwMode="auto">
          <a:xfrm>
            <a:off x="6327648" y="3886200"/>
            <a:ext cx="1280160" cy="1280160"/>
          </a:xfrm>
          <a:prstGeom prst="rect">
            <a:avLst/>
          </a:prstGeom>
          <a:noFill/>
        </p:spPr>
      </p:pic>
      <p:pic>
        <p:nvPicPr>
          <p:cNvPr id="32" name="Picture 31" descr="C:\Papers\SphericalElements\Images\ReactionDiffusion\adapted.wf.0.png"/>
          <p:cNvPicPr>
            <a:picLocks noChangeAspect="1" noChangeArrowheads="1"/>
          </p:cNvPicPr>
          <p:nvPr/>
        </p:nvPicPr>
        <p:blipFill>
          <a:blip r:embed="rId5" cstate="print"/>
          <a:srcRect/>
          <a:stretch>
            <a:fillRect/>
          </a:stretch>
        </p:blipFill>
        <p:spPr bwMode="auto">
          <a:xfrm>
            <a:off x="6327648" y="5276088"/>
            <a:ext cx="1280160" cy="1280160"/>
          </a:xfrm>
          <a:prstGeom prst="rect">
            <a:avLst/>
          </a:prstGeom>
          <a:noFill/>
        </p:spPr>
      </p:pic>
      <p:pic>
        <p:nvPicPr>
          <p:cNvPr id="37890" name="Picture 2" descr="C:\Papers\SphericalElements\Images\ReactionDiffusion\Stripes\cube.stripes.symmetric.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35240" y="1143000"/>
            <a:ext cx="1280160" cy="1280160"/>
          </a:xfrm>
          <a:prstGeom prst="rect">
            <a:avLst/>
          </a:prstGeom>
          <a:noFill/>
          <a:extLst>
            <a:ext uri="{909E8E84-426E-40DD-AFC4-6F175D3DCCD1}">
              <a14:hiddenFill xmlns:a14="http://schemas.microsoft.com/office/drawing/2010/main">
                <a:solidFill>
                  <a:srgbClr val="FFFFFF"/>
                </a:solidFill>
              </a14:hiddenFill>
            </a:ext>
          </a:extLst>
        </p:spPr>
      </p:pic>
      <p:pic>
        <p:nvPicPr>
          <p:cNvPr id="37891" name="Picture 3" descr="C:\Papers\SphericalElements\Images\ReactionDiffusion\Stripes\healpix.stripes.symmetric.0.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35240" y="3886200"/>
            <a:ext cx="1280160" cy="1280160"/>
          </a:xfrm>
          <a:prstGeom prst="rect">
            <a:avLst/>
          </a:prstGeom>
          <a:noFill/>
          <a:extLst>
            <a:ext uri="{909E8E84-426E-40DD-AFC4-6F175D3DCCD1}">
              <a14:hiddenFill xmlns:a14="http://schemas.microsoft.com/office/drawing/2010/main">
                <a:solidFill>
                  <a:srgbClr val="FFFFFF"/>
                </a:solidFill>
              </a14:hiddenFill>
            </a:ext>
          </a:extLst>
        </p:spPr>
      </p:pic>
      <p:pic>
        <p:nvPicPr>
          <p:cNvPr id="37893" name="Picture 5" descr="C:\Papers\SphericalElements\Images\ReactionDiffusion\Stripes\adapted.stripes.symmetric.0.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35240" y="5276088"/>
            <a:ext cx="1280160" cy="1280160"/>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p:cNvSpPr txBox="1"/>
          <p:nvPr/>
        </p:nvSpPr>
        <p:spPr>
          <a:xfrm>
            <a:off x="7152753" y="6383179"/>
            <a:ext cx="808939" cy="246221"/>
          </a:xfrm>
          <a:prstGeom prst="rect">
            <a:avLst/>
          </a:prstGeom>
          <a:solidFill>
            <a:schemeClr val="bg1">
              <a:lumMod val="85000"/>
            </a:schemeClr>
          </a:solidFill>
          <a:ln w="6350">
            <a:solidFill>
              <a:schemeClr val="tx1"/>
            </a:solidFill>
          </a:ln>
        </p:spPr>
        <p:txBody>
          <a:bodyPr wrap="none" lIns="27432" tIns="0" rIns="27432" bIns="0" rtlCol="0" anchor="ctr" anchorCtr="0">
            <a:spAutoFit/>
          </a:bodyPr>
          <a:lstStyle>
            <a:defPPr>
              <a:defRPr lang="en-US"/>
            </a:defPPr>
            <a:lvl1pPr>
              <a:defRPr sz="1400">
                <a:effectLst/>
              </a:defRPr>
            </a:lvl1pPr>
          </a:lstStyle>
          <a:p>
            <a:r>
              <a:rPr lang="en-US" sz="1600" dirty="0" smtClean="0"/>
              <a:t> Adapted</a:t>
            </a:r>
            <a:endParaRPr lang="en-US" sz="1600" dirty="0"/>
          </a:p>
        </p:txBody>
      </p:sp>
      <p:sp>
        <p:nvSpPr>
          <p:cNvPr id="55" name="TextBox 54"/>
          <p:cNvSpPr txBox="1"/>
          <p:nvPr/>
        </p:nvSpPr>
        <p:spPr>
          <a:xfrm>
            <a:off x="7177149" y="4993291"/>
            <a:ext cx="834459" cy="246221"/>
          </a:xfrm>
          <a:prstGeom prst="rect">
            <a:avLst/>
          </a:prstGeom>
          <a:solidFill>
            <a:schemeClr val="bg1">
              <a:lumMod val="85000"/>
            </a:schemeClr>
          </a:solidFill>
          <a:ln w="6350">
            <a:solidFill>
              <a:schemeClr val="tx1"/>
            </a:solidFill>
          </a:ln>
        </p:spPr>
        <p:txBody>
          <a:bodyPr wrap="none" lIns="27432" tIns="0" rIns="27432" bIns="0" rtlCol="0" anchor="ctr" anchorCtr="0">
            <a:spAutoFit/>
          </a:bodyPr>
          <a:lstStyle>
            <a:defPPr>
              <a:defRPr lang="en-US"/>
            </a:defPPr>
            <a:lvl1pPr>
              <a:defRPr sz="1400">
                <a:effectLst/>
              </a:defRPr>
            </a:lvl1pPr>
          </a:lstStyle>
          <a:p>
            <a:r>
              <a:rPr lang="en-US" sz="1600" dirty="0" smtClean="0"/>
              <a:t> Rhombic</a:t>
            </a:r>
            <a:endParaRPr lang="en-US" sz="1600" dirty="0"/>
          </a:p>
        </p:txBody>
      </p:sp>
      <p:sp>
        <p:nvSpPr>
          <p:cNvPr id="54" name="TextBox 53"/>
          <p:cNvSpPr txBox="1"/>
          <p:nvPr/>
        </p:nvSpPr>
        <p:spPr>
          <a:xfrm>
            <a:off x="7076553" y="2268379"/>
            <a:ext cx="989951" cy="246221"/>
          </a:xfrm>
          <a:prstGeom prst="rect">
            <a:avLst/>
          </a:prstGeom>
          <a:solidFill>
            <a:schemeClr val="bg1">
              <a:lumMod val="85000"/>
            </a:schemeClr>
          </a:solidFill>
          <a:ln w="6350">
            <a:solidFill>
              <a:schemeClr val="tx1"/>
            </a:solidFill>
          </a:ln>
        </p:spPr>
        <p:txBody>
          <a:bodyPr wrap="none" lIns="27432" tIns="0" rIns="27432" bIns="0" rtlCol="0" anchor="ctr" anchorCtr="0">
            <a:spAutoFit/>
          </a:bodyPr>
          <a:lstStyle>
            <a:defPPr>
              <a:defRPr lang="en-US"/>
            </a:defPPr>
            <a:lvl1pPr>
              <a:defRPr sz="1400">
                <a:effectLst/>
              </a:defRPr>
            </a:lvl1pPr>
          </a:lstStyle>
          <a:p>
            <a:r>
              <a:rPr lang="en-US" sz="1600" dirty="0" smtClean="0"/>
              <a:t> Cube map </a:t>
            </a:r>
            <a:endParaRPr lang="en-US" sz="1600" dirty="0"/>
          </a:p>
        </p:txBody>
      </p:sp>
      <p:sp>
        <p:nvSpPr>
          <p:cNvPr id="22" name="TextBox 21"/>
          <p:cNvSpPr txBox="1"/>
          <p:nvPr/>
        </p:nvSpPr>
        <p:spPr>
          <a:xfrm>
            <a:off x="2545003" y="5859851"/>
            <a:ext cx="1158394" cy="276999"/>
          </a:xfrm>
          <a:prstGeom prst="rect">
            <a:avLst/>
          </a:prstGeom>
          <a:noFill/>
        </p:spPr>
        <p:txBody>
          <a:bodyPr wrap="none" lIns="0" tIns="0" rIns="0" bIns="0" rtlCol="0">
            <a:spAutoFit/>
          </a:bodyPr>
          <a:lstStyle/>
          <a:p>
            <a:r>
              <a:rPr lang="en-US" sz="1800" dirty="0" smtClean="0">
                <a:effectLst/>
              </a:rPr>
              <a:t>[Turk 1991]</a:t>
            </a:r>
          </a:p>
        </p:txBody>
      </p:sp>
      <p:sp>
        <p:nvSpPr>
          <p:cNvPr id="25" name="TextBox 24"/>
          <p:cNvSpPr txBox="1"/>
          <p:nvPr/>
        </p:nvSpPr>
        <p:spPr>
          <a:xfrm>
            <a:off x="2162398" y="6159710"/>
            <a:ext cx="1923604" cy="276999"/>
          </a:xfrm>
          <a:prstGeom prst="rect">
            <a:avLst/>
          </a:prstGeom>
          <a:noFill/>
        </p:spPr>
        <p:txBody>
          <a:bodyPr wrap="none" lIns="0" tIns="0" rIns="0" bIns="0" rtlCol="0">
            <a:spAutoFit/>
          </a:bodyPr>
          <a:lstStyle/>
          <a:p>
            <a:r>
              <a:rPr lang="en-US" sz="1800" dirty="0" smtClean="0">
                <a:effectLst/>
              </a:rPr>
              <a:t>[Witkin-Kass 1991]</a:t>
            </a:r>
          </a:p>
        </p:txBody>
      </p:sp>
      <p:pic>
        <p:nvPicPr>
          <p:cNvPr id="26"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49638" y="3200400"/>
            <a:ext cx="3298562" cy="2589371"/>
          </a:xfrm>
          <a:prstGeom prst="rect">
            <a:avLst/>
          </a:prstGeom>
          <a:noFill/>
          <a:ln w="9525">
            <a:no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8" descr="C:\Papers\SphericalElements\Images\ReactionDiffusion\rhombic.wf.0.png"/>
          <p:cNvPicPr>
            <a:picLocks noChangeAspect="1" noChangeArrowheads="1"/>
          </p:cNvPicPr>
          <p:nvPr/>
        </p:nvPicPr>
        <p:blipFill>
          <a:blip r:embed="rId10" cstate="print"/>
          <a:srcRect/>
          <a:stretch>
            <a:fillRect/>
          </a:stretch>
        </p:blipFill>
        <p:spPr bwMode="auto">
          <a:xfrm>
            <a:off x="6327648" y="2532888"/>
            <a:ext cx="1280160" cy="1280160"/>
          </a:xfrm>
          <a:prstGeom prst="rect">
            <a:avLst/>
          </a:prstGeom>
          <a:noFill/>
        </p:spPr>
      </p:pic>
      <p:pic>
        <p:nvPicPr>
          <p:cNvPr id="28" name="Picture 4" descr="C:\Papers\SphericalElements\Images\ReactionDiffusion\Stripes\rhombic.stripes.symmetric.0.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635240" y="2532888"/>
            <a:ext cx="1280160" cy="1280160"/>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7307605" y="3639979"/>
            <a:ext cx="728084" cy="246221"/>
          </a:xfrm>
          <a:prstGeom prst="rect">
            <a:avLst/>
          </a:prstGeom>
          <a:solidFill>
            <a:schemeClr val="bg1">
              <a:lumMod val="85000"/>
            </a:schemeClr>
          </a:solidFill>
          <a:ln w="6350">
            <a:solidFill>
              <a:schemeClr val="tx1"/>
            </a:solidFill>
          </a:ln>
        </p:spPr>
        <p:txBody>
          <a:bodyPr wrap="none" lIns="27432" tIns="0" rIns="27432" bIns="0" rtlCol="0" anchor="ctr" anchorCtr="0">
            <a:spAutoFit/>
          </a:bodyPr>
          <a:lstStyle>
            <a:defPPr>
              <a:defRPr lang="en-US"/>
            </a:defPPr>
            <a:lvl1pPr>
              <a:defRPr sz="1400">
                <a:effectLst/>
              </a:defRPr>
            </a:lvl1pPr>
          </a:lstStyle>
          <a:p>
            <a:r>
              <a:rPr lang="en-US" sz="1600" dirty="0" err="1" smtClean="0"/>
              <a:t>HEALPix</a:t>
            </a:r>
            <a:endParaRPr lang="en-US" sz="1600" dirty="0"/>
          </a:p>
        </p:txBody>
      </p:sp>
    </p:spTree>
    <p:extLst>
      <p:ext uri="{BB962C8B-B14F-4D97-AF65-F5344CB8AC3E}">
        <p14:creationId xmlns:p14="http://schemas.microsoft.com/office/powerpoint/2010/main" val="40451858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Gradient-Domain Image Processing</a:t>
            </a:r>
            <a:endParaRPr lang="en-US" dirty="0"/>
          </a:p>
        </p:txBody>
      </p:sp>
      <p:sp>
        <p:nvSpPr>
          <p:cNvPr id="80" name="TextBox 5"/>
          <p:cNvSpPr txBox="1">
            <a:spLocks noChangeArrowheads="1"/>
          </p:cNvSpPr>
          <p:nvPr/>
        </p:nvSpPr>
        <p:spPr bwMode="auto">
          <a:xfrm>
            <a:off x="579438" y="4656138"/>
            <a:ext cx="30353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61963" indent="-231775">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000" dirty="0"/>
              <a:t>Removing lighting effects</a:t>
            </a:r>
          </a:p>
          <a:p>
            <a:r>
              <a:rPr lang="en-US" sz="2000" dirty="0"/>
              <a:t>Range compression</a:t>
            </a:r>
          </a:p>
          <a:p>
            <a:r>
              <a:rPr lang="en-US" sz="2000" dirty="0"/>
              <a:t>Image compositing</a:t>
            </a:r>
          </a:p>
          <a:p>
            <a:r>
              <a:rPr lang="en-US" sz="2000" dirty="0"/>
              <a:t>Image stitching</a:t>
            </a:r>
          </a:p>
          <a:p>
            <a:r>
              <a:rPr lang="en-US" sz="2000" dirty="0"/>
              <a:t>Image authoring</a:t>
            </a:r>
          </a:p>
        </p:txBody>
      </p:sp>
      <p:sp>
        <p:nvSpPr>
          <p:cNvPr id="81" name="TextBox 6"/>
          <p:cNvSpPr txBox="1">
            <a:spLocks noChangeArrowheads="1"/>
          </p:cNvSpPr>
          <p:nvPr/>
        </p:nvSpPr>
        <p:spPr bwMode="auto">
          <a:xfrm>
            <a:off x="3921125" y="4632325"/>
            <a:ext cx="4918075"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61963" indent="-231775">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000" dirty="0"/>
              <a:t>[</a:t>
            </a:r>
            <a:r>
              <a:rPr lang="en-US" dirty="0"/>
              <a:t>Horn ’74, Weiss ’01, Finlayson ’02, </a:t>
            </a:r>
            <a:r>
              <a:rPr lang="en-US" dirty="0" err="1"/>
              <a:t>Agrawal</a:t>
            </a:r>
            <a:r>
              <a:rPr lang="en-US" dirty="0"/>
              <a:t> ’05]</a:t>
            </a:r>
          </a:p>
          <a:p>
            <a:r>
              <a:rPr lang="en-US" sz="2000" dirty="0"/>
              <a:t>[</a:t>
            </a:r>
            <a:r>
              <a:rPr lang="en-US" dirty="0" err="1"/>
              <a:t>Fattal</a:t>
            </a:r>
            <a:r>
              <a:rPr lang="en-US" dirty="0"/>
              <a:t> ’02, </a:t>
            </a:r>
            <a:r>
              <a:rPr lang="en-US" dirty="0" err="1"/>
              <a:t>Weyrich</a:t>
            </a:r>
            <a:r>
              <a:rPr lang="en-US" dirty="0"/>
              <a:t> ’07]</a:t>
            </a:r>
          </a:p>
          <a:p>
            <a:r>
              <a:rPr lang="en-US" sz="2000" dirty="0"/>
              <a:t>[</a:t>
            </a:r>
            <a:r>
              <a:rPr lang="en-US" dirty="0"/>
              <a:t>Perez ’03, </a:t>
            </a:r>
            <a:r>
              <a:rPr lang="en-US" dirty="0" err="1"/>
              <a:t>Agarwala</a:t>
            </a:r>
            <a:r>
              <a:rPr lang="en-US" dirty="0"/>
              <a:t> ’04, </a:t>
            </a:r>
            <a:r>
              <a:rPr lang="en-US" dirty="0" err="1"/>
              <a:t>Jia</a:t>
            </a:r>
            <a:r>
              <a:rPr lang="en-US" dirty="0"/>
              <a:t> ’06</a:t>
            </a:r>
            <a:r>
              <a:rPr lang="en-US" sz="2000" dirty="0"/>
              <a:t>]</a:t>
            </a:r>
          </a:p>
          <a:p>
            <a:r>
              <a:rPr lang="en-US" sz="2000" dirty="0"/>
              <a:t>[</a:t>
            </a:r>
            <a:r>
              <a:rPr lang="en-US" dirty="0"/>
              <a:t>Levin ’04, </a:t>
            </a:r>
            <a:r>
              <a:rPr lang="en-US" dirty="0" err="1"/>
              <a:t>Agarwala</a:t>
            </a:r>
            <a:r>
              <a:rPr lang="en-US" dirty="0"/>
              <a:t> ’07, Kazhdan ’08]</a:t>
            </a:r>
          </a:p>
          <a:p>
            <a:r>
              <a:rPr lang="en-US" sz="2000" dirty="0"/>
              <a:t>[</a:t>
            </a:r>
            <a:r>
              <a:rPr lang="en-US" dirty="0"/>
              <a:t>McCann ’08, </a:t>
            </a:r>
            <a:r>
              <a:rPr lang="en-US" dirty="0" err="1"/>
              <a:t>Bhat</a:t>
            </a:r>
            <a:r>
              <a:rPr lang="en-US" dirty="0"/>
              <a:t> ’08</a:t>
            </a:r>
            <a:r>
              <a:rPr lang="en-US" sz="2000" dirty="0"/>
              <a:t>]</a:t>
            </a:r>
          </a:p>
        </p:txBody>
      </p:sp>
      <p:sp>
        <p:nvSpPr>
          <p:cNvPr id="84" name="TextBox 3"/>
          <p:cNvSpPr txBox="1">
            <a:spLocks noChangeArrowheads="1"/>
          </p:cNvSpPr>
          <p:nvPr/>
        </p:nvSpPr>
        <p:spPr bwMode="auto">
          <a:xfrm>
            <a:off x="2105025" y="6335713"/>
            <a:ext cx="2162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t>[Kazhdan </a:t>
            </a:r>
            <a:r>
              <a:rPr lang="en-US" i="1"/>
              <a:t>et al</a:t>
            </a:r>
            <a:r>
              <a:rPr lang="en-US"/>
              <a:t>. 2008]</a:t>
            </a:r>
          </a:p>
        </p:txBody>
      </p:sp>
      <p:sp>
        <p:nvSpPr>
          <p:cNvPr id="85" name="TextBox 20"/>
          <p:cNvSpPr txBox="1">
            <a:spLocks noChangeArrowheads="1"/>
          </p:cNvSpPr>
          <p:nvPr/>
        </p:nvSpPr>
        <p:spPr bwMode="auto">
          <a:xfrm>
            <a:off x="6677025" y="6324600"/>
            <a:ext cx="1800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t>[Bhat </a:t>
            </a:r>
            <a:r>
              <a:rPr lang="en-US" i="1"/>
              <a:t>et al</a:t>
            </a:r>
            <a:r>
              <a:rPr lang="en-US"/>
              <a:t>. 2008]</a:t>
            </a:r>
          </a:p>
        </p:txBody>
      </p:sp>
      <p:sp>
        <p:nvSpPr>
          <p:cNvPr id="78" name="Rectangle 77"/>
          <p:cNvSpPr/>
          <p:nvPr/>
        </p:nvSpPr>
        <p:spPr>
          <a:xfrm>
            <a:off x="0" y="1671453"/>
            <a:ext cx="9144000" cy="2976748"/>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endParaRPr>
          </a:p>
        </p:txBody>
      </p:sp>
      <p:grpSp>
        <p:nvGrpSpPr>
          <p:cNvPr id="79" name="Group 78"/>
          <p:cNvGrpSpPr/>
          <p:nvPr/>
        </p:nvGrpSpPr>
        <p:grpSpPr>
          <a:xfrm>
            <a:off x="6292406" y="2597911"/>
            <a:ext cx="2633152" cy="1422400"/>
            <a:chOff x="6292405" y="1948433"/>
            <a:chExt cx="2633152" cy="1066800"/>
          </a:xfrm>
        </p:grpSpPr>
        <p:sp>
          <p:nvSpPr>
            <p:cNvPr id="82" name="Right Arrow 81"/>
            <p:cNvSpPr/>
            <p:nvPr/>
          </p:nvSpPr>
          <p:spPr>
            <a:xfrm>
              <a:off x="6292405" y="2417225"/>
              <a:ext cx="1676400" cy="122744"/>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effectLst/>
              </a:endParaRPr>
            </a:p>
          </p:txBody>
        </p:sp>
        <p:sp>
          <p:nvSpPr>
            <p:cNvPr id="83" name="Rounded Rectangle 82"/>
            <p:cNvSpPr/>
            <p:nvPr/>
          </p:nvSpPr>
          <p:spPr>
            <a:xfrm>
              <a:off x="6576551" y="1948433"/>
              <a:ext cx="1103394" cy="1066800"/>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bg1">
                      <a:lumMod val="50000"/>
                    </a:schemeClr>
                  </a:solidFill>
                  <a:effectLst/>
                </a:rPr>
                <a:t>Solver</a:t>
              </a:r>
              <a:endParaRPr lang="en-US" sz="2600" i="1" dirty="0" smtClean="0">
                <a:solidFill>
                  <a:schemeClr val="bg1">
                    <a:lumMod val="50000"/>
                  </a:schemeClr>
                </a:solidFill>
                <a:effectLst/>
              </a:endParaRPr>
            </a:p>
          </p:txBody>
        </p:sp>
        <p:sp>
          <p:nvSpPr>
            <p:cNvPr id="86" name="TextBox 85"/>
            <p:cNvSpPr txBox="1"/>
            <p:nvPr/>
          </p:nvSpPr>
          <p:spPr>
            <a:xfrm>
              <a:off x="7975617" y="2299123"/>
              <a:ext cx="949940" cy="346249"/>
            </a:xfrm>
            <a:prstGeom prst="rect">
              <a:avLst/>
            </a:prstGeom>
            <a:solidFill>
              <a:schemeClr val="accent1">
                <a:lumMod val="20000"/>
                <a:lumOff val="80000"/>
              </a:schemeClr>
            </a:solidFill>
            <a:ln>
              <a:solidFill>
                <a:schemeClr val="bg1">
                  <a:lumMod val="50000"/>
                </a:schemeClr>
              </a:solidFill>
            </a:ln>
          </p:spPr>
          <p:txBody>
            <a:bodyPr wrap="none" rtlCol="0">
              <a:spAutoFit/>
            </a:bodyPr>
            <a:lstStyle/>
            <a:p>
              <a:r>
                <a:rPr lang="en-US" sz="2400" dirty="0" smtClean="0">
                  <a:solidFill>
                    <a:schemeClr val="bg1">
                      <a:lumMod val="50000"/>
                    </a:schemeClr>
                  </a:solidFill>
                  <a:effectLst/>
                </a:rPr>
                <a:t>Image</a:t>
              </a:r>
              <a:endParaRPr lang="en-US" sz="2400" baseline="-25000" dirty="0">
                <a:solidFill>
                  <a:schemeClr val="bg1">
                    <a:lumMod val="50000"/>
                  </a:schemeClr>
                </a:solidFill>
                <a:effectLst/>
              </a:endParaRPr>
            </a:p>
          </p:txBody>
        </p:sp>
      </p:grpSp>
      <p:grpSp>
        <p:nvGrpSpPr>
          <p:cNvPr id="87" name="Group 86"/>
          <p:cNvGrpSpPr/>
          <p:nvPr/>
        </p:nvGrpSpPr>
        <p:grpSpPr>
          <a:xfrm>
            <a:off x="3160850" y="1864428"/>
            <a:ext cx="2336191" cy="2589525"/>
            <a:chOff x="3160849" y="1398321"/>
            <a:chExt cx="2336191" cy="1942144"/>
          </a:xfrm>
        </p:grpSpPr>
        <p:sp>
          <p:nvSpPr>
            <p:cNvPr id="88" name="Right Arrow 87"/>
            <p:cNvSpPr/>
            <p:nvPr/>
          </p:nvSpPr>
          <p:spPr>
            <a:xfrm>
              <a:off x="4579523" y="2401622"/>
              <a:ext cx="917517" cy="139700"/>
            </a:xfrm>
            <a:prstGeom prst="rightArrow">
              <a:avLst/>
            </a:prstGeom>
            <a:solidFill>
              <a:schemeClr val="bg1">
                <a:lumMod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effectLst/>
              </a:endParaRPr>
            </a:p>
          </p:txBody>
        </p:sp>
        <p:cxnSp>
          <p:nvCxnSpPr>
            <p:cNvPr id="89" name="Straight Connector 88"/>
            <p:cNvCxnSpPr>
              <a:endCxn id="88" idx="1"/>
            </p:cNvCxnSpPr>
            <p:nvPr/>
          </p:nvCxnSpPr>
          <p:spPr>
            <a:xfrm flipV="1">
              <a:off x="3160849" y="2471472"/>
              <a:ext cx="1418674" cy="677218"/>
            </a:xfrm>
            <a:prstGeom prst="line">
              <a:avLst/>
            </a:prstGeom>
            <a:solidFill>
              <a:schemeClr val="bg1"/>
            </a:solidFill>
            <a:ln w="25400">
              <a:solidFill>
                <a:schemeClr val="bg1">
                  <a:lumMod val="50000"/>
                </a:schemeClr>
              </a:solidFill>
            </a:ln>
            <a:effectLst/>
          </p:spPr>
          <p:style>
            <a:lnRef idx="1">
              <a:schemeClr val="accent1"/>
            </a:lnRef>
            <a:fillRef idx="0">
              <a:schemeClr val="accent1"/>
            </a:fillRef>
            <a:effectRef idx="0">
              <a:schemeClr val="accent1"/>
            </a:effectRef>
            <a:fontRef idx="minor">
              <a:schemeClr val="tx1"/>
            </a:fontRef>
          </p:style>
        </p:cxnSp>
        <p:cxnSp>
          <p:nvCxnSpPr>
            <p:cNvPr id="90" name="Straight Connector 89"/>
            <p:cNvCxnSpPr>
              <a:endCxn id="88" idx="1"/>
            </p:cNvCxnSpPr>
            <p:nvPr/>
          </p:nvCxnSpPr>
          <p:spPr>
            <a:xfrm>
              <a:off x="3160849" y="2234289"/>
              <a:ext cx="1418674" cy="237183"/>
            </a:xfrm>
            <a:prstGeom prst="line">
              <a:avLst/>
            </a:prstGeom>
            <a:solidFill>
              <a:schemeClr val="bg1"/>
            </a:solidFill>
            <a:ln w="25400">
              <a:solidFill>
                <a:schemeClr val="bg1">
                  <a:lumMod val="50000"/>
                </a:schemeClr>
              </a:solidFill>
            </a:ln>
            <a:effectLst/>
          </p:spPr>
          <p:style>
            <a:lnRef idx="1">
              <a:schemeClr val="accent1"/>
            </a:lnRef>
            <a:fillRef idx="0">
              <a:schemeClr val="accent1"/>
            </a:fillRef>
            <a:effectRef idx="0">
              <a:schemeClr val="accent1"/>
            </a:effectRef>
            <a:fontRef idx="minor">
              <a:schemeClr val="tx1"/>
            </a:fontRef>
          </p:style>
        </p:cxnSp>
        <p:cxnSp>
          <p:nvCxnSpPr>
            <p:cNvPr id="91" name="Straight Connector 90"/>
            <p:cNvCxnSpPr>
              <a:endCxn id="88" idx="1"/>
            </p:cNvCxnSpPr>
            <p:nvPr/>
          </p:nvCxnSpPr>
          <p:spPr>
            <a:xfrm>
              <a:off x="3160849" y="1705354"/>
              <a:ext cx="1418674" cy="766118"/>
            </a:xfrm>
            <a:prstGeom prst="line">
              <a:avLst/>
            </a:prstGeom>
            <a:solidFill>
              <a:schemeClr val="bg1"/>
            </a:solidFill>
            <a:ln w="25400">
              <a:solidFill>
                <a:schemeClr val="bg1">
                  <a:lumMod val="50000"/>
                </a:schemeClr>
              </a:solidFill>
            </a:ln>
            <a:effectLst/>
          </p:spPr>
          <p:style>
            <a:lnRef idx="1">
              <a:schemeClr val="accent1"/>
            </a:lnRef>
            <a:fillRef idx="0">
              <a:schemeClr val="accent1"/>
            </a:fillRef>
            <a:effectRef idx="0">
              <a:schemeClr val="accent1"/>
            </a:effectRef>
            <a:fontRef idx="minor">
              <a:schemeClr val="tx1"/>
            </a:fontRef>
          </p:style>
        </p:cxnSp>
        <p:sp>
          <p:nvSpPr>
            <p:cNvPr id="92" name="Rounded Rectangle 91"/>
            <p:cNvSpPr/>
            <p:nvPr/>
          </p:nvSpPr>
          <p:spPr>
            <a:xfrm>
              <a:off x="3564671" y="1398321"/>
              <a:ext cx="1616929" cy="1942144"/>
            </a:xfrm>
            <a:prstGeom prst="roundRect">
              <a:avLst/>
            </a:prstGeom>
            <a:solidFill>
              <a:schemeClr val="accent1">
                <a:lumMod val="20000"/>
                <a:lumOff val="80000"/>
              </a:schemeClr>
            </a:solidFill>
            <a:ln w="2540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bg1">
                      <a:lumMod val="50000"/>
                    </a:schemeClr>
                  </a:solidFill>
                  <a:effectLst/>
                </a:rPr>
                <a:t>Gradient</a:t>
              </a:r>
              <a:br>
                <a:rPr lang="en-US" sz="2600" dirty="0" smtClean="0">
                  <a:solidFill>
                    <a:schemeClr val="bg1">
                      <a:lumMod val="50000"/>
                    </a:schemeClr>
                  </a:solidFill>
                  <a:effectLst/>
                </a:rPr>
              </a:br>
              <a:r>
                <a:rPr lang="en-US" sz="2600" dirty="0" smtClean="0">
                  <a:solidFill>
                    <a:schemeClr val="bg1">
                      <a:lumMod val="50000"/>
                    </a:schemeClr>
                  </a:solidFill>
                  <a:effectLst/>
                </a:rPr>
                <a:t>Domain</a:t>
              </a:r>
              <a:br>
                <a:rPr lang="en-US" sz="2600" dirty="0" smtClean="0">
                  <a:solidFill>
                    <a:schemeClr val="bg1">
                      <a:lumMod val="50000"/>
                    </a:schemeClr>
                  </a:solidFill>
                  <a:effectLst/>
                </a:rPr>
              </a:br>
              <a:r>
                <a:rPr lang="en-US" sz="2600" dirty="0" smtClean="0">
                  <a:solidFill>
                    <a:schemeClr val="bg1">
                      <a:lumMod val="50000"/>
                    </a:schemeClr>
                  </a:solidFill>
                  <a:effectLst/>
                </a:rPr>
                <a:t>Operator</a:t>
              </a:r>
              <a:endParaRPr lang="en-US" sz="2600" i="1" dirty="0" smtClean="0">
                <a:solidFill>
                  <a:schemeClr val="bg1">
                    <a:lumMod val="50000"/>
                  </a:schemeClr>
                </a:solidFill>
                <a:effectLst/>
              </a:endParaRPr>
            </a:p>
          </p:txBody>
        </p:sp>
      </p:grpSp>
      <p:grpSp>
        <p:nvGrpSpPr>
          <p:cNvPr id="93" name="Group 92"/>
          <p:cNvGrpSpPr/>
          <p:nvPr/>
        </p:nvGrpSpPr>
        <p:grpSpPr>
          <a:xfrm>
            <a:off x="1329850" y="1902695"/>
            <a:ext cx="1413360" cy="2556933"/>
            <a:chOff x="1329849" y="1427021"/>
            <a:chExt cx="1413360" cy="1917700"/>
          </a:xfrm>
        </p:grpSpPr>
        <p:grpSp>
          <p:nvGrpSpPr>
            <p:cNvPr id="94" name="Group 75"/>
            <p:cNvGrpSpPr/>
            <p:nvPr/>
          </p:nvGrpSpPr>
          <p:grpSpPr>
            <a:xfrm>
              <a:off x="1329849" y="1427021"/>
              <a:ext cx="917517" cy="1917700"/>
              <a:chOff x="1329849" y="1427021"/>
              <a:chExt cx="917517" cy="1917700"/>
            </a:xfrm>
          </p:grpSpPr>
          <p:sp>
            <p:nvSpPr>
              <p:cNvPr id="96" name="Right Arrow 19"/>
              <p:cNvSpPr/>
              <p:nvPr/>
            </p:nvSpPr>
            <p:spPr>
              <a:xfrm>
                <a:off x="1329849" y="1610991"/>
                <a:ext cx="917517" cy="109483"/>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effectLst/>
                </a:endParaRPr>
              </a:p>
            </p:txBody>
          </p:sp>
          <p:sp>
            <p:nvSpPr>
              <p:cNvPr id="97" name="Rounded Rectangle 96"/>
              <p:cNvSpPr/>
              <p:nvPr/>
            </p:nvSpPr>
            <p:spPr>
              <a:xfrm>
                <a:off x="1532849" y="1427021"/>
                <a:ext cx="495153" cy="469900"/>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bg1">
                        <a:lumMod val="50000"/>
                      </a:schemeClr>
                    </a:solidFill>
                    <a:effectLst/>
                    <a:sym typeface="Symbol"/>
                  </a:rPr>
                  <a:t></a:t>
                </a:r>
                <a:endParaRPr lang="en-US" sz="2600" dirty="0" smtClean="0">
                  <a:solidFill>
                    <a:schemeClr val="bg1">
                      <a:lumMod val="50000"/>
                    </a:schemeClr>
                  </a:solidFill>
                  <a:effectLst/>
                </a:endParaRPr>
              </a:p>
            </p:txBody>
          </p:sp>
          <p:sp>
            <p:nvSpPr>
              <p:cNvPr id="98" name="Right Arrow 97"/>
              <p:cNvSpPr/>
              <p:nvPr/>
            </p:nvSpPr>
            <p:spPr>
              <a:xfrm>
                <a:off x="1329849" y="2131691"/>
                <a:ext cx="917517" cy="109483"/>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effectLst/>
                </a:endParaRPr>
              </a:p>
            </p:txBody>
          </p:sp>
          <p:sp>
            <p:nvSpPr>
              <p:cNvPr id="99" name="Rounded Rectangle 98"/>
              <p:cNvSpPr/>
              <p:nvPr/>
            </p:nvSpPr>
            <p:spPr>
              <a:xfrm>
                <a:off x="1532849" y="1947721"/>
                <a:ext cx="495153" cy="469900"/>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bg1">
                        <a:lumMod val="50000"/>
                      </a:schemeClr>
                    </a:solidFill>
                    <a:effectLst/>
                    <a:sym typeface="Symbol"/>
                  </a:rPr>
                  <a:t></a:t>
                </a:r>
                <a:endParaRPr lang="en-US" sz="2600" dirty="0" smtClean="0">
                  <a:solidFill>
                    <a:schemeClr val="bg1">
                      <a:lumMod val="50000"/>
                    </a:schemeClr>
                  </a:solidFill>
                  <a:effectLst/>
                </a:endParaRPr>
              </a:p>
            </p:txBody>
          </p:sp>
          <p:sp>
            <p:nvSpPr>
              <p:cNvPr id="100" name="Right Arrow 99"/>
              <p:cNvSpPr/>
              <p:nvPr/>
            </p:nvSpPr>
            <p:spPr>
              <a:xfrm>
                <a:off x="1329849" y="3058791"/>
                <a:ext cx="917517" cy="109483"/>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effectLst/>
                </a:endParaRPr>
              </a:p>
            </p:txBody>
          </p:sp>
          <p:sp>
            <p:nvSpPr>
              <p:cNvPr id="101" name="Rounded Rectangle 100"/>
              <p:cNvSpPr/>
              <p:nvPr/>
            </p:nvSpPr>
            <p:spPr>
              <a:xfrm>
                <a:off x="1532849" y="2874821"/>
                <a:ext cx="495153" cy="469900"/>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bg1">
                        <a:lumMod val="50000"/>
                      </a:schemeClr>
                    </a:solidFill>
                    <a:effectLst/>
                    <a:sym typeface="Symbol"/>
                  </a:rPr>
                  <a:t></a:t>
                </a:r>
                <a:endParaRPr lang="en-US" sz="2600" dirty="0" smtClean="0">
                  <a:solidFill>
                    <a:schemeClr val="bg1">
                      <a:lumMod val="50000"/>
                    </a:schemeClr>
                  </a:solidFill>
                  <a:effectLst/>
                </a:endParaRPr>
              </a:p>
            </p:txBody>
          </p:sp>
          <p:cxnSp>
            <p:nvCxnSpPr>
              <p:cNvPr id="102" name="Straight Connector 101"/>
              <p:cNvCxnSpPr/>
              <p:nvPr/>
            </p:nvCxnSpPr>
            <p:spPr>
              <a:xfrm rot="16200000" flipH="1">
                <a:off x="1639429" y="2638120"/>
                <a:ext cx="291813" cy="3216"/>
              </a:xfrm>
              <a:prstGeom prst="line">
                <a:avLst/>
              </a:prstGeom>
              <a:ln w="381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cxnSp>
          <p:nvCxnSpPr>
            <p:cNvPr id="95" name="Straight Connector 94"/>
            <p:cNvCxnSpPr/>
            <p:nvPr/>
          </p:nvCxnSpPr>
          <p:spPr>
            <a:xfrm rot="16200000" flipH="1">
              <a:off x="2595694" y="2694792"/>
              <a:ext cx="291813" cy="3216"/>
            </a:xfrm>
            <a:prstGeom prst="line">
              <a:avLst/>
            </a:prstGeom>
            <a:ln w="381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103" name="Group 102"/>
          <p:cNvGrpSpPr/>
          <p:nvPr/>
        </p:nvGrpSpPr>
        <p:grpSpPr>
          <a:xfrm>
            <a:off x="315862" y="1951335"/>
            <a:ext cx="1055738" cy="2392065"/>
            <a:chOff x="215992" y="1427021"/>
            <a:chExt cx="1055738" cy="1794049"/>
          </a:xfrm>
        </p:grpSpPr>
        <p:cxnSp>
          <p:nvCxnSpPr>
            <p:cNvPr id="104" name="Straight Connector 103"/>
            <p:cNvCxnSpPr/>
            <p:nvPr/>
          </p:nvCxnSpPr>
          <p:spPr>
            <a:xfrm rot="16200000" flipH="1">
              <a:off x="655268" y="2651106"/>
              <a:ext cx="291813" cy="3216"/>
            </a:xfrm>
            <a:prstGeom prst="line">
              <a:avLst/>
            </a:prstGeom>
            <a:ln w="381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05" name="TextBox 104"/>
            <p:cNvSpPr txBox="1"/>
            <p:nvPr/>
          </p:nvSpPr>
          <p:spPr>
            <a:xfrm>
              <a:off x="215992" y="1427021"/>
              <a:ext cx="1054135" cy="346249"/>
            </a:xfrm>
            <a:prstGeom prst="rect">
              <a:avLst/>
            </a:prstGeom>
            <a:solidFill>
              <a:schemeClr val="accent1">
                <a:lumMod val="20000"/>
                <a:lumOff val="80000"/>
              </a:schemeClr>
            </a:solidFill>
            <a:ln>
              <a:solidFill>
                <a:schemeClr val="bg1">
                  <a:lumMod val="50000"/>
                </a:schemeClr>
              </a:solidFill>
            </a:ln>
          </p:spPr>
          <p:txBody>
            <a:bodyPr wrap="none" rtlCol="0">
              <a:spAutoFit/>
            </a:bodyPr>
            <a:lstStyle/>
            <a:p>
              <a:r>
                <a:rPr lang="en-US" sz="2400" dirty="0" smtClean="0">
                  <a:solidFill>
                    <a:schemeClr val="bg1">
                      <a:lumMod val="50000"/>
                    </a:schemeClr>
                  </a:solidFill>
                  <a:effectLst/>
                </a:rPr>
                <a:t>Image</a:t>
              </a:r>
              <a:r>
                <a:rPr lang="en-US" sz="2400" baseline="-25000" dirty="0" smtClean="0">
                  <a:solidFill>
                    <a:schemeClr val="bg1">
                      <a:lumMod val="50000"/>
                    </a:schemeClr>
                  </a:solidFill>
                  <a:effectLst/>
                </a:rPr>
                <a:t>0</a:t>
              </a:r>
              <a:endParaRPr lang="en-US" sz="2400" baseline="-25000" dirty="0">
                <a:solidFill>
                  <a:schemeClr val="bg1">
                    <a:lumMod val="50000"/>
                  </a:schemeClr>
                </a:solidFill>
                <a:effectLst/>
              </a:endParaRPr>
            </a:p>
          </p:txBody>
        </p:sp>
        <p:sp>
          <p:nvSpPr>
            <p:cNvPr id="106" name="TextBox 105"/>
            <p:cNvSpPr txBox="1"/>
            <p:nvPr/>
          </p:nvSpPr>
          <p:spPr>
            <a:xfrm>
              <a:off x="215992" y="1960421"/>
              <a:ext cx="1054135" cy="346249"/>
            </a:xfrm>
            <a:prstGeom prst="rect">
              <a:avLst/>
            </a:prstGeom>
            <a:solidFill>
              <a:schemeClr val="accent1">
                <a:lumMod val="20000"/>
                <a:lumOff val="80000"/>
              </a:schemeClr>
            </a:solidFill>
            <a:ln>
              <a:solidFill>
                <a:schemeClr val="bg1">
                  <a:lumMod val="50000"/>
                </a:schemeClr>
              </a:solidFill>
            </a:ln>
          </p:spPr>
          <p:txBody>
            <a:bodyPr wrap="none" rtlCol="0">
              <a:spAutoFit/>
            </a:bodyPr>
            <a:lstStyle/>
            <a:p>
              <a:r>
                <a:rPr lang="en-US" sz="2400" dirty="0" smtClean="0">
                  <a:solidFill>
                    <a:schemeClr val="bg1">
                      <a:lumMod val="50000"/>
                    </a:schemeClr>
                  </a:solidFill>
                  <a:effectLst/>
                </a:rPr>
                <a:t>Image</a:t>
              </a:r>
              <a:r>
                <a:rPr lang="en-US" sz="2400" baseline="-25000" dirty="0" smtClean="0">
                  <a:solidFill>
                    <a:schemeClr val="bg1">
                      <a:lumMod val="50000"/>
                    </a:schemeClr>
                  </a:solidFill>
                  <a:effectLst/>
                </a:rPr>
                <a:t>1</a:t>
              </a:r>
              <a:endParaRPr lang="en-US" sz="2400" baseline="-25000" dirty="0">
                <a:solidFill>
                  <a:schemeClr val="bg1">
                    <a:lumMod val="50000"/>
                  </a:schemeClr>
                </a:solidFill>
                <a:effectLst/>
              </a:endParaRPr>
            </a:p>
          </p:txBody>
        </p:sp>
        <p:sp>
          <p:nvSpPr>
            <p:cNvPr id="107" name="TextBox 106"/>
            <p:cNvSpPr txBox="1"/>
            <p:nvPr/>
          </p:nvSpPr>
          <p:spPr>
            <a:xfrm>
              <a:off x="215992" y="2874821"/>
              <a:ext cx="1055738" cy="346249"/>
            </a:xfrm>
            <a:prstGeom prst="rect">
              <a:avLst/>
            </a:prstGeom>
            <a:solidFill>
              <a:schemeClr val="accent1">
                <a:lumMod val="20000"/>
                <a:lumOff val="80000"/>
              </a:schemeClr>
            </a:solidFill>
            <a:ln>
              <a:solidFill>
                <a:schemeClr val="bg1">
                  <a:lumMod val="50000"/>
                </a:schemeClr>
              </a:solidFill>
            </a:ln>
          </p:spPr>
          <p:txBody>
            <a:bodyPr wrap="none" rtlCol="0">
              <a:spAutoFit/>
            </a:bodyPr>
            <a:lstStyle/>
            <a:p>
              <a:r>
                <a:rPr lang="en-US" sz="2400" dirty="0" err="1" smtClean="0">
                  <a:solidFill>
                    <a:schemeClr val="bg1">
                      <a:lumMod val="50000"/>
                    </a:schemeClr>
                  </a:solidFill>
                  <a:effectLst/>
                </a:rPr>
                <a:t>Image</a:t>
              </a:r>
              <a:r>
                <a:rPr lang="en-US" sz="2400" i="1" baseline="-25000" dirty="0" err="1" smtClean="0">
                  <a:solidFill>
                    <a:schemeClr val="bg1">
                      <a:lumMod val="50000"/>
                    </a:schemeClr>
                  </a:solidFill>
                  <a:effectLst/>
                </a:rPr>
                <a:t>n</a:t>
              </a:r>
              <a:endParaRPr lang="en-US" sz="2400" i="1" baseline="-25000" dirty="0">
                <a:solidFill>
                  <a:schemeClr val="bg1">
                    <a:lumMod val="50000"/>
                  </a:schemeClr>
                </a:solidFill>
                <a:effectLst/>
              </a:endParaRPr>
            </a:p>
          </p:txBody>
        </p:sp>
      </p:grpSp>
      <p:grpSp>
        <p:nvGrpSpPr>
          <p:cNvPr id="108" name="Group 125"/>
          <p:cNvGrpSpPr/>
          <p:nvPr/>
        </p:nvGrpSpPr>
        <p:grpSpPr>
          <a:xfrm>
            <a:off x="6292405" y="2600453"/>
            <a:ext cx="1676400" cy="1422400"/>
            <a:chOff x="6472324" y="3239456"/>
            <a:chExt cx="1376276" cy="951544"/>
          </a:xfrm>
        </p:grpSpPr>
        <p:sp>
          <p:nvSpPr>
            <p:cNvPr id="109" name="Right Arrow 108"/>
            <p:cNvSpPr/>
            <p:nvPr/>
          </p:nvSpPr>
          <p:spPr>
            <a:xfrm>
              <a:off x="6472324" y="3657600"/>
              <a:ext cx="1376276" cy="10948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effectLst/>
              </a:endParaRPr>
            </a:p>
          </p:txBody>
        </p:sp>
        <p:sp>
          <p:nvSpPr>
            <p:cNvPr id="110" name="Rounded Rectangle 109"/>
            <p:cNvSpPr/>
            <p:nvPr/>
          </p:nvSpPr>
          <p:spPr>
            <a:xfrm>
              <a:off x="6705600" y="3239456"/>
              <a:ext cx="905855" cy="95154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tx1"/>
                  </a:solidFill>
                  <a:effectLst/>
                </a:rPr>
                <a:t>Solver</a:t>
              </a:r>
              <a:endParaRPr lang="en-US" sz="2600" i="1" dirty="0" smtClean="0">
                <a:solidFill>
                  <a:schemeClr val="tx1"/>
                </a:solidFill>
                <a:effectLst/>
              </a:endParaRPr>
            </a:p>
          </p:txBody>
        </p:sp>
      </p:grpSp>
      <p:sp>
        <p:nvSpPr>
          <p:cNvPr id="111" name="TextBox 110"/>
          <p:cNvSpPr txBox="1"/>
          <p:nvPr/>
        </p:nvSpPr>
        <p:spPr>
          <a:xfrm>
            <a:off x="7976686" y="3066782"/>
            <a:ext cx="949940" cy="461665"/>
          </a:xfrm>
          <a:prstGeom prst="rect">
            <a:avLst/>
          </a:prstGeom>
          <a:solidFill>
            <a:schemeClr val="bg1"/>
          </a:solidFill>
          <a:ln>
            <a:solidFill>
              <a:schemeClr val="tx1"/>
            </a:solidFill>
          </a:ln>
        </p:spPr>
        <p:txBody>
          <a:bodyPr wrap="none" rtlCol="0">
            <a:spAutoFit/>
          </a:bodyPr>
          <a:lstStyle/>
          <a:p>
            <a:r>
              <a:rPr lang="en-US" sz="2400" dirty="0" smtClean="0">
                <a:effectLst/>
              </a:rPr>
              <a:t>Image</a:t>
            </a:r>
            <a:endParaRPr lang="en-US" sz="2400" baseline="-25000" dirty="0">
              <a:effectLst/>
            </a:endParaRPr>
          </a:p>
        </p:txBody>
      </p:sp>
      <p:grpSp>
        <p:nvGrpSpPr>
          <p:cNvPr id="112" name="Group 151"/>
          <p:cNvGrpSpPr/>
          <p:nvPr/>
        </p:nvGrpSpPr>
        <p:grpSpPr>
          <a:xfrm>
            <a:off x="3162835" y="1864060"/>
            <a:ext cx="2336191" cy="2589525"/>
            <a:chOff x="3389449" y="2590800"/>
            <a:chExt cx="2336191" cy="1942144"/>
          </a:xfrm>
          <a:solidFill>
            <a:schemeClr val="bg1"/>
          </a:solidFill>
          <a:effectLst/>
        </p:grpSpPr>
        <p:sp>
          <p:nvSpPr>
            <p:cNvPr id="113" name="Right Arrow 112"/>
            <p:cNvSpPr/>
            <p:nvPr/>
          </p:nvSpPr>
          <p:spPr>
            <a:xfrm>
              <a:off x="4808123" y="3594101"/>
              <a:ext cx="917517" cy="139700"/>
            </a:xfrm>
            <a:prstGeom prst="rightArrow">
              <a:avLst/>
            </a:prstGeom>
            <a:solidFill>
              <a:schemeClr val="tx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effectLst/>
              </a:endParaRPr>
            </a:p>
          </p:txBody>
        </p:sp>
        <p:cxnSp>
          <p:nvCxnSpPr>
            <p:cNvPr id="114" name="Straight Connector 113"/>
            <p:cNvCxnSpPr>
              <a:endCxn id="113" idx="1"/>
            </p:cNvCxnSpPr>
            <p:nvPr/>
          </p:nvCxnSpPr>
          <p:spPr>
            <a:xfrm flipV="1">
              <a:off x="3389449" y="3663951"/>
              <a:ext cx="1418674" cy="677218"/>
            </a:xfrm>
            <a:prstGeom prst="line">
              <a:avLst/>
            </a:prstGeom>
            <a:grpFill/>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15" name="Straight Connector 114"/>
            <p:cNvCxnSpPr>
              <a:endCxn id="113" idx="1"/>
            </p:cNvCxnSpPr>
            <p:nvPr/>
          </p:nvCxnSpPr>
          <p:spPr>
            <a:xfrm>
              <a:off x="3389449" y="3426768"/>
              <a:ext cx="1418674" cy="237183"/>
            </a:xfrm>
            <a:prstGeom prst="line">
              <a:avLst/>
            </a:prstGeom>
            <a:grpFill/>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16" name="Straight Connector 115"/>
            <p:cNvCxnSpPr>
              <a:endCxn id="113" idx="1"/>
            </p:cNvCxnSpPr>
            <p:nvPr/>
          </p:nvCxnSpPr>
          <p:spPr>
            <a:xfrm>
              <a:off x="3389449" y="2897833"/>
              <a:ext cx="1418674" cy="766118"/>
            </a:xfrm>
            <a:prstGeom prst="line">
              <a:avLst/>
            </a:prstGeom>
            <a:grpFill/>
            <a:ln w="25400">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117" name="Rounded Rectangle 116"/>
            <p:cNvSpPr/>
            <p:nvPr/>
          </p:nvSpPr>
          <p:spPr>
            <a:xfrm>
              <a:off x="3793271" y="2590800"/>
              <a:ext cx="1616929" cy="1942144"/>
            </a:xfrm>
            <a:prstGeom prst="roundRect">
              <a:avLst/>
            </a:prstGeom>
            <a:grpFill/>
            <a:ln w="508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b="1" dirty="0" smtClean="0">
                  <a:solidFill>
                    <a:schemeClr val="tx1"/>
                  </a:solidFill>
                  <a:effectLst/>
                </a:rPr>
                <a:t>Gradient</a:t>
              </a:r>
              <a:br>
                <a:rPr lang="en-US" sz="2600" b="1" dirty="0" smtClean="0">
                  <a:solidFill>
                    <a:schemeClr val="tx1"/>
                  </a:solidFill>
                  <a:effectLst/>
                </a:rPr>
              </a:br>
              <a:r>
                <a:rPr lang="en-US" sz="2600" b="1" dirty="0" smtClean="0">
                  <a:solidFill>
                    <a:schemeClr val="tx1"/>
                  </a:solidFill>
                  <a:effectLst/>
                </a:rPr>
                <a:t>Domain</a:t>
              </a:r>
              <a:br>
                <a:rPr lang="en-US" sz="2600" b="1" dirty="0" smtClean="0">
                  <a:solidFill>
                    <a:schemeClr val="tx1"/>
                  </a:solidFill>
                  <a:effectLst/>
                </a:rPr>
              </a:br>
              <a:r>
                <a:rPr lang="en-US" sz="2600" b="1" dirty="0" smtClean="0">
                  <a:solidFill>
                    <a:schemeClr val="tx1"/>
                  </a:solidFill>
                  <a:effectLst/>
                </a:rPr>
                <a:t>Operator</a:t>
              </a:r>
              <a:endParaRPr lang="en-US" sz="2600" b="1" i="1" dirty="0" smtClean="0">
                <a:solidFill>
                  <a:schemeClr val="tx1"/>
                </a:solidFill>
                <a:effectLst/>
              </a:endParaRPr>
            </a:p>
          </p:txBody>
        </p:sp>
      </p:grpSp>
      <p:grpSp>
        <p:nvGrpSpPr>
          <p:cNvPr id="118" name="Group 157"/>
          <p:cNvGrpSpPr/>
          <p:nvPr/>
        </p:nvGrpSpPr>
        <p:grpSpPr>
          <a:xfrm>
            <a:off x="1327596" y="1905000"/>
            <a:ext cx="917517" cy="2556933"/>
            <a:chOff x="1597083" y="2667000"/>
            <a:chExt cx="917517" cy="1917700"/>
          </a:xfrm>
        </p:grpSpPr>
        <p:grpSp>
          <p:nvGrpSpPr>
            <p:cNvPr id="119" name="Group 94"/>
            <p:cNvGrpSpPr/>
            <p:nvPr/>
          </p:nvGrpSpPr>
          <p:grpSpPr>
            <a:xfrm>
              <a:off x="1597083" y="2667000"/>
              <a:ext cx="917517" cy="469900"/>
              <a:chOff x="2282883" y="5016500"/>
              <a:chExt cx="917517" cy="469900"/>
            </a:xfrm>
          </p:grpSpPr>
          <p:sp>
            <p:nvSpPr>
              <p:cNvPr id="127" name="Right Arrow 126"/>
              <p:cNvSpPr/>
              <p:nvPr/>
            </p:nvSpPr>
            <p:spPr>
              <a:xfrm>
                <a:off x="2282883" y="5200470"/>
                <a:ext cx="917517" cy="10948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effectLst/>
                </a:endParaRPr>
              </a:p>
            </p:txBody>
          </p:sp>
          <p:sp>
            <p:nvSpPr>
              <p:cNvPr id="128" name="Rounded Rectangle 127"/>
              <p:cNvSpPr/>
              <p:nvPr/>
            </p:nvSpPr>
            <p:spPr>
              <a:xfrm>
                <a:off x="2485883" y="5016500"/>
                <a:ext cx="495153" cy="4699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tx1"/>
                    </a:solidFill>
                    <a:effectLst/>
                    <a:sym typeface="Symbol"/>
                  </a:rPr>
                  <a:t></a:t>
                </a:r>
                <a:endParaRPr lang="en-US" sz="2600" dirty="0" smtClean="0">
                  <a:solidFill>
                    <a:schemeClr val="tx1"/>
                  </a:solidFill>
                  <a:effectLst/>
                </a:endParaRPr>
              </a:p>
            </p:txBody>
          </p:sp>
        </p:grpSp>
        <p:grpSp>
          <p:nvGrpSpPr>
            <p:cNvPr id="120" name="Group 97"/>
            <p:cNvGrpSpPr/>
            <p:nvPr/>
          </p:nvGrpSpPr>
          <p:grpSpPr>
            <a:xfrm>
              <a:off x="1597083" y="3187700"/>
              <a:ext cx="917517" cy="469900"/>
              <a:chOff x="2282883" y="5016500"/>
              <a:chExt cx="917517" cy="469900"/>
            </a:xfrm>
          </p:grpSpPr>
          <p:sp>
            <p:nvSpPr>
              <p:cNvPr id="125" name="Right Arrow 124"/>
              <p:cNvSpPr/>
              <p:nvPr/>
            </p:nvSpPr>
            <p:spPr>
              <a:xfrm>
                <a:off x="2282883" y="5200470"/>
                <a:ext cx="917517" cy="10948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effectLst/>
                </a:endParaRPr>
              </a:p>
            </p:txBody>
          </p:sp>
          <p:sp>
            <p:nvSpPr>
              <p:cNvPr id="126" name="Rounded Rectangle 125"/>
              <p:cNvSpPr/>
              <p:nvPr/>
            </p:nvSpPr>
            <p:spPr>
              <a:xfrm>
                <a:off x="2485883" y="5016500"/>
                <a:ext cx="495153" cy="4699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tx1"/>
                    </a:solidFill>
                    <a:effectLst/>
                    <a:sym typeface="Symbol"/>
                  </a:rPr>
                  <a:t></a:t>
                </a:r>
                <a:endParaRPr lang="en-US" sz="2600" dirty="0" smtClean="0">
                  <a:solidFill>
                    <a:schemeClr val="tx1"/>
                  </a:solidFill>
                  <a:effectLst/>
                </a:endParaRPr>
              </a:p>
            </p:txBody>
          </p:sp>
        </p:grpSp>
        <p:grpSp>
          <p:nvGrpSpPr>
            <p:cNvPr id="121" name="Group 100"/>
            <p:cNvGrpSpPr/>
            <p:nvPr/>
          </p:nvGrpSpPr>
          <p:grpSpPr>
            <a:xfrm>
              <a:off x="1597083" y="4114800"/>
              <a:ext cx="917517" cy="469900"/>
              <a:chOff x="2282883" y="5016500"/>
              <a:chExt cx="917517" cy="469900"/>
            </a:xfrm>
          </p:grpSpPr>
          <p:sp>
            <p:nvSpPr>
              <p:cNvPr id="123" name="Right Arrow 122"/>
              <p:cNvSpPr/>
              <p:nvPr/>
            </p:nvSpPr>
            <p:spPr>
              <a:xfrm>
                <a:off x="2282883" y="5200470"/>
                <a:ext cx="917517" cy="10948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effectLst/>
                </a:endParaRPr>
              </a:p>
            </p:txBody>
          </p:sp>
          <p:sp>
            <p:nvSpPr>
              <p:cNvPr id="124" name="Rounded Rectangle 123"/>
              <p:cNvSpPr/>
              <p:nvPr/>
            </p:nvSpPr>
            <p:spPr>
              <a:xfrm>
                <a:off x="2485883" y="5016500"/>
                <a:ext cx="495153" cy="4699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tx1"/>
                    </a:solidFill>
                    <a:effectLst/>
                    <a:sym typeface="Symbol"/>
                  </a:rPr>
                  <a:t></a:t>
                </a:r>
                <a:endParaRPr lang="en-US" sz="2600" dirty="0" smtClean="0">
                  <a:solidFill>
                    <a:schemeClr val="tx1"/>
                  </a:solidFill>
                  <a:effectLst/>
                </a:endParaRPr>
              </a:p>
            </p:txBody>
          </p:sp>
        </p:grpSp>
        <p:cxnSp>
          <p:nvCxnSpPr>
            <p:cNvPr id="122" name="Straight Connector 121"/>
            <p:cNvCxnSpPr/>
            <p:nvPr/>
          </p:nvCxnSpPr>
          <p:spPr>
            <a:xfrm rot="16200000" flipH="1">
              <a:off x="1913102" y="3878099"/>
              <a:ext cx="291813" cy="321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39"/>
          <p:cNvGrpSpPr/>
          <p:nvPr/>
        </p:nvGrpSpPr>
        <p:grpSpPr>
          <a:xfrm>
            <a:off x="315862" y="1951335"/>
            <a:ext cx="1055738" cy="2392065"/>
            <a:chOff x="483226" y="2667000"/>
            <a:chExt cx="1055738" cy="1794049"/>
          </a:xfrm>
        </p:grpSpPr>
        <p:sp>
          <p:nvSpPr>
            <p:cNvPr id="130" name="TextBox 129"/>
            <p:cNvSpPr txBox="1"/>
            <p:nvPr/>
          </p:nvSpPr>
          <p:spPr>
            <a:xfrm>
              <a:off x="483226" y="2667000"/>
              <a:ext cx="1054135" cy="346249"/>
            </a:xfrm>
            <a:prstGeom prst="rect">
              <a:avLst/>
            </a:prstGeom>
            <a:solidFill>
              <a:schemeClr val="bg1"/>
            </a:solidFill>
            <a:ln>
              <a:solidFill>
                <a:schemeClr val="tx1"/>
              </a:solidFill>
            </a:ln>
          </p:spPr>
          <p:txBody>
            <a:bodyPr wrap="none" rtlCol="0">
              <a:spAutoFit/>
            </a:bodyPr>
            <a:lstStyle/>
            <a:p>
              <a:r>
                <a:rPr lang="en-US" sz="2400" dirty="0" smtClean="0">
                  <a:effectLst/>
                </a:rPr>
                <a:t>Image</a:t>
              </a:r>
              <a:r>
                <a:rPr lang="en-US" sz="2400" baseline="-25000" dirty="0" smtClean="0">
                  <a:effectLst/>
                </a:rPr>
                <a:t>0</a:t>
              </a:r>
              <a:endParaRPr lang="en-US" sz="2400" baseline="-25000" dirty="0">
                <a:effectLst/>
              </a:endParaRPr>
            </a:p>
          </p:txBody>
        </p:sp>
        <p:sp>
          <p:nvSpPr>
            <p:cNvPr id="131" name="TextBox 130"/>
            <p:cNvSpPr txBox="1"/>
            <p:nvPr/>
          </p:nvSpPr>
          <p:spPr>
            <a:xfrm>
              <a:off x="483226" y="3200400"/>
              <a:ext cx="1054135" cy="346249"/>
            </a:xfrm>
            <a:prstGeom prst="rect">
              <a:avLst/>
            </a:prstGeom>
            <a:solidFill>
              <a:schemeClr val="bg1"/>
            </a:solidFill>
            <a:ln>
              <a:solidFill>
                <a:schemeClr val="tx1"/>
              </a:solidFill>
            </a:ln>
          </p:spPr>
          <p:txBody>
            <a:bodyPr wrap="none" rtlCol="0">
              <a:spAutoFit/>
            </a:bodyPr>
            <a:lstStyle/>
            <a:p>
              <a:r>
                <a:rPr lang="en-US" sz="2400" dirty="0" smtClean="0">
                  <a:effectLst/>
                </a:rPr>
                <a:t>Image</a:t>
              </a:r>
              <a:r>
                <a:rPr lang="en-US" sz="2400" baseline="-25000" dirty="0" smtClean="0">
                  <a:effectLst/>
                </a:rPr>
                <a:t>1</a:t>
              </a:r>
              <a:endParaRPr lang="en-US" sz="2400" baseline="-25000" dirty="0">
                <a:effectLst/>
              </a:endParaRPr>
            </a:p>
          </p:txBody>
        </p:sp>
        <p:sp>
          <p:nvSpPr>
            <p:cNvPr id="132" name="TextBox 131"/>
            <p:cNvSpPr txBox="1"/>
            <p:nvPr/>
          </p:nvSpPr>
          <p:spPr>
            <a:xfrm>
              <a:off x="483226" y="4114800"/>
              <a:ext cx="1055738" cy="346249"/>
            </a:xfrm>
            <a:prstGeom prst="rect">
              <a:avLst/>
            </a:prstGeom>
            <a:solidFill>
              <a:schemeClr val="bg1"/>
            </a:solidFill>
            <a:ln>
              <a:solidFill>
                <a:schemeClr val="tx1"/>
              </a:solidFill>
            </a:ln>
          </p:spPr>
          <p:txBody>
            <a:bodyPr wrap="none" rtlCol="0">
              <a:spAutoFit/>
            </a:bodyPr>
            <a:lstStyle/>
            <a:p>
              <a:r>
                <a:rPr lang="en-US" sz="2400" dirty="0" err="1" smtClean="0">
                  <a:effectLst/>
                </a:rPr>
                <a:t>Image</a:t>
              </a:r>
              <a:r>
                <a:rPr lang="en-US" sz="2400" i="1" baseline="-25000" dirty="0" err="1" smtClean="0">
                  <a:effectLst/>
                </a:rPr>
                <a:t>n</a:t>
              </a:r>
              <a:endParaRPr lang="en-US" sz="2400" i="1" baseline="-25000" dirty="0">
                <a:effectLst/>
              </a:endParaRPr>
            </a:p>
          </p:txBody>
        </p:sp>
        <p:cxnSp>
          <p:nvCxnSpPr>
            <p:cNvPr id="133" name="Straight Connector 132"/>
            <p:cNvCxnSpPr/>
            <p:nvPr/>
          </p:nvCxnSpPr>
          <p:spPr>
            <a:xfrm rot="16200000" flipH="1">
              <a:off x="922502" y="3891085"/>
              <a:ext cx="291813" cy="321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4" name="Group 133"/>
          <p:cNvGrpSpPr/>
          <p:nvPr/>
        </p:nvGrpSpPr>
        <p:grpSpPr>
          <a:xfrm>
            <a:off x="2245360" y="1925320"/>
            <a:ext cx="934720" cy="2489200"/>
            <a:chOff x="11277600" y="4399280"/>
            <a:chExt cx="934720" cy="2489200"/>
          </a:xfrm>
        </p:grpSpPr>
        <p:grpSp>
          <p:nvGrpSpPr>
            <p:cNvPr id="135" name="Group 136"/>
            <p:cNvGrpSpPr/>
            <p:nvPr/>
          </p:nvGrpSpPr>
          <p:grpSpPr>
            <a:xfrm>
              <a:off x="11277600" y="4399280"/>
              <a:ext cx="934720" cy="533400"/>
              <a:chOff x="8991600" y="4419600"/>
              <a:chExt cx="934720" cy="533400"/>
            </a:xfrm>
          </p:grpSpPr>
          <p:sp>
            <p:nvSpPr>
              <p:cNvPr id="146" name="Rectangle 145"/>
              <p:cNvSpPr/>
              <p:nvPr/>
            </p:nvSpPr>
            <p:spPr>
              <a:xfrm>
                <a:off x="8991600" y="4419600"/>
                <a:ext cx="914400" cy="53340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bg1">
                      <a:lumMod val="50000"/>
                    </a:schemeClr>
                  </a:solidFill>
                </a:endParaRPr>
              </a:p>
            </p:txBody>
          </p:sp>
          <p:grpSp>
            <p:nvGrpSpPr>
              <p:cNvPr id="147" name="Group 68"/>
              <p:cNvGrpSpPr/>
              <p:nvPr/>
            </p:nvGrpSpPr>
            <p:grpSpPr>
              <a:xfrm>
                <a:off x="9032999" y="4475480"/>
                <a:ext cx="893321" cy="461665"/>
                <a:chOff x="1351280" y="5562600"/>
                <a:chExt cx="893321" cy="461665"/>
              </a:xfrm>
            </p:grpSpPr>
            <p:sp>
              <p:nvSpPr>
                <p:cNvPr id="148" name="TextBox 147"/>
                <p:cNvSpPr txBox="1"/>
                <p:nvPr/>
              </p:nvSpPr>
              <p:spPr>
                <a:xfrm>
                  <a:off x="1351280" y="5562600"/>
                  <a:ext cx="893321" cy="461665"/>
                </a:xfrm>
                <a:prstGeom prst="rect">
                  <a:avLst/>
                </a:prstGeom>
                <a:noFill/>
              </p:spPr>
              <p:txBody>
                <a:bodyPr wrap="none" rtlCol="0">
                  <a:spAutoFit/>
                </a:bodyPr>
                <a:lstStyle/>
                <a:p>
                  <a:r>
                    <a:rPr lang="en-US" altLang="ko-KR" sz="2400" dirty="0" smtClean="0">
                      <a:solidFill>
                        <a:schemeClr val="bg1">
                          <a:lumMod val="50000"/>
                        </a:schemeClr>
                      </a:solidFill>
                    </a:rPr>
                    <a:t>Grad</a:t>
                  </a:r>
                  <a:r>
                    <a:rPr lang="en-US" altLang="ko-KR" sz="2400" baseline="-25000" dirty="0" smtClean="0">
                      <a:solidFill>
                        <a:schemeClr val="bg1">
                          <a:lumMod val="50000"/>
                        </a:schemeClr>
                      </a:solidFill>
                    </a:rPr>
                    <a:t>0</a:t>
                  </a:r>
                  <a:endParaRPr lang="ko-KR" altLang="en-US" sz="2400" baseline="-25000" dirty="0">
                    <a:solidFill>
                      <a:schemeClr val="bg1">
                        <a:lumMod val="50000"/>
                      </a:schemeClr>
                    </a:solidFill>
                  </a:endParaRPr>
                </a:p>
              </p:txBody>
            </p:sp>
            <p:cxnSp>
              <p:nvCxnSpPr>
                <p:cNvPr id="149" name="Straight Arrow Connector 148"/>
                <p:cNvCxnSpPr>
                  <a:cxnSpLocks noChangeAspect="1"/>
                </p:cNvCxnSpPr>
                <p:nvPr/>
              </p:nvCxnSpPr>
              <p:spPr>
                <a:xfrm>
                  <a:off x="1463040" y="5632132"/>
                  <a:ext cx="583200" cy="1588"/>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36" name="Group 145"/>
            <p:cNvGrpSpPr/>
            <p:nvPr/>
          </p:nvGrpSpPr>
          <p:grpSpPr>
            <a:xfrm>
              <a:off x="11277600" y="5125720"/>
              <a:ext cx="934720" cy="533400"/>
              <a:chOff x="8991600" y="4419600"/>
              <a:chExt cx="934720" cy="533400"/>
            </a:xfrm>
          </p:grpSpPr>
          <p:sp>
            <p:nvSpPr>
              <p:cNvPr id="142" name="Rectangle 141"/>
              <p:cNvSpPr/>
              <p:nvPr/>
            </p:nvSpPr>
            <p:spPr>
              <a:xfrm>
                <a:off x="8991600" y="4419600"/>
                <a:ext cx="914400" cy="53340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bg1">
                      <a:lumMod val="50000"/>
                    </a:schemeClr>
                  </a:solidFill>
                </a:endParaRPr>
              </a:p>
            </p:txBody>
          </p:sp>
          <p:grpSp>
            <p:nvGrpSpPr>
              <p:cNvPr id="143" name="Group 68"/>
              <p:cNvGrpSpPr/>
              <p:nvPr/>
            </p:nvGrpSpPr>
            <p:grpSpPr>
              <a:xfrm>
                <a:off x="9032999" y="4475480"/>
                <a:ext cx="893321" cy="461665"/>
                <a:chOff x="1351280" y="5562600"/>
                <a:chExt cx="893321" cy="461665"/>
              </a:xfrm>
            </p:grpSpPr>
            <p:sp>
              <p:nvSpPr>
                <p:cNvPr id="144" name="TextBox 143"/>
                <p:cNvSpPr txBox="1"/>
                <p:nvPr/>
              </p:nvSpPr>
              <p:spPr>
                <a:xfrm>
                  <a:off x="1351280" y="5562600"/>
                  <a:ext cx="893321" cy="461665"/>
                </a:xfrm>
                <a:prstGeom prst="rect">
                  <a:avLst/>
                </a:prstGeom>
                <a:noFill/>
              </p:spPr>
              <p:txBody>
                <a:bodyPr wrap="none" rtlCol="0">
                  <a:spAutoFit/>
                </a:bodyPr>
                <a:lstStyle/>
                <a:p>
                  <a:r>
                    <a:rPr lang="en-US" altLang="ko-KR" sz="2400" dirty="0" smtClean="0">
                      <a:solidFill>
                        <a:schemeClr val="bg1">
                          <a:lumMod val="50000"/>
                        </a:schemeClr>
                      </a:solidFill>
                    </a:rPr>
                    <a:t>Grad</a:t>
                  </a:r>
                  <a:r>
                    <a:rPr lang="en-US" altLang="ko-KR" sz="2400" baseline="-25000" dirty="0" smtClean="0">
                      <a:solidFill>
                        <a:schemeClr val="bg1">
                          <a:lumMod val="50000"/>
                        </a:schemeClr>
                      </a:solidFill>
                    </a:rPr>
                    <a:t>1</a:t>
                  </a:r>
                  <a:endParaRPr lang="ko-KR" altLang="en-US" sz="2400" baseline="-25000" dirty="0">
                    <a:solidFill>
                      <a:schemeClr val="bg1">
                        <a:lumMod val="50000"/>
                      </a:schemeClr>
                    </a:solidFill>
                  </a:endParaRPr>
                </a:p>
              </p:txBody>
            </p:sp>
            <p:cxnSp>
              <p:nvCxnSpPr>
                <p:cNvPr id="145" name="Straight Arrow Connector 144"/>
                <p:cNvCxnSpPr>
                  <a:cxnSpLocks noChangeAspect="1"/>
                </p:cNvCxnSpPr>
                <p:nvPr/>
              </p:nvCxnSpPr>
              <p:spPr>
                <a:xfrm>
                  <a:off x="1463040" y="5632132"/>
                  <a:ext cx="583200" cy="1588"/>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37" name="Group 156"/>
            <p:cNvGrpSpPr/>
            <p:nvPr/>
          </p:nvGrpSpPr>
          <p:grpSpPr>
            <a:xfrm>
              <a:off x="11277600" y="6355080"/>
              <a:ext cx="934720" cy="533400"/>
              <a:chOff x="8991600" y="4419600"/>
              <a:chExt cx="934720" cy="533400"/>
            </a:xfrm>
          </p:grpSpPr>
          <p:sp>
            <p:nvSpPr>
              <p:cNvPr id="138" name="Rectangle 137"/>
              <p:cNvSpPr/>
              <p:nvPr/>
            </p:nvSpPr>
            <p:spPr>
              <a:xfrm>
                <a:off x="8991600" y="4419600"/>
                <a:ext cx="914400" cy="53340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bg1">
                      <a:lumMod val="50000"/>
                    </a:schemeClr>
                  </a:solidFill>
                </a:endParaRPr>
              </a:p>
            </p:txBody>
          </p:sp>
          <p:grpSp>
            <p:nvGrpSpPr>
              <p:cNvPr id="139" name="Group 68"/>
              <p:cNvGrpSpPr/>
              <p:nvPr/>
            </p:nvGrpSpPr>
            <p:grpSpPr>
              <a:xfrm>
                <a:off x="9032999" y="4475480"/>
                <a:ext cx="893321" cy="461665"/>
                <a:chOff x="1351280" y="5562600"/>
                <a:chExt cx="893321" cy="461665"/>
              </a:xfrm>
            </p:grpSpPr>
            <p:sp>
              <p:nvSpPr>
                <p:cNvPr id="140" name="TextBox 139"/>
                <p:cNvSpPr txBox="1"/>
                <p:nvPr/>
              </p:nvSpPr>
              <p:spPr>
                <a:xfrm>
                  <a:off x="1351280" y="5562600"/>
                  <a:ext cx="893321" cy="461665"/>
                </a:xfrm>
                <a:prstGeom prst="rect">
                  <a:avLst/>
                </a:prstGeom>
                <a:noFill/>
              </p:spPr>
              <p:txBody>
                <a:bodyPr wrap="none" rtlCol="0">
                  <a:spAutoFit/>
                </a:bodyPr>
                <a:lstStyle/>
                <a:p>
                  <a:r>
                    <a:rPr lang="en-US" altLang="ko-KR" sz="2400" dirty="0" err="1" smtClean="0">
                      <a:solidFill>
                        <a:schemeClr val="bg1">
                          <a:lumMod val="50000"/>
                        </a:schemeClr>
                      </a:solidFill>
                    </a:rPr>
                    <a:t>Grad</a:t>
                  </a:r>
                  <a:r>
                    <a:rPr lang="en-US" altLang="ko-KR" sz="2400" i="1" baseline="-25000" dirty="0" err="1" smtClean="0">
                      <a:solidFill>
                        <a:schemeClr val="bg1">
                          <a:lumMod val="50000"/>
                        </a:schemeClr>
                      </a:solidFill>
                    </a:rPr>
                    <a:t>n</a:t>
                  </a:r>
                  <a:endParaRPr lang="ko-KR" altLang="en-US" sz="2400" i="1" baseline="-25000" dirty="0">
                    <a:solidFill>
                      <a:schemeClr val="bg1">
                        <a:lumMod val="50000"/>
                      </a:schemeClr>
                    </a:solidFill>
                  </a:endParaRPr>
                </a:p>
              </p:txBody>
            </p:sp>
            <p:cxnSp>
              <p:nvCxnSpPr>
                <p:cNvPr id="141" name="Straight Arrow Connector 140"/>
                <p:cNvCxnSpPr>
                  <a:cxnSpLocks noChangeAspect="1"/>
                </p:cNvCxnSpPr>
                <p:nvPr/>
              </p:nvCxnSpPr>
              <p:spPr>
                <a:xfrm>
                  <a:off x="1463040" y="5632132"/>
                  <a:ext cx="583200" cy="1588"/>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grpSp>
      <p:grpSp>
        <p:nvGrpSpPr>
          <p:cNvPr id="150" name="Group 149"/>
          <p:cNvGrpSpPr/>
          <p:nvPr/>
        </p:nvGrpSpPr>
        <p:grpSpPr>
          <a:xfrm>
            <a:off x="2245360" y="1925320"/>
            <a:ext cx="934720" cy="2479040"/>
            <a:chOff x="2245360" y="1925320"/>
            <a:chExt cx="934720" cy="2479040"/>
          </a:xfrm>
        </p:grpSpPr>
        <p:grpSp>
          <p:nvGrpSpPr>
            <p:cNvPr id="151" name="Group 93"/>
            <p:cNvGrpSpPr/>
            <p:nvPr/>
          </p:nvGrpSpPr>
          <p:grpSpPr>
            <a:xfrm>
              <a:off x="2245360" y="1925320"/>
              <a:ext cx="934720" cy="533400"/>
              <a:chOff x="8991600" y="4419600"/>
              <a:chExt cx="934720" cy="533400"/>
            </a:xfrm>
          </p:grpSpPr>
          <p:sp>
            <p:nvSpPr>
              <p:cNvPr id="163" name="Rectangle 162"/>
              <p:cNvSpPr/>
              <p:nvPr/>
            </p:nvSpPr>
            <p:spPr>
              <a:xfrm>
                <a:off x="8991600" y="4419600"/>
                <a:ext cx="914400"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64" name="Group 68"/>
              <p:cNvGrpSpPr/>
              <p:nvPr/>
            </p:nvGrpSpPr>
            <p:grpSpPr>
              <a:xfrm>
                <a:off x="9032999" y="4475480"/>
                <a:ext cx="893321" cy="461665"/>
                <a:chOff x="1351280" y="5562600"/>
                <a:chExt cx="893321" cy="461665"/>
              </a:xfrm>
            </p:grpSpPr>
            <p:sp>
              <p:nvSpPr>
                <p:cNvPr id="165" name="TextBox 164"/>
                <p:cNvSpPr txBox="1"/>
                <p:nvPr/>
              </p:nvSpPr>
              <p:spPr>
                <a:xfrm>
                  <a:off x="1351280" y="5562600"/>
                  <a:ext cx="893321" cy="461665"/>
                </a:xfrm>
                <a:prstGeom prst="rect">
                  <a:avLst/>
                </a:prstGeom>
                <a:noFill/>
              </p:spPr>
              <p:txBody>
                <a:bodyPr wrap="none" rtlCol="0">
                  <a:spAutoFit/>
                </a:bodyPr>
                <a:lstStyle/>
                <a:p>
                  <a:r>
                    <a:rPr lang="en-US" altLang="ko-KR" sz="2400" dirty="0" smtClean="0"/>
                    <a:t>Grad</a:t>
                  </a:r>
                  <a:r>
                    <a:rPr lang="en-US" altLang="ko-KR" sz="2400" baseline="-25000" dirty="0" smtClean="0"/>
                    <a:t>0</a:t>
                  </a:r>
                  <a:endParaRPr lang="ko-KR" altLang="en-US" sz="2400" baseline="-25000" dirty="0"/>
                </a:p>
              </p:txBody>
            </p:sp>
            <p:cxnSp>
              <p:nvCxnSpPr>
                <p:cNvPr id="166" name="Straight Arrow Connector 165"/>
                <p:cNvCxnSpPr>
                  <a:cxnSpLocks noChangeAspect="1"/>
                </p:cNvCxnSpPr>
                <p:nvPr/>
              </p:nvCxnSpPr>
              <p:spPr>
                <a:xfrm>
                  <a:off x="1463040" y="5632132"/>
                  <a:ext cx="583200" cy="15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52" name="Group 104"/>
            <p:cNvGrpSpPr/>
            <p:nvPr/>
          </p:nvGrpSpPr>
          <p:grpSpPr>
            <a:xfrm>
              <a:off x="2245360" y="2646680"/>
              <a:ext cx="934720" cy="533400"/>
              <a:chOff x="8991600" y="4419600"/>
              <a:chExt cx="934720" cy="533400"/>
            </a:xfrm>
          </p:grpSpPr>
          <p:sp>
            <p:nvSpPr>
              <p:cNvPr id="159" name="Rectangle 158"/>
              <p:cNvSpPr/>
              <p:nvPr/>
            </p:nvSpPr>
            <p:spPr>
              <a:xfrm>
                <a:off x="8991600" y="4419600"/>
                <a:ext cx="914400"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60" name="Group 68"/>
              <p:cNvGrpSpPr/>
              <p:nvPr/>
            </p:nvGrpSpPr>
            <p:grpSpPr>
              <a:xfrm>
                <a:off x="9032999" y="4475480"/>
                <a:ext cx="893321" cy="461665"/>
                <a:chOff x="1351280" y="5562600"/>
                <a:chExt cx="893321" cy="461665"/>
              </a:xfrm>
            </p:grpSpPr>
            <p:sp>
              <p:nvSpPr>
                <p:cNvPr id="161" name="TextBox 160"/>
                <p:cNvSpPr txBox="1"/>
                <p:nvPr/>
              </p:nvSpPr>
              <p:spPr>
                <a:xfrm>
                  <a:off x="1351280" y="5562600"/>
                  <a:ext cx="893321" cy="461665"/>
                </a:xfrm>
                <a:prstGeom prst="rect">
                  <a:avLst/>
                </a:prstGeom>
                <a:noFill/>
              </p:spPr>
              <p:txBody>
                <a:bodyPr wrap="none" rtlCol="0">
                  <a:spAutoFit/>
                </a:bodyPr>
                <a:lstStyle/>
                <a:p>
                  <a:r>
                    <a:rPr lang="en-US" altLang="ko-KR" sz="2400" dirty="0" smtClean="0"/>
                    <a:t>Grad</a:t>
                  </a:r>
                  <a:r>
                    <a:rPr lang="en-US" altLang="ko-KR" sz="2400" baseline="-25000" dirty="0" smtClean="0"/>
                    <a:t>1</a:t>
                  </a:r>
                  <a:endParaRPr lang="ko-KR" altLang="en-US" sz="2400" baseline="-25000" dirty="0"/>
                </a:p>
              </p:txBody>
            </p:sp>
            <p:cxnSp>
              <p:nvCxnSpPr>
                <p:cNvPr id="162" name="Straight Arrow Connector 161"/>
                <p:cNvCxnSpPr>
                  <a:cxnSpLocks noChangeAspect="1"/>
                </p:cNvCxnSpPr>
                <p:nvPr/>
              </p:nvCxnSpPr>
              <p:spPr>
                <a:xfrm>
                  <a:off x="1463040" y="5632132"/>
                  <a:ext cx="583200" cy="15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53" name="Group 109"/>
            <p:cNvGrpSpPr/>
            <p:nvPr/>
          </p:nvGrpSpPr>
          <p:grpSpPr>
            <a:xfrm>
              <a:off x="2245360" y="3870960"/>
              <a:ext cx="934720" cy="533400"/>
              <a:chOff x="8991600" y="4419600"/>
              <a:chExt cx="934720" cy="533400"/>
            </a:xfrm>
          </p:grpSpPr>
          <p:sp>
            <p:nvSpPr>
              <p:cNvPr id="155" name="Rectangle 154"/>
              <p:cNvSpPr/>
              <p:nvPr/>
            </p:nvSpPr>
            <p:spPr>
              <a:xfrm>
                <a:off x="8991600" y="4419600"/>
                <a:ext cx="914400"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56" name="Group 68"/>
              <p:cNvGrpSpPr/>
              <p:nvPr/>
            </p:nvGrpSpPr>
            <p:grpSpPr>
              <a:xfrm>
                <a:off x="9032999" y="4475480"/>
                <a:ext cx="893321" cy="461665"/>
                <a:chOff x="1351280" y="5562600"/>
                <a:chExt cx="893321" cy="461665"/>
              </a:xfrm>
            </p:grpSpPr>
            <p:sp>
              <p:nvSpPr>
                <p:cNvPr id="157" name="TextBox 156"/>
                <p:cNvSpPr txBox="1"/>
                <p:nvPr/>
              </p:nvSpPr>
              <p:spPr>
                <a:xfrm>
                  <a:off x="1351280" y="5562600"/>
                  <a:ext cx="893321" cy="461665"/>
                </a:xfrm>
                <a:prstGeom prst="rect">
                  <a:avLst/>
                </a:prstGeom>
                <a:noFill/>
              </p:spPr>
              <p:txBody>
                <a:bodyPr wrap="none" rtlCol="0">
                  <a:spAutoFit/>
                </a:bodyPr>
                <a:lstStyle/>
                <a:p>
                  <a:r>
                    <a:rPr lang="en-US" altLang="ko-KR" sz="2400" dirty="0" err="1" smtClean="0"/>
                    <a:t>Grad</a:t>
                  </a:r>
                  <a:r>
                    <a:rPr lang="en-US" altLang="ko-KR" sz="2400" i="1" baseline="-25000" dirty="0" err="1" smtClean="0"/>
                    <a:t>n</a:t>
                  </a:r>
                  <a:endParaRPr lang="ko-KR" altLang="en-US" sz="2400" i="1" baseline="-25000" dirty="0"/>
                </a:p>
              </p:txBody>
            </p:sp>
            <p:cxnSp>
              <p:nvCxnSpPr>
                <p:cNvPr id="158" name="Straight Arrow Connector 157"/>
                <p:cNvCxnSpPr>
                  <a:cxnSpLocks noChangeAspect="1"/>
                </p:cNvCxnSpPr>
                <p:nvPr/>
              </p:nvCxnSpPr>
              <p:spPr>
                <a:xfrm>
                  <a:off x="1463040" y="5632132"/>
                  <a:ext cx="583200" cy="15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cxnSp>
          <p:nvCxnSpPr>
            <p:cNvPr id="154" name="Straight Connector 153"/>
            <p:cNvCxnSpPr/>
            <p:nvPr/>
          </p:nvCxnSpPr>
          <p:spPr>
            <a:xfrm rot="16200000" flipH="1">
              <a:off x="2550266" y="3586375"/>
              <a:ext cx="389084" cy="321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7" name="Group 93"/>
          <p:cNvGrpSpPr/>
          <p:nvPr/>
        </p:nvGrpSpPr>
        <p:grpSpPr>
          <a:xfrm>
            <a:off x="5506720" y="3048000"/>
            <a:ext cx="914400" cy="533400"/>
            <a:chOff x="8991600" y="4419600"/>
            <a:chExt cx="914400" cy="533400"/>
          </a:xfrm>
        </p:grpSpPr>
        <p:sp>
          <p:nvSpPr>
            <p:cNvPr id="168" name="Rectangle 167"/>
            <p:cNvSpPr/>
            <p:nvPr/>
          </p:nvSpPr>
          <p:spPr>
            <a:xfrm>
              <a:off x="8991600" y="4419600"/>
              <a:ext cx="914400" cy="533400"/>
            </a:xfrm>
            <a:prstGeom prst="rect">
              <a:avLst/>
            </a:prstGeom>
            <a:solidFill>
              <a:schemeClr val="tx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69" name="Group 68"/>
            <p:cNvGrpSpPr/>
            <p:nvPr/>
          </p:nvGrpSpPr>
          <p:grpSpPr>
            <a:xfrm>
              <a:off x="9053319" y="4475480"/>
              <a:ext cx="789127" cy="461665"/>
              <a:chOff x="1371600" y="5562600"/>
              <a:chExt cx="789127" cy="461665"/>
            </a:xfrm>
          </p:grpSpPr>
          <p:sp>
            <p:nvSpPr>
              <p:cNvPr id="170" name="TextBox 169"/>
              <p:cNvSpPr txBox="1"/>
              <p:nvPr/>
            </p:nvSpPr>
            <p:spPr>
              <a:xfrm>
                <a:off x="1371600" y="5562600"/>
                <a:ext cx="789127" cy="461665"/>
              </a:xfrm>
              <a:prstGeom prst="rect">
                <a:avLst/>
              </a:prstGeom>
              <a:noFill/>
            </p:spPr>
            <p:txBody>
              <a:bodyPr wrap="none" rtlCol="0">
                <a:spAutoFit/>
              </a:bodyPr>
              <a:lstStyle/>
              <a:p>
                <a:r>
                  <a:rPr lang="en-US" altLang="ko-KR" sz="2400" dirty="0" smtClean="0">
                    <a:solidFill>
                      <a:schemeClr val="bg1">
                        <a:lumMod val="50000"/>
                      </a:schemeClr>
                    </a:solidFill>
                  </a:rPr>
                  <a:t>Grad</a:t>
                </a:r>
                <a:endParaRPr lang="ko-KR" altLang="en-US" sz="2400" baseline="-25000" dirty="0">
                  <a:solidFill>
                    <a:schemeClr val="bg1">
                      <a:lumMod val="50000"/>
                    </a:schemeClr>
                  </a:solidFill>
                </a:endParaRPr>
              </a:p>
            </p:txBody>
          </p:sp>
          <p:cxnSp>
            <p:nvCxnSpPr>
              <p:cNvPr id="171" name="Straight Arrow Connector 170"/>
              <p:cNvCxnSpPr>
                <a:cxnSpLocks noChangeAspect="1"/>
              </p:cNvCxnSpPr>
              <p:nvPr/>
            </p:nvCxnSpPr>
            <p:spPr>
              <a:xfrm>
                <a:off x="1483360" y="5632132"/>
                <a:ext cx="583200" cy="1588"/>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72" name="Group 93"/>
          <p:cNvGrpSpPr/>
          <p:nvPr/>
        </p:nvGrpSpPr>
        <p:grpSpPr>
          <a:xfrm>
            <a:off x="5506720" y="3048000"/>
            <a:ext cx="914400" cy="533400"/>
            <a:chOff x="8991600" y="4419600"/>
            <a:chExt cx="914400" cy="533400"/>
          </a:xfrm>
        </p:grpSpPr>
        <p:sp>
          <p:nvSpPr>
            <p:cNvPr id="173" name="Rectangle 172"/>
            <p:cNvSpPr/>
            <p:nvPr/>
          </p:nvSpPr>
          <p:spPr>
            <a:xfrm>
              <a:off x="8991600" y="4419600"/>
              <a:ext cx="914400"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74" name="Group 68"/>
            <p:cNvGrpSpPr/>
            <p:nvPr/>
          </p:nvGrpSpPr>
          <p:grpSpPr>
            <a:xfrm>
              <a:off x="9053319" y="4475480"/>
              <a:ext cx="789127" cy="461665"/>
              <a:chOff x="1371600" y="5562600"/>
              <a:chExt cx="789127" cy="461665"/>
            </a:xfrm>
          </p:grpSpPr>
          <p:sp>
            <p:nvSpPr>
              <p:cNvPr id="175" name="TextBox 174"/>
              <p:cNvSpPr txBox="1"/>
              <p:nvPr/>
            </p:nvSpPr>
            <p:spPr>
              <a:xfrm>
                <a:off x="1371600" y="5562600"/>
                <a:ext cx="789127" cy="461665"/>
              </a:xfrm>
              <a:prstGeom prst="rect">
                <a:avLst/>
              </a:prstGeom>
              <a:noFill/>
            </p:spPr>
            <p:txBody>
              <a:bodyPr wrap="none" rtlCol="0">
                <a:spAutoFit/>
              </a:bodyPr>
              <a:lstStyle/>
              <a:p>
                <a:r>
                  <a:rPr lang="en-US" altLang="ko-KR" sz="2400" dirty="0" smtClean="0"/>
                  <a:t>Grad</a:t>
                </a:r>
                <a:endParaRPr lang="ko-KR" altLang="en-US" sz="2400" baseline="-25000" dirty="0"/>
              </a:p>
            </p:txBody>
          </p:sp>
          <p:cxnSp>
            <p:nvCxnSpPr>
              <p:cNvPr id="176" name="Straight Arrow Connector 175"/>
              <p:cNvCxnSpPr>
                <a:cxnSpLocks noChangeAspect="1"/>
              </p:cNvCxnSpPr>
              <p:nvPr/>
            </p:nvCxnSpPr>
            <p:spPr>
              <a:xfrm>
                <a:off x="1483360" y="5632132"/>
                <a:ext cx="583200" cy="15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74" name="Picture 2" descr="F:\Research\Streaming2DMultiGrid\Test\Stitching\StJames2\Tiles.15\Stitched.small.jpg"/>
          <p:cNvPicPr>
            <a:picLocks noChangeAspect="1" noChangeArrowheads="1"/>
          </p:cNvPicPr>
          <p:nvPr/>
        </p:nvPicPr>
        <p:blipFill>
          <a:blip r:embed="rId3" cstate="print"/>
          <a:srcRect/>
          <a:stretch>
            <a:fillRect/>
          </a:stretch>
        </p:blipFill>
        <p:spPr bwMode="auto">
          <a:xfrm>
            <a:off x="152400" y="3324225"/>
            <a:ext cx="3840163" cy="1646238"/>
          </a:xfrm>
          <a:prstGeom prst="rect">
            <a:avLst/>
          </a:prstGeom>
          <a:noFill/>
          <a:effectLst>
            <a:outerShdw blurRad="63500" sx="102000" sy="102000" algn="ctr" rotWithShape="0">
              <a:prstClr val="black">
                <a:alpha val="40000"/>
              </a:prstClr>
            </a:outerShdw>
          </a:effectLst>
        </p:spPr>
      </p:pic>
      <p:pic>
        <p:nvPicPr>
          <p:cNvPr id="75" name="Picture 3" descr="F:\Research\Streaming2DMultiGrid\Test\Stitching\StJames2\Tiles.15\NoLog.small.jpg"/>
          <p:cNvPicPr>
            <a:picLocks noChangeAspect="1" noChangeArrowheads="1"/>
          </p:cNvPicPr>
          <p:nvPr/>
        </p:nvPicPr>
        <p:blipFill>
          <a:blip r:embed="rId4" cstate="print"/>
          <a:srcRect/>
          <a:stretch>
            <a:fillRect/>
          </a:stretch>
        </p:blipFill>
        <p:spPr bwMode="auto">
          <a:xfrm>
            <a:off x="896938" y="4464050"/>
            <a:ext cx="4437062" cy="1901825"/>
          </a:xfrm>
          <a:prstGeom prst="rect">
            <a:avLst/>
          </a:prstGeom>
          <a:noFill/>
          <a:effectLst>
            <a:outerShdw blurRad="63500" sx="102000" sy="102000" algn="ctr" rotWithShape="0">
              <a:prstClr val="black">
                <a:alpha val="40000"/>
              </a:prstClr>
            </a:outerShdw>
          </a:effectLst>
        </p:spPr>
      </p:pic>
      <p:pic>
        <p:nvPicPr>
          <p:cNvPr id="7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86400" y="3321050"/>
            <a:ext cx="2505075" cy="1646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08713" y="4464050"/>
            <a:ext cx="2895600" cy="190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4500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500"/>
                                        <p:tgtEl>
                                          <p:spTgt spid="74"/>
                                        </p:tgtEl>
                                      </p:cBhvr>
                                    </p:animEffect>
                                  </p:childTnLst>
                                </p:cTn>
                              </p:par>
                              <p:par>
                                <p:cTn id="8" presetID="10" presetClass="entr" presetSubtype="0" fill="hold" nodeType="withEffect">
                                  <p:stCondLst>
                                    <p:cond delay="0"/>
                                  </p:stCondLst>
                                  <p:childTnLst>
                                    <p:set>
                                      <p:cBhvr>
                                        <p:cTn id="9" dur="1" fill="hold">
                                          <p:stCondLst>
                                            <p:cond delay="0"/>
                                          </p:stCondLst>
                                        </p:cTn>
                                        <p:tgtEl>
                                          <p:spTgt spid="75"/>
                                        </p:tgtEl>
                                        <p:attrNameLst>
                                          <p:attrName>style.visibility</p:attrName>
                                        </p:attrNameLst>
                                      </p:cBhvr>
                                      <p:to>
                                        <p:strVal val="visible"/>
                                      </p:to>
                                    </p:set>
                                    <p:animEffect transition="in" filter="fade">
                                      <p:cBhvr>
                                        <p:cTn id="10" dur="500"/>
                                        <p:tgtEl>
                                          <p:spTgt spid="7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4"/>
                                        </p:tgtEl>
                                        <p:attrNameLst>
                                          <p:attrName>style.visibility</p:attrName>
                                        </p:attrNameLst>
                                      </p:cBhvr>
                                      <p:to>
                                        <p:strVal val="visible"/>
                                      </p:to>
                                    </p:set>
                                    <p:animEffect transition="in" filter="fade">
                                      <p:cBhvr>
                                        <p:cTn id="13" dur="500"/>
                                        <p:tgtEl>
                                          <p:spTgt spid="8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6"/>
                                        </p:tgtEl>
                                        <p:attrNameLst>
                                          <p:attrName>style.visibility</p:attrName>
                                        </p:attrNameLst>
                                      </p:cBhvr>
                                      <p:to>
                                        <p:strVal val="visible"/>
                                      </p:to>
                                    </p:set>
                                    <p:animEffect transition="in" filter="fade">
                                      <p:cBhvr>
                                        <p:cTn id="18" dur="500"/>
                                        <p:tgtEl>
                                          <p:spTgt spid="76"/>
                                        </p:tgtEl>
                                      </p:cBhvr>
                                    </p:animEffect>
                                  </p:childTnLst>
                                </p:cTn>
                              </p:par>
                              <p:par>
                                <p:cTn id="19" presetID="10" presetClass="entr" presetSubtype="0" fill="hold" nodeType="withEffect">
                                  <p:stCondLst>
                                    <p:cond delay="0"/>
                                  </p:stCondLst>
                                  <p:childTnLst>
                                    <p:set>
                                      <p:cBhvr>
                                        <p:cTn id="20" dur="1" fill="hold">
                                          <p:stCondLst>
                                            <p:cond delay="0"/>
                                          </p:stCondLst>
                                        </p:cTn>
                                        <p:tgtEl>
                                          <p:spTgt spid="77"/>
                                        </p:tgtEl>
                                        <p:attrNameLst>
                                          <p:attrName>style.visibility</p:attrName>
                                        </p:attrNameLst>
                                      </p:cBhvr>
                                      <p:to>
                                        <p:strVal val="visible"/>
                                      </p:to>
                                    </p:set>
                                    <p:animEffect transition="in" filter="fade">
                                      <p:cBhvr>
                                        <p:cTn id="21" dur="500"/>
                                        <p:tgtEl>
                                          <p:spTgt spid="7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5"/>
                                        </p:tgtEl>
                                        <p:attrNameLst>
                                          <p:attrName>style.visibility</p:attrName>
                                        </p:attrNameLst>
                                      </p:cBhvr>
                                      <p:to>
                                        <p:strVal val="visible"/>
                                      </p:to>
                                    </p:set>
                                    <p:animEffect transition="in" filter="fade">
                                      <p:cBhvr>
                                        <p:cTn id="24"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8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Gradient-Domain Image Processing</a:t>
            </a:r>
            <a:endParaRPr lang="en-US" dirty="0"/>
          </a:p>
        </p:txBody>
      </p:sp>
      <p:sp>
        <p:nvSpPr>
          <p:cNvPr id="161" name="Content Placeholder 2"/>
          <p:cNvSpPr>
            <a:spLocks noGrp="1"/>
          </p:cNvSpPr>
          <p:nvPr>
            <p:ph idx="1"/>
          </p:nvPr>
        </p:nvSpPr>
        <p:spPr>
          <a:xfrm>
            <a:off x="457200" y="1600200"/>
            <a:ext cx="8229600" cy="5257800"/>
          </a:xfrm>
        </p:spPr>
        <p:txBody>
          <a:bodyPr>
            <a:normAutofit/>
          </a:bodyPr>
          <a:lstStyle/>
          <a:p>
            <a:pPr>
              <a:buNone/>
            </a:pPr>
            <a:r>
              <a:rPr lang="en-US" u="sng" dirty="0"/>
              <a:t/>
            </a:r>
            <a:br>
              <a:rPr lang="en-US" u="sng" dirty="0"/>
            </a:br>
            <a:r>
              <a:rPr lang="en-US" u="sng" dirty="0"/>
              <a:t/>
            </a:r>
            <a:br>
              <a:rPr lang="en-US" u="sng" dirty="0"/>
            </a:br>
            <a:r>
              <a:rPr lang="en-US" u="sng" dirty="0"/>
              <a:t/>
            </a:r>
            <a:br>
              <a:rPr lang="en-US" u="sng" dirty="0"/>
            </a:br>
            <a:endParaRPr lang="en-US" u="sng" dirty="0"/>
          </a:p>
          <a:p>
            <a:pPr>
              <a:buNone/>
            </a:pPr>
            <a:endParaRPr lang="en-US" u="sng" dirty="0"/>
          </a:p>
          <a:p>
            <a:pPr>
              <a:buNone/>
            </a:pPr>
            <a:endParaRPr lang="en-US" u="sng" dirty="0"/>
          </a:p>
          <a:p>
            <a:pPr>
              <a:buNone/>
            </a:pPr>
            <a:r>
              <a:rPr lang="en-US" u="sng" dirty="0"/>
              <a:t>Gradients </a:t>
            </a:r>
            <a:r>
              <a:rPr lang="en-US" u="sng" dirty="0">
                <a:sym typeface="Symbol"/>
              </a:rPr>
              <a:t></a:t>
            </a:r>
            <a:r>
              <a:rPr lang="en-US" u="sng" dirty="0"/>
              <a:t> Image</a:t>
            </a:r>
            <a:r>
              <a:rPr lang="en-US" dirty="0"/>
              <a:t>:</a:t>
            </a:r>
          </a:p>
          <a:p>
            <a:pPr marL="400050" lvl="1" indent="0">
              <a:buNone/>
            </a:pPr>
            <a:r>
              <a:rPr lang="en-US" dirty="0"/>
              <a:t>Solving for the image that best fits the </a:t>
            </a:r>
            <a:r>
              <a:rPr lang="en-US" dirty="0" smtClean="0"/>
              <a:t>constraints requires </a:t>
            </a:r>
            <a:r>
              <a:rPr lang="en-US" dirty="0"/>
              <a:t>solving a </a:t>
            </a:r>
            <a:r>
              <a:rPr lang="en-US" dirty="0" smtClean="0"/>
              <a:t>large, sparse </a:t>
            </a:r>
            <a:r>
              <a:rPr lang="en-US" dirty="0"/>
              <a:t>system of equations.</a:t>
            </a:r>
          </a:p>
          <a:p>
            <a:pPr marL="0" indent="0">
              <a:buNone/>
            </a:pPr>
            <a:endParaRPr lang="en-US" dirty="0" smtClean="0"/>
          </a:p>
        </p:txBody>
      </p:sp>
      <p:sp>
        <p:nvSpPr>
          <p:cNvPr id="67" name="Rectangle 66"/>
          <p:cNvSpPr/>
          <p:nvPr/>
        </p:nvSpPr>
        <p:spPr>
          <a:xfrm>
            <a:off x="0" y="1671453"/>
            <a:ext cx="9144000" cy="2976748"/>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endParaRPr>
          </a:p>
        </p:txBody>
      </p:sp>
      <p:grpSp>
        <p:nvGrpSpPr>
          <p:cNvPr id="68" name="Group 67"/>
          <p:cNvGrpSpPr/>
          <p:nvPr/>
        </p:nvGrpSpPr>
        <p:grpSpPr>
          <a:xfrm>
            <a:off x="6292406" y="2597911"/>
            <a:ext cx="2633152" cy="1422400"/>
            <a:chOff x="6292405" y="1948433"/>
            <a:chExt cx="2633152" cy="1066800"/>
          </a:xfrm>
        </p:grpSpPr>
        <p:sp>
          <p:nvSpPr>
            <p:cNvPr id="69" name="Right Arrow 68"/>
            <p:cNvSpPr/>
            <p:nvPr/>
          </p:nvSpPr>
          <p:spPr>
            <a:xfrm>
              <a:off x="6292405" y="2417225"/>
              <a:ext cx="1676400" cy="122744"/>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effectLst/>
              </a:endParaRPr>
            </a:p>
          </p:txBody>
        </p:sp>
        <p:sp>
          <p:nvSpPr>
            <p:cNvPr id="70" name="Rounded Rectangle 69"/>
            <p:cNvSpPr/>
            <p:nvPr/>
          </p:nvSpPr>
          <p:spPr>
            <a:xfrm>
              <a:off x="6576551" y="1948433"/>
              <a:ext cx="1103394" cy="1066800"/>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bg1">
                      <a:lumMod val="50000"/>
                    </a:schemeClr>
                  </a:solidFill>
                  <a:effectLst/>
                </a:rPr>
                <a:t>Solver</a:t>
              </a:r>
              <a:endParaRPr lang="en-US" sz="2600" i="1" dirty="0" smtClean="0">
                <a:solidFill>
                  <a:schemeClr val="bg1">
                    <a:lumMod val="50000"/>
                  </a:schemeClr>
                </a:solidFill>
                <a:effectLst/>
              </a:endParaRPr>
            </a:p>
          </p:txBody>
        </p:sp>
        <p:sp>
          <p:nvSpPr>
            <p:cNvPr id="71" name="TextBox 70"/>
            <p:cNvSpPr txBox="1"/>
            <p:nvPr/>
          </p:nvSpPr>
          <p:spPr>
            <a:xfrm>
              <a:off x="7975617" y="2299123"/>
              <a:ext cx="949940" cy="346249"/>
            </a:xfrm>
            <a:prstGeom prst="rect">
              <a:avLst/>
            </a:prstGeom>
            <a:solidFill>
              <a:schemeClr val="accent1">
                <a:lumMod val="20000"/>
                <a:lumOff val="80000"/>
              </a:schemeClr>
            </a:solidFill>
            <a:ln>
              <a:solidFill>
                <a:schemeClr val="bg1">
                  <a:lumMod val="50000"/>
                </a:schemeClr>
              </a:solidFill>
            </a:ln>
          </p:spPr>
          <p:txBody>
            <a:bodyPr wrap="none" rtlCol="0">
              <a:spAutoFit/>
            </a:bodyPr>
            <a:lstStyle/>
            <a:p>
              <a:r>
                <a:rPr lang="en-US" sz="2400" dirty="0" smtClean="0">
                  <a:solidFill>
                    <a:schemeClr val="bg1">
                      <a:lumMod val="50000"/>
                    </a:schemeClr>
                  </a:solidFill>
                  <a:effectLst/>
                </a:rPr>
                <a:t>Image</a:t>
              </a:r>
              <a:endParaRPr lang="en-US" sz="2400" baseline="-25000" dirty="0">
                <a:solidFill>
                  <a:schemeClr val="bg1">
                    <a:lumMod val="50000"/>
                  </a:schemeClr>
                </a:solidFill>
                <a:effectLst/>
              </a:endParaRPr>
            </a:p>
          </p:txBody>
        </p:sp>
      </p:grpSp>
      <p:grpSp>
        <p:nvGrpSpPr>
          <p:cNvPr id="72" name="Group 71"/>
          <p:cNvGrpSpPr/>
          <p:nvPr/>
        </p:nvGrpSpPr>
        <p:grpSpPr>
          <a:xfrm>
            <a:off x="3160850" y="1864428"/>
            <a:ext cx="2336191" cy="2589525"/>
            <a:chOff x="3160849" y="1398321"/>
            <a:chExt cx="2336191" cy="1942144"/>
          </a:xfrm>
        </p:grpSpPr>
        <p:sp>
          <p:nvSpPr>
            <p:cNvPr id="73" name="Right Arrow 72"/>
            <p:cNvSpPr/>
            <p:nvPr/>
          </p:nvSpPr>
          <p:spPr>
            <a:xfrm>
              <a:off x="4579523" y="2401622"/>
              <a:ext cx="917517" cy="139700"/>
            </a:xfrm>
            <a:prstGeom prst="rightArrow">
              <a:avLst/>
            </a:prstGeom>
            <a:solidFill>
              <a:schemeClr val="bg1">
                <a:lumMod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effectLst/>
              </a:endParaRPr>
            </a:p>
          </p:txBody>
        </p:sp>
        <p:cxnSp>
          <p:nvCxnSpPr>
            <p:cNvPr id="74" name="Straight Connector 73"/>
            <p:cNvCxnSpPr>
              <a:endCxn id="73" idx="1"/>
            </p:cNvCxnSpPr>
            <p:nvPr/>
          </p:nvCxnSpPr>
          <p:spPr>
            <a:xfrm flipV="1">
              <a:off x="3160849" y="2471472"/>
              <a:ext cx="1418674" cy="677218"/>
            </a:xfrm>
            <a:prstGeom prst="line">
              <a:avLst/>
            </a:prstGeom>
            <a:solidFill>
              <a:schemeClr val="bg1"/>
            </a:solidFill>
            <a:ln w="25400">
              <a:solidFill>
                <a:schemeClr val="bg1">
                  <a:lumMod val="50000"/>
                </a:schemeClr>
              </a:solidFill>
            </a:ln>
            <a:effectLst/>
          </p:spPr>
          <p:style>
            <a:lnRef idx="1">
              <a:schemeClr val="accent1"/>
            </a:lnRef>
            <a:fillRef idx="0">
              <a:schemeClr val="accent1"/>
            </a:fillRef>
            <a:effectRef idx="0">
              <a:schemeClr val="accent1"/>
            </a:effectRef>
            <a:fontRef idx="minor">
              <a:schemeClr val="tx1"/>
            </a:fontRef>
          </p:style>
        </p:cxnSp>
        <p:cxnSp>
          <p:nvCxnSpPr>
            <p:cNvPr id="75" name="Straight Connector 74"/>
            <p:cNvCxnSpPr>
              <a:endCxn id="73" idx="1"/>
            </p:cNvCxnSpPr>
            <p:nvPr/>
          </p:nvCxnSpPr>
          <p:spPr>
            <a:xfrm>
              <a:off x="3160849" y="2234289"/>
              <a:ext cx="1418674" cy="237183"/>
            </a:xfrm>
            <a:prstGeom prst="line">
              <a:avLst/>
            </a:prstGeom>
            <a:solidFill>
              <a:schemeClr val="bg1"/>
            </a:solidFill>
            <a:ln w="25400">
              <a:solidFill>
                <a:schemeClr val="bg1">
                  <a:lumMod val="50000"/>
                </a:schemeClr>
              </a:solidFill>
            </a:ln>
            <a:effectLst/>
          </p:spPr>
          <p:style>
            <a:lnRef idx="1">
              <a:schemeClr val="accent1"/>
            </a:lnRef>
            <a:fillRef idx="0">
              <a:schemeClr val="accent1"/>
            </a:fillRef>
            <a:effectRef idx="0">
              <a:schemeClr val="accent1"/>
            </a:effectRef>
            <a:fontRef idx="minor">
              <a:schemeClr val="tx1"/>
            </a:fontRef>
          </p:style>
        </p:cxnSp>
        <p:cxnSp>
          <p:nvCxnSpPr>
            <p:cNvPr id="76" name="Straight Connector 75"/>
            <p:cNvCxnSpPr>
              <a:endCxn id="73" idx="1"/>
            </p:cNvCxnSpPr>
            <p:nvPr/>
          </p:nvCxnSpPr>
          <p:spPr>
            <a:xfrm>
              <a:off x="3160849" y="1705354"/>
              <a:ext cx="1418674" cy="766118"/>
            </a:xfrm>
            <a:prstGeom prst="line">
              <a:avLst/>
            </a:prstGeom>
            <a:solidFill>
              <a:schemeClr val="bg1"/>
            </a:solidFill>
            <a:ln w="25400">
              <a:solidFill>
                <a:schemeClr val="bg1">
                  <a:lumMod val="50000"/>
                </a:schemeClr>
              </a:solidFill>
            </a:ln>
            <a:effectLst/>
          </p:spPr>
          <p:style>
            <a:lnRef idx="1">
              <a:schemeClr val="accent1"/>
            </a:lnRef>
            <a:fillRef idx="0">
              <a:schemeClr val="accent1"/>
            </a:fillRef>
            <a:effectRef idx="0">
              <a:schemeClr val="accent1"/>
            </a:effectRef>
            <a:fontRef idx="minor">
              <a:schemeClr val="tx1"/>
            </a:fontRef>
          </p:style>
        </p:cxnSp>
        <p:sp>
          <p:nvSpPr>
            <p:cNvPr id="77" name="Rounded Rectangle 76"/>
            <p:cNvSpPr/>
            <p:nvPr/>
          </p:nvSpPr>
          <p:spPr>
            <a:xfrm>
              <a:off x="3564671" y="1398321"/>
              <a:ext cx="1616929" cy="1942144"/>
            </a:xfrm>
            <a:prstGeom prst="roundRect">
              <a:avLst/>
            </a:prstGeom>
            <a:solidFill>
              <a:schemeClr val="accent1">
                <a:lumMod val="20000"/>
                <a:lumOff val="80000"/>
              </a:schemeClr>
            </a:solidFill>
            <a:ln w="2540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bg1">
                      <a:lumMod val="50000"/>
                    </a:schemeClr>
                  </a:solidFill>
                  <a:effectLst/>
                </a:rPr>
                <a:t>Gradient</a:t>
              </a:r>
              <a:br>
                <a:rPr lang="en-US" sz="2600" dirty="0" smtClean="0">
                  <a:solidFill>
                    <a:schemeClr val="bg1">
                      <a:lumMod val="50000"/>
                    </a:schemeClr>
                  </a:solidFill>
                  <a:effectLst/>
                </a:rPr>
              </a:br>
              <a:r>
                <a:rPr lang="en-US" sz="2600" dirty="0" smtClean="0">
                  <a:solidFill>
                    <a:schemeClr val="bg1">
                      <a:lumMod val="50000"/>
                    </a:schemeClr>
                  </a:solidFill>
                  <a:effectLst/>
                </a:rPr>
                <a:t>Domain</a:t>
              </a:r>
              <a:br>
                <a:rPr lang="en-US" sz="2600" dirty="0" smtClean="0">
                  <a:solidFill>
                    <a:schemeClr val="bg1">
                      <a:lumMod val="50000"/>
                    </a:schemeClr>
                  </a:solidFill>
                  <a:effectLst/>
                </a:rPr>
              </a:br>
              <a:r>
                <a:rPr lang="en-US" sz="2600" dirty="0" smtClean="0">
                  <a:solidFill>
                    <a:schemeClr val="bg1">
                      <a:lumMod val="50000"/>
                    </a:schemeClr>
                  </a:solidFill>
                  <a:effectLst/>
                </a:rPr>
                <a:t>Operator</a:t>
              </a:r>
              <a:endParaRPr lang="en-US" sz="2600" i="1" dirty="0" smtClean="0">
                <a:solidFill>
                  <a:schemeClr val="bg1">
                    <a:lumMod val="50000"/>
                  </a:schemeClr>
                </a:solidFill>
                <a:effectLst/>
              </a:endParaRPr>
            </a:p>
          </p:txBody>
        </p:sp>
      </p:grpSp>
      <p:grpSp>
        <p:nvGrpSpPr>
          <p:cNvPr id="78" name="Group 77"/>
          <p:cNvGrpSpPr/>
          <p:nvPr/>
        </p:nvGrpSpPr>
        <p:grpSpPr>
          <a:xfrm>
            <a:off x="1329850" y="1902695"/>
            <a:ext cx="1413360" cy="2556933"/>
            <a:chOff x="1329849" y="1427021"/>
            <a:chExt cx="1413360" cy="1917700"/>
          </a:xfrm>
        </p:grpSpPr>
        <p:grpSp>
          <p:nvGrpSpPr>
            <p:cNvPr id="79" name="Group 75"/>
            <p:cNvGrpSpPr/>
            <p:nvPr/>
          </p:nvGrpSpPr>
          <p:grpSpPr>
            <a:xfrm>
              <a:off x="1329849" y="1427021"/>
              <a:ext cx="917517" cy="1917700"/>
              <a:chOff x="1329849" y="1427021"/>
              <a:chExt cx="917517" cy="1917700"/>
            </a:xfrm>
          </p:grpSpPr>
          <p:sp>
            <p:nvSpPr>
              <p:cNvPr id="81" name="Right Arrow 19"/>
              <p:cNvSpPr/>
              <p:nvPr/>
            </p:nvSpPr>
            <p:spPr>
              <a:xfrm>
                <a:off x="1329849" y="1610991"/>
                <a:ext cx="917517" cy="109483"/>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effectLst/>
                </a:endParaRPr>
              </a:p>
            </p:txBody>
          </p:sp>
          <p:sp>
            <p:nvSpPr>
              <p:cNvPr id="82" name="Rounded Rectangle 81"/>
              <p:cNvSpPr/>
              <p:nvPr/>
            </p:nvSpPr>
            <p:spPr>
              <a:xfrm>
                <a:off x="1532849" y="1427021"/>
                <a:ext cx="495153" cy="469900"/>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bg1">
                        <a:lumMod val="50000"/>
                      </a:schemeClr>
                    </a:solidFill>
                    <a:effectLst/>
                    <a:sym typeface="Symbol"/>
                  </a:rPr>
                  <a:t></a:t>
                </a:r>
                <a:endParaRPr lang="en-US" sz="2600" dirty="0" smtClean="0">
                  <a:solidFill>
                    <a:schemeClr val="bg1">
                      <a:lumMod val="50000"/>
                    </a:schemeClr>
                  </a:solidFill>
                  <a:effectLst/>
                </a:endParaRPr>
              </a:p>
            </p:txBody>
          </p:sp>
          <p:sp>
            <p:nvSpPr>
              <p:cNvPr id="83" name="Right Arrow 82"/>
              <p:cNvSpPr/>
              <p:nvPr/>
            </p:nvSpPr>
            <p:spPr>
              <a:xfrm>
                <a:off x="1329849" y="2131691"/>
                <a:ext cx="917517" cy="109483"/>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effectLst/>
                </a:endParaRPr>
              </a:p>
            </p:txBody>
          </p:sp>
          <p:sp>
            <p:nvSpPr>
              <p:cNvPr id="84" name="Rounded Rectangle 83"/>
              <p:cNvSpPr/>
              <p:nvPr/>
            </p:nvSpPr>
            <p:spPr>
              <a:xfrm>
                <a:off x="1532849" y="1947721"/>
                <a:ext cx="495153" cy="469900"/>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bg1">
                        <a:lumMod val="50000"/>
                      </a:schemeClr>
                    </a:solidFill>
                    <a:effectLst/>
                    <a:sym typeface="Symbol"/>
                  </a:rPr>
                  <a:t></a:t>
                </a:r>
                <a:endParaRPr lang="en-US" sz="2600" dirty="0" smtClean="0">
                  <a:solidFill>
                    <a:schemeClr val="bg1">
                      <a:lumMod val="50000"/>
                    </a:schemeClr>
                  </a:solidFill>
                  <a:effectLst/>
                </a:endParaRPr>
              </a:p>
            </p:txBody>
          </p:sp>
          <p:sp>
            <p:nvSpPr>
              <p:cNvPr id="85" name="Right Arrow 84"/>
              <p:cNvSpPr/>
              <p:nvPr/>
            </p:nvSpPr>
            <p:spPr>
              <a:xfrm>
                <a:off x="1329849" y="3058791"/>
                <a:ext cx="917517" cy="109483"/>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effectLst/>
                </a:endParaRPr>
              </a:p>
            </p:txBody>
          </p:sp>
          <p:sp>
            <p:nvSpPr>
              <p:cNvPr id="86" name="Rounded Rectangle 85"/>
              <p:cNvSpPr/>
              <p:nvPr/>
            </p:nvSpPr>
            <p:spPr>
              <a:xfrm>
                <a:off x="1532849" y="2874821"/>
                <a:ext cx="495153" cy="469900"/>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bg1">
                        <a:lumMod val="50000"/>
                      </a:schemeClr>
                    </a:solidFill>
                    <a:effectLst/>
                    <a:sym typeface="Symbol"/>
                  </a:rPr>
                  <a:t></a:t>
                </a:r>
                <a:endParaRPr lang="en-US" sz="2600" dirty="0" smtClean="0">
                  <a:solidFill>
                    <a:schemeClr val="bg1">
                      <a:lumMod val="50000"/>
                    </a:schemeClr>
                  </a:solidFill>
                  <a:effectLst/>
                </a:endParaRPr>
              </a:p>
            </p:txBody>
          </p:sp>
          <p:cxnSp>
            <p:nvCxnSpPr>
              <p:cNvPr id="87" name="Straight Connector 86"/>
              <p:cNvCxnSpPr/>
              <p:nvPr/>
            </p:nvCxnSpPr>
            <p:spPr>
              <a:xfrm rot="16200000" flipH="1">
                <a:off x="1639429" y="2638120"/>
                <a:ext cx="291813" cy="3216"/>
              </a:xfrm>
              <a:prstGeom prst="line">
                <a:avLst/>
              </a:prstGeom>
              <a:ln w="381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cxnSp>
          <p:nvCxnSpPr>
            <p:cNvPr id="80" name="Straight Connector 79"/>
            <p:cNvCxnSpPr/>
            <p:nvPr/>
          </p:nvCxnSpPr>
          <p:spPr>
            <a:xfrm rot="16200000" flipH="1">
              <a:off x="2595694" y="2694792"/>
              <a:ext cx="291813" cy="3216"/>
            </a:xfrm>
            <a:prstGeom prst="line">
              <a:avLst/>
            </a:prstGeom>
            <a:ln w="381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p:cNvGrpSpPr/>
          <p:nvPr/>
        </p:nvGrpSpPr>
        <p:grpSpPr>
          <a:xfrm>
            <a:off x="315862" y="1951335"/>
            <a:ext cx="1055738" cy="2392065"/>
            <a:chOff x="215992" y="1427021"/>
            <a:chExt cx="1055738" cy="1794049"/>
          </a:xfrm>
        </p:grpSpPr>
        <p:cxnSp>
          <p:nvCxnSpPr>
            <p:cNvPr id="89" name="Straight Connector 88"/>
            <p:cNvCxnSpPr/>
            <p:nvPr/>
          </p:nvCxnSpPr>
          <p:spPr>
            <a:xfrm rot="16200000" flipH="1">
              <a:off x="655268" y="2651106"/>
              <a:ext cx="291813" cy="3216"/>
            </a:xfrm>
            <a:prstGeom prst="line">
              <a:avLst/>
            </a:prstGeom>
            <a:ln w="381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90" name="TextBox 89"/>
            <p:cNvSpPr txBox="1"/>
            <p:nvPr/>
          </p:nvSpPr>
          <p:spPr>
            <a:xfrm>
              <a:off x="215992" y="1427021"/>
              <a:ext cx="1054135" cy="346249"/>
            </a:xfrm>
            <a:prstGeom prst="rect">
              <a:avLst/>
            </a:prstGeom>
            <a:solidFill>
              <a:schemeClr val="accent1">
                <a:lumMod val="20000"/>
                <a:lumOff val="80000"/>
              </a:schemeClr>
            </a:solidFill>
            <a:ln>
              <a:solidFill>
                <a:schemeClr val="bg1">
                  <a:lumMod val="50000"/>
                </a:schemeClr>
              </a:solidFill>
            </a:ln>
          </p:spPr>
          <p:txBody>
            <a:bodyPr wrap="none" rtlCol="0">
              <a:spAutoFit/>
            </a:bodyPr>
            <a:lstStyle/>
            <a:p>
              <a:r>
                <a:rPr lang="en-US" sz="2400" dirty="0" smtClean="0">
                  <a:solidFill>
                    <a:schemeClr val="bg1">
                      <a:lumMod val="50000"/>
                    </a:schemeClr>
                  </a:solidFill>
                  <a:effectLst/>
                </a:rPr>
                <a:t>Image</a:t>
              </a:r>
              <a:r>
                <a:rPr lang="en-US" sz="2400" baseline="-25000" dirty="0" smtClean="0">
                  <a:solidFill>
                    <a:schemeClr val="bg1">
                      <a:lumMod val="50000"/>
                    </a:schemeClr>
                  </a:solidFill>
                  <a:effectLst/>
                </a:rPr>
                <a:t>0</a:t>
              </a:r>
              <a:endParaRPr lang="en-US" sz="2400" baseline="-25000" dirty="0">
                <a:solidFill>
                  <a:schemeClr val="bg1">
                    <a:lumMod val="50000"/>
                  </a:schemeClr>
                </a:solidFill>
                <a:effectLst/>
              </a:endParaRPr>
            </a:p>
          </p:txBody>
        </p:sp>
        <p:sp>
          <p:nvSpPr>
            <p:cNvPr id="91" name="TextBox 90"/>
            <p:cNvSpPr txBox="1"/>
            <p:nvPr/>
          </p:nvSpPr>
          <p:spPr>
            <a:xfrm>
              <a:off x="215992" y="1960421"/>
              <a:ext cx="1054135" cy="346249"/>
            </a:xfrm>
            <a:prstGeom prst="rect">
              <a:avLst/>
            </a:prstGeom>
            <a:solidFill>
              <a:schemeClr val="accent1">
                <a:lumMod val="20000"/>
                <a:lumOff val="80000"/>
              </a:schemeClr>
            </a:solidFill>
            <a:ln>
              <a:solidFill>
                <a:schemeClr val="bg1">
                  <a:lumMod val="50000"/>
                </a:schemeClr>
              </a:solidFill>
            </a:ln>
          </p:spPr>
          <p:txBody>
            <a:bodyPr wrap="none" rtlCol="0">
              <a:spAutoFit/>
            </a:bodyPr>
            <a:lstStyle/>
            <a:p>
              <a:r>
                <a:rPr lang="en-US" sz="2400" dirty="0" smtClean="0">
                  <a:solidFill>
                    <a:schemeClr val="bg1">
                      <a:lumMod val="50000"/>
                    </a:schemeClr>
                  </a:solidFill>
                  <a:effectLst/>
                </a:rPr>
                <a:t>Image</a:t>
              </a:r>
              <a:r>
                <a:rPr lang="en-US" sz="2400" baseline="-25000" dirty="0" smtClean="0">
                  <a:solidFill>
                    <a:schemeClr val="bg1">
                      <a:lumMod val="50000"/>
                    </a:schemeClr>
                  </a:solidFill>
                  <a:effectLst/>
                </a:rPr>
                <a:t>1</a:t>
              </a:r>
              <a:endParaRPr lang="en-US" sz="2400" baseline="-25000" dirty="0">
                <a:solidFill>
                  <a:schemeClr val="bg1">
                    <a:lumMod val="50000"/>
                  </a:schemeClr>
                </a:solidFill>
                <a:effectLst/>
              </a:endParaRPr>
            </a:p>
          </p:txBody>
        </p:sp>
        <p:sp>
          <p:nvSpPr>
            <p:cNvPr id="92" name="TextBox 91"/>
            <p:cNvSpPr txBox="1"/>
            <p:nvPr/>
          </p:nvSpPr>
          <p:spPr>
            <a:xfrm>
              <a:off x="215992" y="2874821"/>
              <a:ext cx="1055738" cy="346249"/>
            </a:xfrm>
            <a:prstGeom prst="rect">
              <a:avLst/>
            </a:prstGeom>
            <a:solidFill>
              <a:schemeClr val="accent1">
                <a:lumMod val="20000"/>
                <a:lumOff val="80000"/>
              </a:schemeClr>
            </a:solidFill>
            <a:ln>
              <a:solidFill>
                <a:schemeClr val="bg1">
                  <a:lumMod val="50000"/>
                </a:schemeClr>
              </a:solidFill>
            </a:ln>
          </p:spPr>
          <p:txBody>
            <a:bodyPr wrap="none" rtlCol="0">
              <a:spAutoFit/>
            </a:bodyPr>
            <a:lstStyle/>
            <a:p>
              <a:r>
                <a:rPr lang="en-US" sz="2400" dirty="0" err="1" smtClean="0">
                  <a:solidFill>
                    <a:schemeClr val="bg1">
                      <a:lumMod val="50000"/>
                    </a:schemeClr>
                  </a:solidFill>
                  <a:effectLst/>
                </a:rPr>
                <a:t>Image</a:t>
              </a:r>
              <a:r>
                <a:rPr lang="en-US" sz="2400" i="1" baseline="-25000" dirty="0" err="1" smtClean="0">
                  <a:solidFill>
                    <a:schemeClr val="bg1">
                      <a:lumMod val="50000"/>
                    </a:schemeClr>
                  </a:solidFill>
                  <a:effectLst/>
                </a:rPr>
                <a:t>n</a:t>
              </a:r>
              <a:endParaRPr lang="en-US" sz="2400" i="1" baseline="-25000" dirty="0">
                <a:solidFill>
                  <a:schemeClr val="bg1">
                    <a:lumMod val="50000"/>
                  </a:schemeClr>
                </a:solidFill>
                <a:effectLst/>
              </a:endParaRPr>
            </a:p>
          </p:txBody>
        </p:sp>
      </p:grpSp>
      <p:grpSp>
        <p:nvGrpSpPr>
          <p:cNvPr id="93" name="Group 125"/>
          <p:cNvGrpSpPr/>
          <p:nvPr/>
        </p:nvGrpSpPr>
        <p:grpSpPr>
          <a:xfrm>
            <a:off x="6292405" y="2600453"/>
            <a:ext cx="1676400" cy="1422400"/>
            <a:chOff x="6472324" y="3239456"/>
            <a:chExt cx="1376276" cy="951544"/>
          </a:xfrm>
        </p:grpSpPr>
        <p:sp>
          <p:nvSpPr>
            <p:cNvPr id="94" name="Right Arrow 93"/>
            <p:cNvSpPr/>
            <p:nvPr/>
          </p:nvSpPr>
          <p:spPr>
            <a:xfrm>
              <a:off x="6472324" y="3657600"/>
              <a:ext cx="1376276" cy="10948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effectLst/>
              </a:endParaRPr>
            </a:p>
          </p:txBody>
        </p:sp>
        <p:sp>
          <p:nvSpPr>
            <p:cNvPr id="95" name="Rounded Rectangle 94"/>
            <p:cNvSpPr/>
            <p:nvPr/>
          </p:nvSpPr>
          <p:spPr>
            <a:xfrm>
              <a:off x="6705600" y="3239456"/>
              <a:ext cx="905855" cy="951544"/>
            </a:xfrm>
            <a:prstGeom prst="roundRect">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b="1" dirty="0" smtClean="0">
                  <a:solidFill>
                    <a:schemeClr val="tx1"/>
                  </a:solidFill>
                  <a:effectLst/>
                </a:rPr>
                <a:t>Solver</a:t>
              </a:r>
              <a:endParaRPr lang="en-US" sz="2600" b="1" i="1" dirty="0" smtClean="0">
                <a:solidFill>
                  <a:schemeClr val="tx1"/>
                </a:solidFill>
                <a:effectLst/>
              </a:endParaRPr>
            </a:p>
          </p:txBody>
        </p:sp>
      </p:grpSp>
      <p:sp>
        <p:nvSpPr>
          <p:cNvPr id="96" name="TextBox 95"/>
          <p:cNvSpPr txBox="1"/>
          <p:nvPr/>
        </p:nvSpPr>
        <p:spPr>
          <a:xfrm>
            <a:off x="7976686" y="3066782"/>
            <a:ext cx="949940" cy="461665"/>
          </a:xfrm>
          <a:prstGeom prst="rect">
            <a:avLst/>
          </a:prstGeom>
          <a:solidFill>
            <a:schemeClr val="bg1"/>
          </a:solidFill>
          <a:ln>
            <a:solidFill>
              <a:schemeClr val="tx1"/>
            </a:solidFill>
          </a:ln>
        </p:spPr>
        <p:txBody>
          <a:bodyPr wrap="none" rtlCol="0">
            <a:spAutoFit/>
          </a:bodyPr>
          <a:lstStyle/>
          <a:p>
            <a:r>
              <a:rPr lang="en-US" sz="2400" dirty="0" smtClean="0">
                <a:effectLst/>
              </a:rPr>
              <a:t>Image</a:t>
            </a:r>
            <a:endParaRPr lang="en-US" sz="2400" baseline="-25000" dirty="0">
              <a:effectLst/>
            </a:endParaRPr>
          </a:p>
        </p:txBody>
      </p:sp>
      <p:grpSp>
        <p:nvGrpSpPr>
          <p:cNvPr id="97" name="Group 151"/>
          <p:cNvGrpSpPr/>
          <p:nvPr/>
        </p:nvGrpSpPr>
        <p:grpSpPr>
          <a:xfrm>
            <a:off x="3162835" y="1864060"/>
            <a:ext cx="2336191" cy="2589525"/>
            <a:chOff x="3389449" y="2590800"/>
            <a:chExt cx="2336191" cy="1942144"/>
          </a:xfrm>
          <a:solidFill>
            <a:schemeClr val="bg1"/>
          </a:solidFill>
          <a:effectLst/>
        </p:grpSpPr>
        <p:sp>
          <p:nvSpPr>
            <p:cNvPr id="98" name="Right Arrow 97"/>
            <p:cNvSpPr/>
            <p:nvPr/>
          </p:nvSpPr>
          <p:spPr>
            <a:xfrm>
              <a:off x="4808123" y="3594101"/>
              <a:ext cx="917517" cy="139700"/>
            </a:xfrm>
            <a:prstGeom prst="rightArrow">
              <a:avLst/>
            </a:prstGeom>
            <a:solidFill>
              <a:schemeClr val="tx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effectLst/>
              </a:endParaRPr>
            </a:p>
          </p:txBody>
        </p:sp>
        <p:cxnSp>
          <p:nvCxnSpPr>
            <p:cNvPr id="99" name="Straight Connector 98"/>
            <p:cNvCxnSpPr>
              <a:endCxn id="98" idx="1"/>
            </p:cNvCxnSpPr>
            <p:nvPr/>
          </p:nvCxnSpPr>
          <p:spPr>
            <a:xfrm flipV="1">
              <a:off x="3389449" y="3663951"/>
              <a:ext cx="1418674" cy="677218"/>
            </a:xfrm>
            <a:prstGeom prst="line">
              <a:avLst/>
            </a:prstGeom>
            <a:grpFill/>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00" name="Straight Connector 99"/>
            <p:cNvCxnSpPr>
              <a:endCxn id="98" idx="1"/>
            </p:cNvCxnSpPr>
            <p:nvPr/>
          </p:nvCxnSpPr>
          <p:spPr>
            <a:xfrm>
              <a:off x="3389449" y="3426768"/>
              <a:ext cx="1418674" cy="237183"/>
            </a:xfrm>
            <a:prstGeom prst="line">
              <a:avLst/>
            </a:prstGeom>
            <a:grpFill/>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01" name="Straight Connector 100"/>
            <p:cNvCxnSpPr>
              <a:endCxn id="98" idx="1"/>
            </p:cNvCxnSpPr>
            <p:nvPr/>
          </p:nvCxnSpPr>
          <p:spPr>
            <a:xfrm>
              <a:off x="3389449" y="2897833"/>
              <a:ext cx="1418674" cy="766118"/>
            </a:xfrm>
            <a:prstGeom prst="line">
              <a:avLst/>
            </a:prstGeom>
            <a:grpFill/>
            <a:ln w="25400">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102" name="Rounded Rectangle 101"/>
            <p:cNvSpPr/>
            <p:nvPr/>
          </p:nvSpPr>
          <p:spPr>
            <a:xfrm>
              <a:off x="3793271" y="2590800"/>
              <a:ext cx="1616929" cy="1942144"/>
            </a:xfrm>
            <a:prstGeom prst="roundRect">
              <a:avLst/>
            </a:prstGeom>
            <a:grp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tx1"/>
                  </a:solidFill>
                  <a:effectLst/>
                </a:rPr>
                <a:t>Gradient</a:t>
              </a:r>
              <a:br>
                <a:rPr lang="en-US" sz="2600" dirty="0" smtClean="0">
                  <a:solidFill>
                    <a:schemeClr val="tx1"/>
                  </a:solidFill>
                  <a:effectLst/>
                </a:rPr>
              </a:br>
              <a:r>
                <a:rPr lang="en-US" sz="2600" dirty="0" smtClean="0">
                  <a:solidFill>
                    <a:schemeClr val="tx1"/>
                  </a:solidFill>
                  <a:effectLst/>
                </a:rPr>
                <a:t>Domain</a:t>
              </a:r>
              <a:br>
                <a:rPr lang="en-US" sz="2600" dirty="0" smtClean="0">
                  <a:solidFill>
                    <a:schemeClr val="tx1"/>
                  </a:solidFill>
                  <a:effectLst/>
                </a:rPr>
              </a:br>
              <a:r>
                <a:rPr lang="en-US" sz="2600" dirty="0" smtClean="0">
                  <a:solidFill>
                    <a:schemeClr val="tx1"/>
                  </a:solidFill>
                  <a:effectLst/>
                </a:rPr>
                <a:t>Operator</a:t>
              </a:r>
              <a:endParaRPr lang="en-US" sz="2600" i="1" dirty="0" smtClean="0">
                <a:solidFill>
                  <a:schemeClr val="tx1"/>
                </a:solidFill>
                <a:effectLst/>
              </a:endParaRPr>
            </a:p>
          </p:txBody>
        </p:sp>
      </p:grpSp>
      <p:grpSp>
        <p:nvGrpSpPr>
          <p:cNvPr id="103" name="Group 157"/>
          <p:cNvGrpSpPr/>
          <p:nvPr/>
        </p:nvGrpSpPr>
        <p:grpSpPr>
          <a:xfrm>
            <a:off x="1327596" y="1905000"/>
            <a:ext cx="917517" cy="2556933"/>
            <a:chOff x="1597083" y="2667000"/>
            <a:chExt cx="917517" cy="1917700"/>
          </a:xfrm>
        </p:grpSpPr>
        <p:grpSp>
          <p:nvGrpSpPr>
            <p:cNvPr id="104" name="Group 94"/>
            <p:cNvGrpSpPr/>
            <p:nvPr/>
          </p:nvGrpSpPr>
          <p:grpSpPr>
            <a:xfrm>
              <a:off x="1597083" y="2667000"/>
              <a:ext cx="917517" cy="469900"/>
              <a:chOff x="2282883" y="5016500"/>
              <a:chExt cx="917517" cy="469900"/>
            </a:xfrm>
          </p:grpSpPr>
          <p:sp>
            <p:nvSpPr>
              <p:cNvPr id="112" name="Right Arrow 111"/>
              <p:cNvSpPr/>
              <p:nvPr/>
            </p:nvSpPr>
            <p:spPr>
              <a:xfrm>
                <a:off x="2282883" y="5200470"/>
                <a:ext cx="917517" cy="10948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effectLst/>
                </a:endParaRPr>
              </a:p>
            </p:txBody>
          </p:sp>
          <p:sp>
            <p:nvSpPr>
              <p:cNvPr id="113" name="Rounded Rectangle 112"/>
              <p:cNvSpPr/>
              <p:nvPr/>
            </p:nvSpPr>
            <p:spPr>
              <a:xfrm>
                <a:off x="2485883" y="5016500"/>
                <a:ext cx="495153" cy="4699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tx1"/>
                    </a:solidFill>
                    <a:effectLst/>
                    <a:sym typeface="Symbol"/>
                  </a:rPr>
                  <a:t></a:t>
                </a:r>
                <a:endParaRPr lang="en-US" sz="2600" dirty="0" smtClean="0">
                  <a:solidFill>
                    <a:schemeClr val="tx1"/>
                  </a:solidFill>
                  <a:effectLst/>
                </a:endParaRPr>
              </a:p>
            </p:txBody>
          </p:sp>
        </p:grpSp>
        <p:grpSp>
          <p:nvGrpSpPr>
            <p:cNvPr id="105" name="Group 97"/>
            <p:cNvGrpSpPr/>
            <p:nvPr/>
          </p:nvGrpSpPr>
          <p:grpSpPr>
            <a:xfrm>
              <a:off x="1597083" y="3187700"/>
              <a:ext cx="917517" cy="469900"/>
              <a:chOff x="2282883" y="5016500"/>
              <a:chExt cx="917517" cy="469900"/>
            </a:xfrm>
          </p:grpSpPr>
          <p:sp>
            <p:nvSpPr>
              <p:cNvPr id="110" name="Right Arrow 109"/>
              <p:cNvSpPr/>
              <p:nvPr/>
            </p:nvSpPr>
            <p:spPr>
              <a:xfrm>
                <a:off x="2282883" y="5200470"/>
                <a:ext cx="917517" cy="10948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effectLst/>
                </a:endParaRPr>
              </a:p>
            </p:txBody>
          </p:sp>
          <p:sp>
            <p:nvSpPr>
              <p:cNvPr id="111" name="Rounded Rectangle 110"/>
              <p:cNvSpPr/>
              <p:nvPr/>
            </p:nvSpPr>
            <p:spPr>
              <a:xfrm>
                <a:off x="2485883" y="5016500"/>
                <a:ext cx="495153" cy="4699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tx1"/>
                    </a:solidFill>
                    <a:effectLst/>
                    <a:sym typeface="Symbol"/>
                  </a:rPr>
                  <a:t></a:t>
                </a:r>
                <a:endParaRPr lang="en-US" sz="2600" dirty="0" smtClean="0">
                  <a:solidFill>
                    <a:schemeClr val="tx1"/>
                  </a:solidFill>
                  <a:effectLst/>
                </a:endParaRPr>
              </a:p>
            </p:txBody>
          </p:sp>
        </p:grpSp>
        <p:grpSp>
          <p:nvGrpSpPr>
            <p:cNvPr id="106" name="Group 100"/>
            <p:cNvGrpSpPr/>
            <p:nvPr/>
          </p:nvGrpSpPr>
          <p:grpSpPr>
            <a:xfrm>
              <a:off x="1597083" y="4114800"/>
              <a:ext cx="917517" cy="469900"/>
              <a:chOff x="2282883" y="5016500"/>
              <a:chExt cx="917517" cy="469900"/>
            </a:xfrm>
          </p:grpSpPr>
          <p:sp>
            <p:nvSpPr>
              <p:cNvPr id="108" name="Right Arrow 107"/>
              <p:cNvSpPr/>
              <p:nvPr/>
            </p:nvSpPr>
            <p:spPr>
              <a:xfrm>
                <a:off x="2282883" y="5200470"/>
                <a:ext cx="917517" cy="10948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effectLst/>
                </a:endParaRPr>
              </a:p>
            </p:txBody>
          </p:sp>
          <p:sp>
            <p:nvSpPr>
              <p:cNvPr id="109" name="Rounded Rectangle 108"/>
              <p:cNvSpPr/>
              <p:nvPr/>
            </p:nvSpPr>
            <p:spPr>
              <a:xfrm>
                <a:off x="2485883" y="5016500"/>
                <a:ext cx="495153" cy="4699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tx1"/>
                    </a:solidFill>
                    <a:effectLst/>
                    <a:sym typeface="Symbol"/>
                  </a:rPr>
                  <a:t></a:t>
                </a:r>
                <a:endParaRPr lang="en-US" sz="2600" dirty="0" smtClean="0">
                  <a:solidFill>
                    <a:schemeClr val="tx1"/>
                  </a:solidFill>
                  <a:effectLst/>
                </a:endParaRPr>
              </a:p>
            </p:txBody>
          </p:sp>
        </p:grpSp>
        <p:cxnSp>
          <p:nvCxnSpPr>
            <p:cNvPr id="107" name="Straight Connector 106"/>
            <p:cNvCxnSpPr/>
            <p:nvPr/>
          </p:nvCxnSpPr>
          <p:spPr>
            <a:xfrm rot="16200000" flipH="1">
              <a:off x="1913102" y="3878099"/>
              <a:ext cx="291813" cy="321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4" name="Group 139"/>
          <p:cNvGrpSpPr/>
          <p:nvPr/>
        </p:nvGrpSpPr>
        <p:grpSpPr>
          <a:xfrm>
            <a:off x="315862" y="1951335"/>
            <a:ext cx="1055738" cy="2392065"/>
            <a:chOff x="483226" y="2667000"/>
            <a:chExt cx="1055738" cy="1794049"/>
          </a:xfrm>
        </p:grpSpPr>
        <p:sp>
          <p:nvSpPr>
            <p:cNvPr id="115" name="TextBox 114"/>
            <p:cNvSpPr txBox="1"/>
            <p:nvPr/>
          </p:nvSpPr>
          <p:spPr>
            <a:xfrm>
              <a:off x="483226" y="2667000"/>
              <a:ext cx="1054135" cy="346249"/>
            </a:xfrm>
            <a:prstGeom prst="rect">
              <a:avLst/>
            </a:prstGeom>
            <a:solidFill>
              <a:schemeClr val="bg1"/>
            </a:solidFill>
            <a:ln>
              <a:solidFill>
                <a:schemeClr val="tx1"/>
              </a:solidFill>
            </a:ln>
          </p:spPr>
          <p:txBody>
            <a:bodyPr wrap="none" rtlCol="0">
              <a:spAutoFit/>
            </a:bodyPr>
            <a:lstStyle/>
            <a:p>
              <a:r>
                <a:rPr lang="en-US" sz="2400" dirty="0" smtClean="0">
                  <a:effectLst/>
                </a:rPr>
                <a:t>Image</a:t>
              </a:r>
              <a:r>
                <a:rPr lang="en-US" sz="2400" baseline="-25000" dirty="0" smtClean="0">
                  <a:effectLst/>
                </a:rPr>
                <a:t>0</a:t>
              </a:r>
              <a:endParaRPr lang="en-US" sz="2400" baseline="-25000" dirty="0">
                <a:effectLst/>
              </a:endParaRPr>
            </a:p>
          </p:txBody>
        </p:sp>
        <p:sp>
          <p:nvSpPr>
            <p:cNvPr id="116" name="TextBox 115"/>
            <p:cNvSpPr txBox="1"/>
            <p:nvPr/>
          </p:nvSpPr>
          <p:spPr>
            <a:xfrm>
              <a:off x="483226" y="3200400"/>
              <a:ext cx="1054135" cy="346249"/>
            </a:xfrm>
            <a:prstGeom prst="rect">
              <a:avLst/>
            </a:prstGeom>
            <a:solidFill>
              <a:schemeClr val="bg1"/>
            </a:solidFill>
            <a:ln>
              <a:solidFill>
                <a:schemeClr val="tx1"/>
              </a:solidFill>
            </a:ln>
          </p:spPr>
          <p:txBody>
            <a:bodyPr wrap="none" rtlCol="0">
              <a:spAutoFit/>
            </a:bodyPr>
            <a:lstStyle/>
            <a:p>
              <a:r>
                <a:rPr lang="en-US" sz="2400" dirty="0" smtClean="0">
                  <a:effectLst/>
                </a:rPr>
                <a:t>Image</a:t>
              </a:r>
              <a:r>
                <a:rPr lang="en-US" sz="2400" baseline="-25000" dirty="0" smtClean="0">
                  <a:effectLst/>
                </a:rPr>
                <a:t>1</a:t>
              </a:r>
              <a:endParaRPr lang="en-US" sz="2400" baseline="-25000" dirty="0">
                <a:effectLst/>
              </a:endParaRPr>
            </a:p>
          </p:txBody>
        </p:sp>
        <p:sp>
          <p:nvSpPr>
            <p:cNvPr id="117" name="TextBox 116"/>
            <p:cNvSpPr txBox="1"/>
            <p:nvPr/>
          </p:nvSpPr>
          <p:spPr>
            <a:xfrm>
              <a:off x="483226" y="4114800"/>
              <a:ext cx="1055738" cy="346249"/>
            </a:xfrm>
            <a:prstGeom prst="rect">
              <a:avLst/>
            </a:prstGeom>
            <a:solidFill>
              <a:schemeClr val="bg1"/>
            </a:solidFill>
            <a:ln>
              <a:solidFill>
                <a:schemeClr val="tx1"/>
              </a:solidFill>
            </a:ln>
          </p:spPr>
          <p:txBody>
            <a:bodyPr wrap="none" rtlCol="0">
              <a:spAutoFit/>
            </a:bodyPr>
            <a:lstStyle/>
            <a:p>
              <a:r>
                <a:rPr lang="en-US" sz="2400" dirty="0" err="1" smtClean="0">
                  <a:effectLst/>
                </a:rPr>
                <a:t>Image</a:t>
              </a:r>
              <a:r>
                <a:rPr lang="en-US" sz="2400" i="1" baseline="-25000" dirty="0" err="1" smtClean="0">
                  <a:effectLst/>
                </a:rPr>
                <a:t>n</a:t>
              </a:r>
              <a:endParaRPr lang="en-US" sz="2400" i="1" baseline="-25000" dirty="0">
                <a:effectLst/>
              </a:endParaRPr>
            </a:p>
          </p:txBody>
        </p:sp>
        <p:cxnSp>
          <p:nvCxnSpPr>
            <p:cNvPr id="118" name="Straight Connector 117"/>
            <p:cNvCxnSpPr/>
            <p:nvPr/>
          </p:nvCxnSpPr>
          <p:spPr>
            <a:xfrm rot="16200000" flipH="1">
              <a:off x="922502" y="3891085"/>
              <a:ext cx="291813" cy="321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9" name="Group 118"/>
          <p:cNvGrpSpPr/>
          <p:nvPr/>
        </p:nvGrpSpPr>
        <p:grpSpPr>
          <a:xfrm>
            <a:off x="2245360" y="1925320"/>
            <a:ext cx="934720" cy="2489200"/>
            <a:chOff x="11277600" y="4399280"/>
            <a:chExt cx="934720" cy="2489200"/>
          </a:xfrm>
        </p:grpSpPr>
        <p:grpSp>
          <p:nvGrpSpPr>
            <p:cNvPr id="120" name="Group 136"/>
            <p:cNvGrpSpPr/>
            <p:nvPr/>
          </p:nvGrpSpPr>
          <p:grpSpPr>
            <a:xfrm>
              <a:off x="11277600" y="4399280"/>
              <a:ext cx="934720" cy="533400"/>
              <a:chOff x="8991600" y="4419600"/>
              <a:chExt cx="934720" cy="533400"/>
            </a:xfrm>
          </p:grpSpPr>
          <p:sp>
            <p:nvSpPr>
              <p:cNvPr id="131" name="Rectangle 130"/>
              <p:cNvSpPr/>
              <p:nvPr/>
            </p:nvSpPr>
            <p:spPr>
              <a:xfrm>
                <a:off x="8991600" y="4419600"/>
                <a:ext cx="914400" cy="53340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bg1">
                      <a:lumMod val="50000"/>
                    </a:schemeClr>
                  </a:solidFill>
                </a:endParaRPr>
              </a:p>
            </p:txBody>
          </p:sp>
          <p:grpSp>
            <p:nvGrpSpPr>
              <p:cNvPr id="132" name="Group 68"/>
              <p:cNvGrpSpPr/>
              <p:nvPr/>
            </p:nvGrpSpPr>
            <p:grpSpPr>
              <a:xfrm>
                <a:off x="9032999" y="4475480"/>
                <a:ext cx="893321" cy="461665"/>
                <a:chOff x="1351280" y="5562600"/>
                <a:chExt cx="893321" cy="461665"/>
              </a:xfrm>
            </p:grpSpPr>
            <p:sp>
              <p:nvSpPr>
                <p:cNvPr id="133" name="TextBox 132"/>
                <p:cNvSpPr txBox="1"/>
                <p:nvPr/>
              </p:nvSpPr>
              <p:spPr>
                <a:xfrm>
                  <a:off x="1351280" y="5562600"/>
                  <a:ext cx="893321" cy="461665"/>
                </a:xfrm>
                <a:prstGeom prst="rect">
                  <a:avLst/>
                </a:prstGeom>
                <a:noFill/>
              </p:spPr>
              <p:txBody>
                <a:bodyPr wrap="none" rtlCol="0">
                  <a:spAutoFit/>
                </a:bodyPr>
                <a:lstStyle/>
                <a:p>
                  <a:r>
                    <a:rPr lang="en-US" altLang="ko-KR" sz="2400" dirty="0" smtClean="0">
                      <a:solidFill>
                        <a:schemeClr val="bg1">
                          <a:lumMod val="50000"/>
                        </a:schemeClr>
                      </a:solidFill>
                    </a:rPr>
                    <a:t>Grad</a:t>
                  </a:r>
                  <a:r>
                    <a:rPr lang="en-US" altLang="ko-KR" sz="2400" baseline="-25000" dirty="0" smtClean="0">
                      <a:solidFill>
                        <a:schemeClr val="bg1">
                          <a:lumMod val="50000"/>
                        </a:schemeClr>
                      </a:solidFill>
                    </a:rPr>
                    <a:t>0</a:t>
                  </a:r>
                  <a:endParaRPr lang="ko-KR" altLang="en-US" sz="2400" baseline="-25000" dirty="0">
                    <a:solidFill>
                      <a:schemeClr val="bg1">
                        <a:lumMod val="50000"/>
                      </a:schemeClr>
                    </a:solidFill>
                  </a:endParaRPr>
                </a:p>
              </p:txBody>
            </p:sp>
            <p:cxnSp>
              <p:nvCxnSpPr>
                <p:cNvPr id="134" name="Straight Arrow Connector 133"/>
                <p:cNvCxnSpPr>
                  <a:cxnSpLocks noChangeAspect="1"/>
                </p:cNvCxnSpPr>
                <p:nvPr/>
              </p:nvCxnSpPr>
              <p:spPr>
                <a:xfrm>
                  <a:off x="1463040" y="5632132"/>
                  <a:ext cx="583200" cy="1588"/>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21" name="Group 145"/>
            <p:cNvGrpSpPr/>
            <p:nvPr/>
          </p:nvGrpSpPr>
          <p:grpSpPr>
            <a:xfrm>
              <a:off x="11277600" y="5125720"/>
              <a:ext cx="934720" cy="533400"/>
              <a:chOff x="8991600" y="4419600"/>
              <a:chExt cx="934720" cy="533400"/>
            </a:xfrm>
          </p:grpSpPr>
          <p:sp>
            <p:nvSpPr>
              <p:cNvPr id="127" name="Rectangle 126"/>
              <p:cNvSpPr/>
              <p:nvPr/>
            </p:nvSpPr>
            <p:spPr>
              <a:xfrm>
                <a:off x="8991600" y="4419600"/>
                <a:ext cx="914400" cy="53340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bg1">
                      <a:lumMod val="50000"/>
                    </a:schemeClr>
                  </a:solidFill>
                </a:endParaRPr>
              </a:p>
            </p:txBody>
          </p:sp>
          <p:grpSp>
            <p:nvGrpSpPr>
              <p:cNvPr id="128" name="Group 68"/>
              <p:cNvGrpSpPr/>
              <p:nvPr/>
            </p:nvGrpSpPr>
            <p:grpSpPr>
              <a:xfrm>
                <a:off x="9032999" y="4475480"/>
                <a:ext cx="893321" cy="461665"/>
                <a:chOff x="1351280" y="5562600"/>
                <a:chExt cx="893321" cy="461665"/>
              </a:xfrm>
            </p:grpSpPr>
            <p:sp>
              <p:nvSpPr>
                <p:cNvPr id="129" name="TextBox 128"/>
                <p:cNvSpPr txBox="1"/>
                <p:nvPr/>
              </p:nvSpPr>
              <p:spPr>
                <a:xfrm>
                  <a:off x="1351280" y="5562600"/>
                  <a:ext cx="893321" cy="461665"/>
                </a:xfrm>
                <a:prstGeom prst="rect">
                  <a:avLst/>
                </a:prstGeom>
                <a:noFill/>
              </p:spPr>
              <p:txBody>
                <a:bodyPr wrap="none" rtlCol="0">
                  <a:spAutoFit/>
                </a:bodyPr>
                <a:lstStyle/>
                <a:p>
                  <a:r>
                    <a:rPr lang="en-US" altLang="ko-KR" sz="2400" dirty="0" smtClean="0">
                      <a:solidFill>
                        <a:schemeClr val="bg1">
                          <a:lumMod val="50000"/>
                        </a:schemeClr>
                      </a:solidFill>
                    </a:rPr>
                    <a:t>Grad</a:t>
                  </a:r>
                  <a:r>
                    <a:rPr lang="en-US" altLang="ko-KR" sz="2400" baseline="-25000" dirty="0" smtClean="0">
                      <a:solidFill>
                        <a:schemeClr val="bg1">
                          <a:lumMod val="50000"/>
                        </a:schemeClr>
                      </a:solidFill>
                    </a:rPr>
                    <a:t>1</a:t>
                  </a:r>
                  <a:endParaRPr lang="ko-KR" altLang="en-US" sz="2400" baseline="-25000" dirty="0">
                    <a:solidFill>
                      <a:schemeClr val="bg1">
                        <a:lumMod val="50000"/>
                      </a:schemeClr>
                    </a:solidFill>
                  </a:endParaRPr>
                </a:p>
              </p:txBody>
            </p:sp>
            <p:cxnSp>
              <p:nvCxnSpPr>
                <p:cNvPr id="130" name="Straight Arrow Connector 129"/>
                <p:cNvCxnSpPr>
                  <a:cxnSpLocks noChangeAspect="1"/>
                </p:cNvCxnSpPr>
                <p:nvPr/>
              </p:nvCxnSpPr>
              <p:spPr>
                <a:xfrm>
                  <a:off x="1463040" y="5632132"/>
                  <a:ext cx="583200" cy="1588"/>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22" name="Group 156"/>
            <p:cNvGrpSpPr/>
            <p:nvPr/>
          </p:nvGrpSpPr>
          <p:grpSpPr>
            <a:xfrm>
              <a:off x="11277600" y="6355080"/>
              <a:ext cx="934720" cy="533400"/>
              <a:chOff x="8991600" y="4419600"/>
              <a:chExt cx="934720" cy="533400"/>
            </a:xfrm>
          </p:grpSpPr>
          <p:sp>
            <p:nvSpPr>
              <p:cNvPr id="123" name="Rectangle 122"/>
              <p:cNvSpPr/>
              <p:nvPr/>
            </p:nvSpPr>
            <p:spPr>
              <a:xfrm>
                <a:off x="8991600" y="4419600"/>
                <a:ext cx="914400" cy="53340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bg1">
                      <a:lumMod val="50000"/>
                    </a:schemeClr>
                  </a:solidFill>
                </a:endParaRPr>
              </a:p>
            </p:txBody>
          </p:sp>
          <p:grpSp>
            <p:nvGrpSpPr>
              <p:cNvPr id="124" name="Group 68"/>
              <p:cNvGrpSpPr/>
              <p:nvPr/>
            </p:nvGrpSpPr>
            <p:grpSpPr>
              <a:xfrm>
                <a:off x="9032999" y="4475480"/>
                <a:ext cx="893321" cy="461665"/>
                <a:chOff x="1351280" y="5562600"/>
                <a:chExt cx="893321" cy="461665"/>
              </a:xfrm>
            </p:grpSpPr>
            <p:sp>
              <p:nvSpPr>
                <p:cNvPr id="125" name="TextBox 124"/>
                <p:cNvSpPr txBox="1"/>
                <p:nvPr/>
              </p:nvSpPr>
              <p:spPr>
                <a:xfrm>
                  <a:off x="1351280" y="5562600"/>
                  <a:ext cx="893321" cy="461665"/>
                </a:xfrm>
                <a:prstGeom prst="rect">
                  <a:avLst/>
                </a:prstGeom>
                <a:noFill/>
              </p:spPr>
              <p:txBody>
                <a:bodyPr wrap="none" rtlCol="0">
                  <a:spAutoFit/>
                </a:bodyPr>
                <a:lstStyle/>
                <a:p>
                  <a:r>
                    <a:rPr lang="en-US" altLang="ko-KR" sz="2400" dirty="0" err="1" smtClean="0">
                      <a:solidFill>
                        <a:schemeClr val="bg1">
                          <a:lumMod val="50000"/>
                        </a:schemeClr>
                      </a:solidFill>
                    </a:rPr>
                    <a:t>Grad</a:t>
                  </a:r>
                  <a:r>
                    <a:rPr lang="en-US" altLang="ko-KR" sz="2400" i="1" baseline="-25000" dirty="0" err="1" smtClean="0">
                      <a:solidFill>
                        <a:schemeClr val="bg1">
                          <a:lumMod val="50000"/>
                        </a:schemeClr>
                      </a:solidFill>
                    </a:rPr>
                    <a:t>n</a:t>
                  </a:r>
                  <a:endParaRPr lang="ko-KR" altLang="en-US" sz="2400" i="1" baseline="-25000" dirty="0">
                    <a:solidFill>
                      <a:schemeClr val="bg1">
                        <a:lumMod val="50000"/>
                      </a:schemeClr>
                    </a:solidFill>
                  </a:endParaRPr>
                </a:p>
              </p:txBody>
            </p:sp>
            <p:cxnSp>
              <p:nvCxnSpPr>
                <p:cNvPr id="126" name="Straight Arrow Connector 125"/>
                <p:cNvCxnSpPr>
                  <a:cxnSpLocks noChangeAspect="1"/>
                </p:cNvCxnSpPr>
                <p:nvPr/>
              </p:nvCxnSpPr>
              <p:spPr>
                <a:xfrm>
                  <a:off x="1463040" y="5632132"/>
                  <a:ext cx="583200" cy="1588"/>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grpSp>
      <p:grpSp>
        <p:nvGrpSpPr>
          <p:cNvPr id="135" name="Group 134"/>
          <p:cNvGrpSpPr/>
          <p:nvPr/>
        </p:nvGrpSpPr>
        <p:grpSpPr>
          <a:xfrm>
            <a:off x="2245360" y="1925320"/>
            <a:ext cx="934720" cy="2479040"/>
            <a:chOff x="2245360" y="1925320"/>
            <a:chExt cx="934720" cy="2479040"/>
          </a:xfrm>
        </p:grpSpPr>
        <p:grpSp>
          <p:nvGrpSpPr>
            <p:cNvPr id="136" name="Group 93"/>
            <p:cNvGrpSpPr/>
            <p:nvPr/>
          </p:nvGrpSpPr>
          <p:grpSpPr>
            <a:xfrm>
              <a:off x="2245360" y="1925320"/>
              <a:ext cx="934720" cy="533400"/>
              <a:chOff x="8991600" y="4419600"/>
              <a:chExt cx="934720" cy="533400"/>
            </a:xfrm>
          </p:grpSpPr>
          <p:sp>
            <p:nvSpPr>
              <p:cNvPr id="212" name="Rectangle 211"/>
              <p:cNvSpPr/>
              <p:nvPr/>
            </p:nvSpPr>
            <p:spPr>
              <a:xfrm>
                <a:off x="8991600" y="4419600"/>
                <a:ext cx="914400"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213" name="Group 68"/>
              <p:cNvGrpSpPr/>
              <p:nvPr/>
            </p:nvGrpSpPr>
            <p:grpSpPr>
              <a:xfrm>
                <a:off x="9032999" y="4475480"/>
                <a:ext cx="893321" cy="461665"/>
                <a:chOff x="1351280" y="5562600"/>
                <a:chExt cx="893321" cy="461665"/>
              </a:xfrm>
            </p:grpSpPr>
            <p:sp>
              <p:nvSpPr>
                <p:cNvPr id="214" name="TextBox 213"/>
                <p:cNvSpPr txBox="1"/>
                <p:nvPr/>
              </p:nvSpPr>
              <p:spPr>
                <a:xfrm>
                  <a:off x="1351280" y="5562600"/>
                  <a:ext cx="893321" cy="461665"/>
                </a:xfrm>
                <a:prstGeom prst="rect">
                  <a:avLst/>
                </a:prstGeom>
                <a:noFill/>
              </p:spPr>
              <p:txBody>
                <a:bodyPr wrap="none" rtlCol="0">
                  <a:spAutoFit/>
                </a:bodyPr>
                <a:lstStyle/>
                <a:p>
                  <a:r>
                    <a:rPr lang="en-US" altLang="ko-KR" sz="2400" dirty="0" smtClean="0"/>
                    <a:t>Grad</a:t>
                  </a:r>
                  <a:r>
                    <a:rPr lang="en-US" altLang="ko-KR" sz="2400" baseline="-25000" dirty="0" smtClean="0"/>
                    <a:t>0</a:t>
                  </a:r>
                  <a:endParaRPr lang="ko-KR" altLang="en-US" sz="2400" baseline="-25000" dirty="0"/>
                </a:p>
              </p:txBody>
            </p:sp>
            <p:cxnSp>
              <p:nvCxnSpPr>
                <p:cNvPr id="215" name="Straight Arrow Connector 214"/>
                <p:cNvCxnSpPr>
                  <a:cxnSpLocks noChangeAspect="1"/>
                </p:cNvCxnSpPr>
                <p:nvPr/>
              </p:nvCxnSpPr>
              <p:spPr>
                <a:xfrm>
                  <a:off x="1463040" y="5632132"/>
                  <a:ext cx="583200" cy="15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37" name="Group 104"/>
            <p:cNvGrpSpPr/>
            <p:nvPr/>
          </p:nvGrpSpPr>
          <p:grpSpPr>
            <a:xfrm>
              <a:off x="2245360" y="2646680"/>
              <a:ext cx="934720" cy="533400"/>
              <a:chOff x="8991600" y="4419600"/>
              <a:chExt cx="934720" cy="533400"/>
            </a:xfrm>
          </p:grpSpPr>
          <p:sp>
            <p:nvSpPr>
              <p:cNvPr id="157" name="Rectangle 156"/>
              <p:cNvSpPr/>
              <p:nvPr/>
            </p:nvSpPr>
            <p:spPr>
              <a:xfrm>
                <a:off x="8991600" y="4419600"/>
                <a:ext cx="914400"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58" name="Group 68"/>
              <p:cNvGrpSpPr/>
              <p:nvPr/>
            </p:nvGrpSpPr>
            <p:grpSpPr>
              <a:xfrm>
                <a:off x="9032999" y="4475480"/>
                <a:ext cx="893321" cy="461665"/>
                <a:chOff x="1351280" y="5562600"/>
                <a:chExt cx="893321" cy="461665"/>
              </a:xfrm>
            </p:grpSpPr>
            <p:sp>
              <p:nvSpPr>
                <p:cNvPr id="159" name="TextBox 158"/>
                <p:cNvSpPr txBox="1"/>
                <p:nvPr/>
              </p:nvSpPr>
              <p:spPr>
                <a:xfrm>
                  <a:off x="1351280" y="5562600"/>
                  <a:ext cx="893321" cy="461665"/>
                </a:xfrm>
                <a:prstGeom prst="rect">
                  <a:avLst/>
                </a:prstGeom>
                <a:noFill/>
              </p:spPr>
              <p:txBody>
                <a:bodyPr wrap="none" rtlCol="0">
                  <a:spAutoFit/>
                </a:bodyPr>
                <a:lstStyle/>
                <a:p>
                  <a:r>
                    <a:rPr lang="en-US" altLang="ko-KR" sz="2400" dirty="0" smtClean="0"/>
                    <a:t>Grad</a:t>
                  </a:r>
                  <a:r>
                    <a:rPr lang="en-US" altLang="ko-KR" sz="2400" baseline="-25000" dirty="0" smtClean="0"/>
                    <a:t>1</a:t>
                  </a:r>
                  <a:endParaRPr lang="ko-KR" altLang="en-US" sz="2400" baseline="-25000" dirty="0"/>
                </a:p>
              </p:txBody>
            </p:sp>
            <p:cxnSp>
              <p:nvCxnSpPr>
                <p:cNvPr id="160" name="Straight Arrow Connector 159"/>
                <p:cNvCxnSpPr>
                  <a:cxnSpLocks noChangeAspect="1"/>
                </p:cNvCxnSpPr>
                <p:nvPr/>
              </p:nvCxnSpPr>
              <p:spPr>
                <a:xfrm>
                  <a:off x="1463040" y="5632132"/>
                  <a:ext cx="583200" cy="15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38" name="Group 109"/>
            <p:cNvGrpSpPr/>
            <p:nvPr/>
          </p:nvGrpSpPr>
          <p:grpSpPr>
            <a:xfrm>
              <a:off x="2245360" y="3870960"/>
              <a:ext cx="934720" cy="533400"/>
              <a:chOff x="8991600" y="4419600"/>
              <a:chExt cx="934720" cy="533400"/>
            </a:xfrm>
          </p:grpSpPr>
          <p:sp>
            <p:nvSpPr>
              <p:cNvPr id="140" name="Rectangle 139"/>
              <p:cNvSpPr/>
              <p:nvPr/>
            </p:nvSpPr>
            <p:spPr>
              <a:xfrm>
                <a:off x="8991600" y="4419600"/>
                <a:ext cx="914400"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54" name="Group 68"/>
              <p:cNvGrpSpPr/>
              <p:nvPr/>
            </p:nvGrpSpPr>
            <p:grpSpPr>
              <a:xfrm>
                <a:off x="9032999" y="4475480"/>
                <a:ext cx="893321" cy="461665"/>
                <a:chOff x="1351280" y="5562600"/>
                <a:chExt cx="893321" cy="461665"/>
              </a:xfrm>
            </p:grpSpPr>
            <p:sp>
              <p:nvSpPr>
                <p:cNvPr id="155" name="TextBox 154"/>
                <p:cNvSpPr txBox="1"/>
                <p:nvPr/>
              </p:nvSpPr>
              <p:spPr>
                <a:xfrm>
                  <a:off x="1351280" y="5562600"/>
                  <a:ext cx="893321" cy="461665"/>
                </a:xfrm>
                <a:prstGeom prst="rect">
                  <a:avLst/>
                </a:prstGeom>
                <a:noFill/>
              </p:spPr>
              <p:txBody>
                <a:bodyPr wrap="none" rtlCol="0">
                  <a:spAutoFit/>
                </a:bodyPr>
                <a:lstStyle/>
                <a:p>
                  <a:r>
                    <a:rPr lang="en-US" altLang="ko-KR" sz="2400" dirty="0" err="1" smtClean="0"/>
                    <a:t>Grad</a:t>
                  </a:r>
                  <a:r>
                    <a:rPr lang="en-US" altLang="ko-KR" sz="2400" i="1" baseline="-25000" dirty="0" err="1" smtClean="0"/>
                    <a:t>n</a:t>
                  </a:r>
                  <a:endParaRPr lang="ko-KR" altLang="en-US" sz="2400" i="1" baseline="-25000" dirty="0"/>
                </a:p>
              </p:txBody>
            </p:sp>
            <p:cxnSp>
              <p:nvCxnSpPr>
                <p:cNvPr id="156" name="Straight Arrow Connector 155"/>
                <p:cNvCxnSpPr>
                  <a:cxnSpLocks noChangeAspect="1"/>
                </p:cNvCxnSpPr>
                <p:nvPr/>
              </p:nvCxnSpPr>
              <p:spPr>
                <a:xfrm>
                  <a:off x="1463040" y="5632132"/>
                  <a:ext cx="583200" cy="15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cxnSp>
          <p:nvCxnSpPr>
            <p:cNvPr id="139" name="Straight Connector 138"/>
            <p:cNvCxnSpPr/>
            <p:nvPr/>
          </p:nvCxnSpPr>
          <p:spPr>
            <a:xfrm rot="16200000" flipH="1">
              <a:off x="2550266" y="3586375"/>
              <a:ext cx="389084" cy="321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6" name="Group 93"/>
          <p:cNvGrpSpPr/>
          <p:nvPr/>
        </p:nvGrpSpPr>
        <p:grpSpPr>
          <a:xfrm>
            <a:off x="5506720" y="3048000"/>
            <a:ext cx="914400" cy="533400"/>
            <a:chOff x="8991600" y="4419600"/>
            <a:chExt cx="914400" cy="533400"/>
          </a:xfrm>
        </p:grpSpPr>
        <p:sp>
          <p:nvSpPr>
            <p:cNvPr id="217" name="Rectangle 216"/>
            <p:cNvSpPr/>
            <p:nvPr/>
          </p:nvSpPr>
          <p:spPr>
            <a:xfrm>
              <a:off x="8991600" y="4419600"/>
              <a:ext cx="914400" cy="533400"/>
            </a:xfrm>
            <a:prstGeom prst="rect">
              <a:avLst/>
            </a:prstGeom>
            <a:solidFill>
              <a:schemeClr val="tx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218" name="Group 68"/>
            <p:cNvGrpSpPr/>
            <p:nvPr/>
          </p:nvGrpSpPr>
          <p:grpSpPr>
            <a:xfrm>
              <a:off x="9053319" y="4475480"/>
              <a:ext cx="789127" cy="461665"/>
              <a:chOff x="1371600" y="5562600"/>
              <a:chExt cx="789127" cy="461665"/>
            </a:xfrm>
          </p:grpSpPr>
          <p:sp>
            <p:nvSpPr>
              <p:cNvPr id="219" name="TextBox 218"/>
              <p:cNvSpPr txBox="1"/>
              <p:nvPr/>
            </p:nvSpPr>
            <p:spPr>
              <a:xfrm>
                <a:off x="1371600" y="5562600"/>
                <a:ext cx="789127" cy="461665"/>
              </a:xfrm>
              <a:prstGeom prst="rect">
                <a:avLst/>
              </a:prstGeom>
              <a:noFill/>
            </p:spPr>
            <p:txBody>
              <a:bodyPr wrap="none" rtlCol="0">
                <a:spAutoFit/>
              </a:bodyPr>
              <a:lstStyle/>
              <a:p>
                <a:r>
                  <a:rPr lang="en-US" altLang="ko-KR" sz="2400" dirty="0" smtClean="0">
                    <a:solidFill>
                      <a:schemeClr val="bg1">
                        <a:lumMod val="50000"/>
                      </a:schemeClr>
                    </a:solidFill>
                  </a:rPr>
                  <a:t>Grad</a:t>
                </a:r>
                <a:endParaRPr lang="ko-KR" altLang="en-US" sz="2400" baseline="-25000" dirty="0">
                  <a:solidFill>
                    <a:schemeClr val="bg1">
                      <a:lumMod val="50000"/>
                    </a:schemeClr>
                  </a:solidFill>
                </a:endParaRPr>
              </a:p>
            </p:txBody>
          </p:sp>
          <p:cxnSp>
            <p:nvCxnSpPr>
              <p:cNvPr id="220" name="Straight Arrow Connector 219"/>
              <p:cNvCxnSpPr>
                <a:cxnSpLocks noChangeAspect="1"/>
              </p:cNvCxnSpPr>
              <p:nvPr/>
            </p:nvCxnSpPr>
            <p:spPr>
              <a:xfrm>
                <a:off x="1483360" y="5632132"/>
                <a:ext cx="583200" cy="1588"/>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221" name="Group 93"/>
          <p:cNvGrpSpPr/>
          <p:nvPr/>
        </p:nvGrpSpPr>
        <p:grpSpPr>
          <a:xfrm>
            <a:off x="5506720" y="3048000"/>
            <a:ext cx="914400" cy="533400"/>
            <a:chOff x="8991600" y="4419600"/>
            <a:chExt cx="914400" cy="533400"/>
          </a:xfrm>
        </p:grpSpPr>
        <p:sp>
          <p:nvSpPr>
            <p:cNvPr id="222" name="Rectangle 221"/>
            <p:cNvSpPr/>
            <p:nvPr/>
          </p:nvSpPr>
          <p:spPr>
            <a:xfrm>
              <a:off x="8991600" y="4419600"/>
              <a:ext cx="914400"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223" name="Group 68"/>
            <p:cNvGrpSpPr/>
            <p:nvPr/>
          </p:nvGrpSpPr>
          <p:grpSpPr>
            <a:xfrm>
              <a:off x="9053319" y="4475480"/>
              <a:ext cx="789127" cy="461665"/>
              <a:chOff x="1371600" y="5562600"/>
              <a:chExt cx="789127" cy="461665"/>
            </a:xfrm>
          </p:grpSpPr>
          <p:sp>
            <p:nvSpPr>
              <p:cNvPr id="224" name="TextBox 223"/>
              <p:cNvSpPr txBox="1"/>
              <p:nvPr/>
            </p:nvSpPr>
            <p:spPr>
              <a:xfrm>
                <a:off x="1371600" y="5562600"/>
                <a:ext cx="789127" cy="461665"/>
              </a:xfrm>
              <a:prstGeom prst="rect">
                <a:avLst/>
              </a:prstGeom>
              <a:noFill/>
            </p:spPr>
            <p:txBody>
              <a:bodyPr wrap="none" rtlCol="0">
                <a:spAutoFit/>
              </a:bodyPr>
              <a:lstStyle/>
              <a:p>
                <a:r>
                  <a:rPr lang="en-US" altLang="ko-KR" sz="2400" dirty="0" smtClean="0"/>
                  <a:t>Grad</a:t>
                </a:r>
                <a:endParaRPr lang="ko-KR" altLang="en-US" sz="2400" baseline="-25000" dirty="0"/>
              </a:p>
            </p:txBody>
          </p:sp>
          <p:cxnSp>
            <p:nvCxnSpPr>
              <p:cNvPr id="225" name="Straight Arrow Connector 224"/>
              <p:cNvCxnSpPr>
                <a:cxnSpLocks noChangeAspect="1"/>
              </p:cNvCxnSpPr>
              <p:nvPr/>
            </p:nvCxnSpPr>
            <p:spPr>
              <a:xfrm>
                <a:off x="1483360" y="5632132"/>
                <a:ext cx="583200" cy="15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3220389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Gradients </a:t>
            </a:r>
            <a:r>
              <a:rPr lang="en-US" dirty="0">
                <a:sym typeface="Symbol"/>
              </a:rPr>
              <a:t></a:t>
            </a:r>
            <a:r>
              <a:rPr lang="en-US" dirty="0"/>
              <a:t> Image</a:t>
            </a:r>
          </a:p>
        </p:txBody>
      </p:sp>
      <p:sp>
        <p:nvSpPr>
          <p:cNvPr id="3" name="Content Placeholder 2"/>
          <p:cNvSpPr>
            <a:spLocks noGrp="1"/>
          </p:cNvSpPr>
          <p:nvPr>
            <p:ph idx="1"/>
          </p:nvPr>
        </p:nvSpPr>
        <p:spPr/>
        <p:txBody>
          <a:bodyPr>
            <a:normAutofit/>
          </a:bodyPr>
          <a:lstStyle/>
          <a:p>
            <a:pPr marL="0" indent="0">
              <a:buNone/>
            </a:pPr>
            <a:r>
              <a:rPr lang="en-US" dirty="0" smtClean="0"/>
              <a:t>Fitting a function to gradient constraints reduces to solving a Poisson equation</a:t>
            </a:r>
          </a:p>
        </p:txBody>
      </p:sp>
      <p:sp>
        <p:nvSpPr>
          <p:cNvPr id="22" name="Right Arrow 21"/>
          <p:cNvSpPr/>
          <p:nvPr/>
        </p:nvSpPr>
        <p:spPr>
          <a:xfrm flipV="1">
            <a:off x="4087092" y="4207492"/>
            <a:ext cx="990600" cy="228600"/>
          </a:xfrm>
          <a:prstGeom prst="rightArrow">
            <a:avLst/>
          </a:prstGeom>
          <a:solidFill>
            <a:schemeClr val="tx1"/>
          </a:solidFill>
          <a:ln>
            <a:noFill/>
          </a:ln>
          <a:effectLst>
            <a:outerShdw blurRad="63500" dist="381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aphicFrame>
        <p:nvGraphicFramePr>
          <p:cNvPr id="25" name="Object 13"/>
          <p:cNvGraphicFramePr>
            <a:graphicFrameLocks noChangeAspect="1"/>
          </p:cNvGraphicFramePr>
          <p:nvPr>
            <p:extLst>
              <p:ext uri="{D42A27DB-BD31-4B8C-83A1-F6EECF244321}">
                <p14:modId xmlns:p14="http://schemas.microsoft.com/office/powerpoint/2010/main" val="2857423375"/>
              </p:ext>
            </p:extLst>
          </p:nvPr>
        </p:nvGraphicFramePr>
        <p:xfrm>
          <a:off x="3779838" y="2238375"/>
          <a:ext cx="1298575" cy="631825"/>
        </p:xfrm>
        <a:graphic>
          <a:graphicData uri="http://schemas.openxmlformats.org/presentationml/2006/ole">
            <mc:AlternateContent xmlns:mc="http://schemas.openxmlformats.org/markup-compatibility/2006">
              <mc:Choice xmlns:v="urn:schemas-microsoft-com:vml" Requires="v">
                <p:oleObj spid="_x0000_s18942" name="Equation" r:id="rId4" imgW="495000" imgH="241200" progId="Equation.3">
                  <p:embed/>
                </p:oleObj>
              </mc:Choice>
              <mc:Fallback>
                <p:oleObj name="Equation" r:id="rId4" imgW="495000" imgH="241200" progId="Equation.3">
                  <p:embed/>
                  <p:pic>
                    <p:nvPicPr>
                      <p:cNvPr id="0" name=""/>
                      <p:cNvPicPr>
                        <a:picLocks noChangeAspect="1" noChangeArrowheads="1"/>
                      </p:cNvPicPr>
                      <p:nvPr/>
                    </p:nvPicPr>
                    <p:blipFill>
                      <a:blip r:embed="rId5"/>
                      <a:srcRect/>
                      <a:stretch>
                        <a:fillRect/>
                      </a:stretch>
                    </p:blipFill>
                    <p:spPr bwMode="auto">
                      <a:xfrm>
                        <a:off x="3779838" y="2238375"/>
                        <a:ext cx="1298575" cy="631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6" name="Object 26"/>
          <p:cNvGraphicFramePr>
            <a:graphicFrameLocks noChangeAspect="1"/>
          </p:cNvGraphicFramePr>
          <p:nvPr>
            <p:extLst>
              <p:ext uri="{D42A27DB-BD31-4B8C-83A1-F6EECF244321}">
                <p14:modId xmlns:p14="http://schemas.microsoft.com/office/powerpoint/2010/main" val="1331068323"/>
              </p:ext>
            </p:extLst>
          </p:nvPr>
        </p:nvGraphicFramePr>
        <p:xfrm>
          <a:off x="3307596" y="2240151"/>
          <a:ext cx="2230437" cy="631825"/>
        </p:xfrm>
        <a:graphic>
          <a:graphicData uri="http://schemas.openxmlformats.org/presentationml/2006/ole">
            <mc:AlternateContent xmlns:mc="http://schemas.openxmlformats.org/markup-compatibility/2006">
              <mc:Choice xmlns:v="urn:schemas-microsoft-com:vml" Requires="v">
                <p:oleObj spid="_x0000_s18943" name="Equation" r:id="rId6" imgW="850680" imgH="241200" progId="Equation.3">
                  <p:embed/>
                </p:oleObj>
              </mc:Choice>
              <mc:Fallback>
                <p:oleObj name="Equation" r:id="rId6" imgW="850680" imgH="241200" progId="Equation.3">
                  <p:embed/>
                  <p:pic>
                    <p:nvPicPr>
                      <p:cNvPr id="0" name=""/>
                      <p:cNvPicPr>
                        <a:picLocks noChangeAspect="1" noChangeArrowheads="1"/>
                      </p:cNvPicPr>
                      <p:nvPr/>
                    </p:nvPicPr>
                    <p:blipFill>
                      <a:blip r:embed="rId7"/>
                      <a:srcRect/>
                      <a:stretch>
                        <a:fillRect/>
                      </a:stretch>
                    </p:blipFill>
                    <p:spPr bwMode="auto">
                      <a:xfrm>
                        <a:off x="3307596" y="2240151"/>
                        <a:ext cx="2230437" cy="631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7" name="Picture 27"/>
          <p:cNvPicPr>
            <a:picLocks noChangeAspect="1" noChangeArrowheads="1"/>
          </p:cNvPicPr>
          <p:nvPr/>
        </p:nvPicPr>
        <p:blipFill>
          <a:blip r:embed="rId8"/>
          <a:srcRect/>
          <a:stretch>
            <a:fillRect/>
          </a:stretch>
        </p:blipFill>
        <p:spPr bwMode="auto">
          <a:xfrm flipV="1">
            <a:off x="1050234" y="2838178"/>
            <a:ext cx="2988366" cy="2798064"/>
          </a:xfrm>
          <a:prstGeom prst="rect">
            <a:avLst/>
          </a:prstGeom>
          <a:noFill/>
          <a:ln w="9525">
            <a:noFill/>
            <a:miter lim="800000"/>
            <a:headEnd/>
            <a:tailEnd/>
          </a:ln>
          <a:effectLst/>
        </p:spPr>
      </p:pic>
      <mc:AlternateContent xmlns:mc="http://schemas.openxmlformats.org/markup-compatibility/2006" xmlns:a14="http://schemas.microsoft.com/office/drawing/2010/main">
        <mc:Choice Requires="a14">
          <p:sp>
            <p:nvSpPr>
              <p:cNvPr id="28" name="TextBox 27"/>
              <p:cNvSpPr txBox="1"/>
              <p:nvPr/>
            </p:nvSpPr>
            <p:spPr>
              <a:xfrm>
                <a:off x="1046728" y="2841667"/>
                <a:ext cx="553357" cy="647870"/>
              </a:xfrm>
              <a:prstGeom prst="rect">
                <a:avLst/>
              </a:prstGeom>
              <a:solidFill>
                <a:schemeClr val="bg1">
                  <a:alpha val="50000"/>
                </a:schemeClr>
              </a:solidFill>
              <a:ln>
                <a:solidFill>
                  <a:schemeClr val="tx2"/>
                </a:solidFill>
              </a:ln>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sz="3200" i="1" dirty="0" smtClean="0">
                              <a:effectLst>
                                <a:outerShdw blurRad="38100" dist="38100" dir="2700000" algn="tl">
                                  <a:srgbClr val="000000">
                                    <a:alpha val="43137"/>
                                  </a:srgbClr>
                                </a:outerShdw>
                              </a:effectLst>
                              <a:latin typeface="Cambria Math"/>
                            </a:rPr>
                          </m:ctrlPr>
                        </m:accPr>
                        <m:e>
                          <m:r>
                            <a:rPr lang="en-US" sz="3200" b="0" i="1" dirty="0" smtClean="0">
                              <a:effectLst>
                                <a:outerShdw blurRad="38100" dist="38100" dir="2700000" algn="tl">
                                  <a:srgbClr val="000000">
                                    <a:alpha val="43137"/>
                                  </a:srgbClr>
                                </a:outerShdw>
                              </a:effectLst>
                              <a:latin typeface="Cambria Math"/>
                            </a:rPr>
                            <m:t>𝐺</m:t>
                          </m:r>
                        </m:e>
                      </m:acc>
                    </m:oMath>
                  </m:oMathPara>
                </a14:m>
                <a:endParaRPr lang="en-US" sz="3200" i="1" dirty="0">
                  <a:effectLst>
                    <a:outerShdw blurRad="38100" dist="38100" dir="2700000" algn="tl">
                      <a:srgbClr val="000000">
                        <a:alpha val="43137"/>
                      </a:srgbClr>
                    </a:outerShdw>
                  </a:effectLst>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1046728" y="2841667"/>
                <a:ext cx="553357" cy="647870"/>
              </a:xfrm>
              <a:prstGeom prst="rect">
                <a:avLst/>
              </a:prstGeom>
              <a:blipFill rotWithShape="1">
                <a:blip r:embed="rId10"/>
                <a:stretch>
                  <a:fillRect/>
                </a:stretch>
              </a:blipFill>
              <a:ln>
                <a:solidFill>
                  <a:schemeClr val="tx2"/>
                </a:solidFill>
              </a:ln>
            </p:spPr>
            <p:txBody>
              <a:bodyPr/>
              <a:lstStyle/>
              <a:p>
                <a:r>
                  <a:rPr lang="en-US">
                    <a:noFill/>
                  </a:rPr>
                  <a:t> </a:t>
                </a:r>
              </a:p>
            </p:txBody>
          </p:sp>
        </mc:Fallback>
      </mc:AlternateContent>
      <p:pic>
        <p:nvPicPr>
          <p:cNvPr id="29" name="Picture 28" descr="C:\Documents and Settings\Misha Kazhdan\Desktop\LIC\flowers.small.gray.bmp"/>
          <p:cNvPicPr>
            <a:picLocks noChangeAspect="1" noChangeArrowheads="1"/>
          </p:cNvPicPr>
          <p:nvPr/>
        </p:nvPicPr>
        <p:blipFill>
          <a:blip r:embed="rId11"/>
          <a:srcRect/>
          <a:stretch>
            <a:fillRect/>
          </a:stretch>
        </p:blipFill>
        <p:spPr bwMode="auto">
          <a:xfrm>
            <a:off x="5105400" y="2838178"/>
            <a:ext cx="2988366" cy="2798064"/>
          </a:xfrm>
          <a:prstGeom prst="rect">
            <a:avLst/>
          </a:prstGeom>
          <a:noFill/>
        </p:spPr>
      </p:pic>
      <p:sp>
        <p:nvSpPr>
          <p:cNvPr id="30" name="TextBox 29"/>
          <p:cNvSpPr txBox="1"/>
          <p:nvPr/>
        </p:nvSpPr>
        <p:spPr>
          <a:xfrm>
            <a:off x="5105400" y="2841667"/>
            <a:ext cx="314510" cy="584775"/>
          </a:xfrm>
          <a:prstGeom prst="rect">
            <a:avLst/>
          </a:prstGeom>
          <a:solidFill>
            <a:schemeClr val="bg1">
              <a:alpha val="50000"/>
            </a:schemeClr>
          </a:solidFill>
          <a:ln>
            <a:solidFill>
              <a:schemeClr val="tx2"/>
            </a:solidFill>
          </a:ln>
        </p:spPr>
        <p:txBody>
          <a:bodyPr wrap="none" rtlCol="0">
            <a:spAutoFit/>
          </a:bodyPr>
          <a:lstStyle/>
          <a:p>
            <a:r>
              <a:rPr lang="en-US" sz="3200" b="1" i="1" dirty="0" smtClean="0">
                <a:effectLst>
                  <a:outerShdw blurRad="38100" dist="38100" dir="2700000" algn="tl">
                    <a:srgbClr val="000000">
                      <a:alpha val="43137"/>
                    </a:srgbClr>
                  </a:outerShdw>
                </a:effectLst>
              </a:rPr>
              <a:t>f</a:t>
            </a:r>
            <a:endParaRPr lang="en-US" sz="3200" b="1" i="1" dirty="0">
              <a:effectLst>
                <a:outerShdw blurRad="38100" dist="38100" dir="2700000" algn="tl">
                  <a:srgbClr val="000000">
                    <a:alpha val="43137"/>
                  </a:srgbClr>
                </a:outerShdw>
              </a:effectLst>
            </a:endParaRPr>
          </a:p>
        </p:txBody>
      </p:sp>
      <p:grpSp>
        <p:nvGrpSpPr>
          <p:cNvPr id="35" name="Group 113"/>
          <p:cNvGrpSpPr/>
          <p:nvPr/>
        </p:nvGrpSpPr>
        <p:grpSpPr>
          <a:xfrm>
            <a:off x="1046728" y="2838450"/>
            <a:ext cx="2991872" cy="2800350"/>
            <a:chOff x="3027928" y="3990108"/>
            <a:chExt cx="2991872" cy="2800350"/>
          </a:xfrm>
        </p:grpSpPr>
        <p:pic>
          <p:nvPicPr>
            <p:cNvPr id="36" name="Picture 29" descr="C:\Documents and Settings\Misha Kazhdan\Desktop\LIC\foo.jpg"/>
            <p:cNvPicPr>
              <a:picLocks noChangeAspect="1" noChangeArrowheads="1"/>
            </p:cNvPicPr>
            <p:nvPr/>
          </p:nvPicPr>
          <p:blipFill>
            <a:blip r:embed="rId12"/>
            <a:srcRect/>
            <a:stretch>
              <a:fillRect/>
            </a:stretch>
          </p:blipFill>
          <p:spPr bwMode="auto">
            <a:xfrm>
              <a:off x="3028950" y="3990108"/>
              <a:ext cx="2990850" cy="2800350"/>
            </a:xfrm>
            <a:prstGeom prst="rect">
              <a:avLst/>
            </a:prstGeom>
            <a:noFill/>
          </p:spPr>
        </p:pic>
        <mc:AlternateContent xmlns:mc="http://schemas.openxmlformats.org/markup-compatibility/2006" xmlns:a14="http://schemas.microsoft.com/office/drawing/2010/main">
          <mc:Choice Requires="a14">
            <p:sp>
              <p:nvSpPr>
                <p:cNvPr id="37" name="TextBox 36"/>
                <p:cNvSpPr txBox="1"/>
                <p:nvPr/>
              </p:nvSpPr>
              <p:spPr>
                <a:xfrm>
                  <a:off x="3027928" y="3991511"/>
                  <a:ext cx="856325" cy="647870"/>
                </a:xfrm>
                <a:prstGeom prst="rect">
                  <a:avLst/>
                </a:prstGeom>
                <a:solidFill>
                  <a:schemeClr val="bg1">
                    <a:alpha val="50000"/>
                  </a:schemeClr>
                </a:solidFill>
                <a:ln>
                  <a:solidFill>
                    <a:schemeClr val="tx2"/>
                  </a:solidFill>
                </a:ln>
              </p:spPr>
              <p:txBody>
                <a:bodyPr wrap="none" rtlCol="0">
                  <a:spAutoFit/>
                </a:bodyPr>
                <a:lstStyle/>
                <a:p>
                  <a:r>
                    <a:rPr lang="en-US" sz="3200" b="1" dirty="0" smtClean="0">
                      <a:effectLst>
                        <a:outerShdw blurRad="38100" dist="38100" dir="2700000" algn="tl">
                          <a:srgbClr val="000000">
                            <a:alpha val="43137"/>
                          </a:srgbClr>
                        </a:outerShdw>
                      </a:effectLst>
                      <a:sym typeface="Symbol"/>
                    </a:rPr>
                    <a:t></a:t>
                  </a:r>
                  <a14:m>
                    <m:oMath xmlns:m="http://schemas.openxmlformats.org/officeDocument/2006/math">
                      <m:acc>
                        <m:accPr>
                          <m:chr m:val="⃗"/>
                          <m:ctrlPr>
                            <a:rPr lang="en-US" sz="3200" i="1" dirty="0" smtClean="0">
                              <a:effectLst>
                                <a:outerShdw blurRad="38100" dist="38100" dir="2700000" algn="tl">
                                  <a:srgbClr val="000000">
                                    <a:alpha val="43137"/>
                                  </a:srgbClr>
                                </a:outerShdw>
                              </a:effectLst>
                              <a:latin typeface="Cambria Math"/>
                            </a:rPr>
                          </m:ctrlPr>
                        </m:accPr>
                        <m:e>
                          <m:r>
                            <a:rPr lang="en-US" sz="3200" b="0" i="1" dirty="0" smtClean="0">
                              <a:effectLst>
                                <a:outerShdw blurRad="38100" dist="38100" dir="2700000" algn="tl">
                                  <a:srgbClr val="000000">
                                    <a:alpha val="43137"/>
                                  </a:srgbClr>
                                </a:outerShdw>
                              </a:effectLst>
                              <a:latin typeface="Cambria Math"/>
                            </a:rPr>
                            <m:t>𝐺</m:t>
                          </m:r>
                        </m:e>
                      </m:acc>
                    </m:oMath>
                  </a14:m>
                  <a:endParaRPr lang="en-US" sz="3200" dirty="0">
                    <a:effectLst>
                      <a:outerShdw blurRad="38100" dist="38100" dir="2700000" algn="tl">
                        <a:srgbClr val="000000">
                          <a:alpha val="43137"/>
                        </a:srgbClr>
                      </a:outerShdw>
                    </a:effectLst>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3027928" y="3991511"/>
                  <a:ext cx="856325" cy="647870"/>
                </a:xfrm>
                <a:prstGeom prst="rect">
                  <a:avLst/>
                </a:prstGeom>
                <a:blipFill rotWithShape="1">
                  <a:blip r:embed="rId19"/>
                  <a:stretch>
                    <a:fillRect l="-18310" t="-4630" b="-33333"/>
                  </a:stretch>
                </a:blipFill>
                <a:ln>
                  <a:solidFill>
                    <a:schemeClr val="tx2"/>
                  </a:solidFill>
                </a:ln>
              </p:spPr>
              <p:txBody>
                <a:bodyPr/>
                <a:lstStyle/>
                <a:p>
                  <a:r>
                    <a:rPr lang="en-US">
                      <a:noFill/>
                    </a:rPr>
                    <a:t> </a:t>
                  </a:r>
                </a:p>
              </p:txBody>
            </p:sp>
          </mc:Fallback>
        </mc:AlternateContent>
      </p:grpSp>
      <p:grpSp>
        <p:nvGrpSpPr>
          <p:cNvPr id="5" name="Group 4"/>
          <p:cNvGrpSpPr/>
          <p:nvPr/>
        </p:nvGrpSpPr>
        <p:grpSpPr>
          <a:xfrm>
            <a:off x="4265819" y="4036042"/>
            <a:ext cx="598487" cy="572656"/>
            <a:chOff x="4265819" y="4036042"/>
            <a:chExt cx="598487" cy="572656"/>
          </a:xfrm>
        </p:grpSpPr>
        <p:sp>
          <p:nvSpPr>
            <p:cNvPr id="23" name="Rounded Rectangle 22"/>
            <p:cNvSpPr/>
            <p:nvPr/>
          </p:nvSpPr>
          <p:spPr>
            <a:xfrm>
              <a:off x="4267200" y="4036042"/>
              <a:ext cx="561108" cy="572656"/>
            </a:xfrm>
            <a:prstGeom prst="roundRect">
              <a:avLst/>
            </a:prstGeom>
            <a:solidFill>
              <a:schemeClr val="bg1"/>
            </a:solidFill>
            <a:ln>
              <a:solidFill>
                <a:schemeClr val="tx1"/>
              </a:solidFill>
            </a:ln>
            <a:effectLst>
              <a:outerShdw blurRad="63500" dist="381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aphicFrame>
          <p:nvGraphicFramePr>
            <p:cNvPr id="24" name="Object 12"/>
            <p:cNvGraphicFramePr>
              <a:graphicFrameLocks noChangeAspect="1"/>
            </p:cNvGraphicFramePr>
            <p:nvPr>
              <p:extLst>
                <p:ext uri="{D42A27DB-BD31-4B8C-83A1-F6EECF244321}">
                  <p14:modId xmlns:p14="http://schemas.microsoft.com/office/powerpoint/2010/main" val="1363238155"/>
                </p:ext>
              </p:extLst>
            </p:nvPr>
          </p:nvGraphicFramePr>
          <p:xfrm>
            <a:off x="4265819" y="4080286"/>
            <a:ext cx="598487" cy="498475"/>
          </p:xfrm>
          <a:graphic>
            <a:graphicData uri="http://schemas.openxmlformats.org/presentationml/2006/ole">
              <mc:AlternateContent xmlns:mc="http://schemas.openxmlformats.org/markup-compatibility/2006">
                <mc:Choice xmlns:v="urn:schemas-microsoft-com:vml" Requires="v">
                  <p:oleObj spid="_x0000_s18944" name="Equation" r:id="rId20" imgW="228600" imgH="190440" progId="Equation.3">
                    <p:embed/>
                  </p:oleObj>
                </mc:Choice>
                <mc:Fallback>
                  <p:oleObj name="Equation" r:id="rId20" imgW="228600" imgH="190440" progId="Equation.3">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265819" y="4080286"/>
                          <a:ext cx="598487" cy="498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4" name="Group 3"/>
          <p:cNvGrpSpPr/>
          <p:nvPr/>
        </p:nvGrpSpPr>
        <p:grpSpPr>
          <a:xfrm>
            <a:off x="4265412" y="4038600"/>
            <a:ext cx="571240" cy="572656"/>
            <a:chOff x="4265412" y="4036042"/>
            <a:chExt cx="571240" cy="572656"/>
          </a:xfrm>
        </p:grpSpPr>
        <p:sp>
          <p:nvSpPr>
            <p:cNvPr id="33" name="Rounded Rectangle 32"/>
            <p:cNvSpPr/>
            <p:nvPr/>
          </p:nvSpPr>
          <p:spPr>
            <a:xfrm>
              <a:off x="4265412" y="4036042"/>
              <a:ext cx="561108" cy="572656"/>
            </a:xfrm>
            <a:prstGeom prst="roundRect">
              <a:avLst/>
            </a:prstGeom>
            <a:solidFill>
              <a:schemeClr val="bg1"/>
            </a:solidFill>
            <a:ln>
              <a:solidFill>
                <a:schemeClr val="tx1"/>
              </a:solidFill>
            </a:ln>
            <a:effectLst>
              <a:outerShdw blurRad="63500" dist="381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aphicFrame>
          <p:nvGraphicFramePr>
            <p:cNvPr id="34" name="Object 12"/>
            <p:cNvGraphicFramePr>
              <a:graphicFrameLocks noChangeAspect="1"/>
            </p:cNvGraphicFramePr>
            <p:nvPr>
              <p:extLst>
                <p:ext uri="{D42A27DB-BD31-4B8C-83A1-F6EECF244321}">
                  <p14:modId xmlns:p14="http://schemas.microsoft.com/office/powerpoint/2010/main" val="2049716755"/>
                </p:ext>
              </p:extLst>
            </p:nvPr>
          </p:nvGraphicFramePr>
          <p:xfrm>
            <a:off x="4304840" y="4074348"/>
            <a:ext cx="531812" cy="465138"/>
          </p:xfrm>
          <a:graphic>
            <a:graphicData uri="http://schemas.openxmlformats.org/presentationml/2006/ole">
              <mc:AlternateContent xmlns:mc="http://schemas.openxmlformats.org/markup-compatibility/2006">
                <mc:Choice xmlns:v="urn:schemas-microsoft-com:vml" Requires="v">
                  <p:oleObj spid="_x0000_s18945" name="Equation" r:id="rId22" imgW="203040" imgH="177480" progId="Equation.3">
                    <p:embed/>
                  </p:oleObj>
                </mc:Choice>
                <mc:Fallback>
                  <p:oleObj name="Equation" r:id="rId22" imgW="203040" imgH="177480" progId="Equation.3">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304840" y="4074348"/>
                          <a:ext cx="531812" cy="4651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extLst>
      <p:ext uri="{BB962C8B-B14F-4D97-AF65-F5344CB8AC3E}">
        <p14:creationId xmlns:p14="http://schemas.microsoft.com/office/powerpoint/2010/main" val="3625355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500"/>
                                        <p:tgtEl>
                                          <p:spTgt spid="3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1000"/>
                                        <p:tgtEl>
                                          <p:spTgt spid="27"/>
                                        </p:tgtEl>
                                      </p:cBhvr>
                                    </p:animEffect>
                                    <p:set>
                                      <p:cBhvr>
                                        <p:cTn id="23" dur="1" fill="hold">
                                          <p:stCondLst>
                                            <p:cond delay="999"/>
                                          </p:stCondLst>
                                        </p:cTn>
                                        <p:tgtEl>
                                          <p:spTgt spid="27"/>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5"/>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 Set-Up</a:t>
            </a:r>
            <a:endParaRPr lang="en-US" dirty="0"/>
          </a:p>
        </p:txBody>
      </p:sp>
      <p:sp>
        <p:nvSpPr>
          <p:cNvPr id="3" name="Content Placeholder 2"/>
          <p:cNvSpPr>
            <a:spLocks noGrp="1"/>
          </p:cNvSpPr>
          <p:nvPr>
            <p:ph idx="1"/>
          </p:nvPr>
        </p:nvSpPr>
        <p:spPr/>
        <p:txBody>
          <a:bodyPr>
            <a:normAutofit/>
          </a:bodyPr>
          <a:lstStyle/>
          <a:p>
            <a:pPr marL="0" indent="0">
              <a:buNone/>
            </a:pPr>
            <a:endParaRPr lang="en-US" u="sng" dirty="0" smtClean="0"/>
          </a:p>
          <a:p>
            <a:pPr marL="0" indent="0">
              <a:buNone/>
            </a:pPr>
            <a:r>
              <a:rPr lang="en-US" u="sng" dirty="0" smtClean="0"/>
              <a:t>Discretize the System</a:t>
            </a:r>
            <a:r>
              <a:rPr lang="en-US" dirty="0" smtClean="0"/>
              <a:t>:</a:t>
            </a:r>
          </a:p>
          <a:p>
            <a:pPr marL="688975" lvl="1" indent="-288925"/>
            <a:r>
              <a:rPr lang="en-US" dirty="0" smtClean="0"/>
              <a:t>Partition the domain</a:t>
            </a:r>
          </a:p>
          <a:p>
            <a:pPr marL="688975" lvl="1" indent="-288925"/>
            <a:r>
              <a:rPr lang="en-US" dirty="0" smtClean="0"/>
              <a:t>Associate a function with each element</a:t>
            </a:r>
          </a:p>
          <a:p>
            <a:pPr marL="688975" lvl="1" indent="-288925"/>
            <a:r>
              <a:rPr lang="en-US" dirty="0" smtClean="0"/>
              <a:t>Solve for the closest solution in the span</a:t>
            </a:r>
          </a:p>
        </p:txBody>
      </p:sp>
      <p:grpSp>
        <p:nvGrpSpPr>
          <p:cNvPr id="27" name="Group 26"/>
          <p:cNvGrpSpPr>
            <a:grpSpLocks/>
          </p:cNvGrpSpPr>
          <p:nvPr/>
        </p:nvGrpSpPr>
        <p:grpSpPr>
          <a:xfrm>
            <a:off x="5257799" y="2435737"/>
            <a:ext cx="2743199" cy="91440"/>
            <a:chOff x="5144145" y="5715000"/>
            <a:chExt cx="2110153" cy="91440"/>
          </a:xfrm>
        </p:grpSpPr>
        <p:cxnSp>
          <p:nvCxnSpPr>
            <p:cNvPr id="21" name="Straight Connector 20"/>
            <p:cNvCxnSpPr/>
            <p:nvPr/>
          </p:nvCxnSpPr>
          <p:spPr>
            <a:xfrm>
              <a:off x="5144145" y="5715000"/>
              <a:ext cx="0" cy="9144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671683" y="5715000"/>
              <a:ext cx="0" cy="9144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199222" y="5715000"/>
              <a:ext cx="0" cy="9144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6726760" y="5715000"/>
              <a:ext cx="0" cy="9144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7254298" y="5715000"/>
              <a:ext cx="0" cy="9144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a:off x="4572000" y="2443026"/>
            <a:ext cx="4114800" cy="91440"/>
            <a:chOff x="4572000" y="5715000"/>
            <a:chExt cx="4114800" cy="91440"/>
          </a:xfrm>
        </p:grpSpPr>
        <p:cxnSp>
          <p:nvCxnSpPr>
            <p:cNvPr id="5" name="Straight Connector 4"/>
            <p:cNvCxnSpPr>
              <a:cxnSpLocks/>
            </p:cNvCxnSpPr>
            <p:nvPr/>
          </p:nvCxnSpPr>
          <p:spPr>
            <a:xfrm>
              <a:off x="4572000" y="5760720"/>
              <a:ext cx="4114800" cy="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cxnSpLocks/>
            </p:cNvCxnSpPr>
            <p:nvPr/>
          </p:nvCxnSpPr>
          <p:spPr>
            <a:xfrm>
              <a:off x="4572000" y="5715000"/>
              <a:ext cx="0" cy="9144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cxnSpLocks/>
            </p:cNvCxnSpPr>
            <p:nvPr/>
          </p:nvCxnSpPr>
          <p:spPr>
            <a:xfrm>
              <a:off x="8686800" y="5715000"/>
              <a:ext cx="0" cy="9144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30" name="TextBox 29"/>
          <p:cNvSpPr txBox="1"/>
          <p:nvPr/>
        </p:nvSpPr>
        <p:spPr>
          <a:xfrm>
            <a:off x="5105400" y="1223826"/>
            <a:ext cx="596638" cy="338554"/>
          </a:xfrm>
          <a:prstGeom prst="rect">
            <a:avLst/>
          </a:prstGeom>
          <a:noFill/>
        </p:spPr>
        <p:txBody>
          <a:bodyPr wrap="none" rtlCol="0">
            <a:spAutoFit/>
          </a:bodyPr>
          <a:lstStyle/>
          <a:p>
            <a:r>
              <a:rPr lang="en-US" sz="1600" i="1" dirty="0" smtClean="0"/>
              <a:t>B</a:t>
            </a:r>
            <a:r>
              <a:rPr lang="en-US" sz="1600" baseline="-25000" dirty="0" smtClean="0"/>
              <a:t>1</a:t>
            </a:r>
            <a:r>
              <a:rPr lang="en-US" sz="1600" dirty="0" smtClean="0"/>
              <a:t>(</a:t>
            </a:r>
            <a:r>
              <a:rPr lang="en-US" sz="1600" i="1" dirty="0" smtClean="0"/>
              <a:t>p</a:t>
            </a:r>
            <a:r>
              <a:rPr lang="en-US" sz="1600" dirty="0" smtClean="0"/>
              <a:t>)</a:t>
            </a:r>
            <a:endParaRPr lang="en-US" sz="1600" dirty="0"/>
          </a:p>
        </p:txBody>
      </p:sp>
      <p:sp>
        <p:nvSpPr>
          <p:cNvPr id="42" name="TextBox 41"/>
          <p:cNvSpPr txBox="1"/>
          <p:nvPr/>
        </p:nvSpPr>
        <p:spPr>
          <a:xfrm>
            <a:off x="5804162" y="1223826"/>
            <a:ext cx="596638" cy="338554"/>
          </a:xfrm>
          <a:prstGeom prst="rect">
            <a:avLst/>
          </a:prstGeom>
          <a:noFill/>
        </p:spPr>
        <p:txBody>
          <a:bodyPr wrap="none" rtlCol="0">
            <a:spAutoFit/>
          </a:bodyPr>
          <a:lstStyle/>
          <a:p>
            <a:r>
              <a:rPr lang="en-US" sz="1600" i="1" dirty="0" smtClean="0"/>
              <a:t>B</a:t>
            </a:r>
            <a:r>
              <a:rPr lang="en-US" sz="1600" baseline="-25000" dirty="0" smtClean="0"/>
              <a:t>2</a:t>
            </a:r>
            <a:r>
              <a:rPr lang="en-US" sz="1600" dirty="0" smtClean="0"/>
              <a:t>(</a:t>
            </a:r>
            <a:r>
              <a:rPr lang="en-US" sz="1600" i="1" dirty="0" smtClean="0"/>
              <a:t>p</a:t>
            </a:r>
            <a:r>
              <a:rPr lang="en-US" sz="1600" dirty="0" smtClean="0"/>
              <a:t>)</a:t>
            </a:r>
            <a:endParaRPr lang="en-US" sz="1600" dirty="0"/>
          </a:p>
        </p:txBody>
      </p:sp>
      <p:sp>
        <p:nvSpPr>
          <p:cNvPr id="43" name="TextBox 42"/>
          <p:cNvSpPr txBox="1"/>
          <p:nvPr/>
        </p:nvSpPr>
        <p:spPr>
          <a:xfrm>
            <a:off x="6489962" y="1223826"/>
            <a:ext cx="596638" cy="338554"/>
          </a:xfrm>
          <a:prstGeom prst="rect">
            <a:avLst/>
          </a:prstGeom>
          <a:noFill/>
        </p:spPr>
        <p:txBody>
          <a:bodyPr wrap="none" rtlCol="0">
            <a:spAutoFit/>
          </a:bodyPr>
          <a:lstStyle/>
          <a:p>
            <a:r>
              <a:rPr lang="en-US" sz="1600" i="1" dirty="0" smtClean="0"/>
              <a:t>B</a:t>
            </a:r>
            <a:r>
              <a:rPr lang="en-US" sz="1600" baseline="-25000" dirty="0" smtClean="0"/>
              <a:t>3</a:t>
            </a:r>
            <a:r>
              <a:rPr lang="en-US" sz="1600" dirty="0" smtClean="0"/>
              <a:t>(</a:t>
            </a:r>
            <a:r>
              <a:rPr lang="en-US" sz="1600" i="1" dirty="0" smtClean="0"/>
              <a:t>p</a:t>
            </a:r>
            <a:r>
              <a:rPr lang="en-US" sz="1600" dirty="0" smtClean="0"/>
              <a:t>)</a:t>
            </a:r>
            <a:endParaRPr lang="en-US" sz="1600" dirty="0"/>
          </a:p>
        </p:txBody>
      </p:sp>
      <p:sp>
        <p:nvSpPr>
          <p:cNvPr id="44" name="TextBox 43"/>
          <p:cNvSpPr txBox="1"/>
          <p:nvPr/>
        </p:nvSpPr>
        <p:spPr>
          <a:xfrm>
            <a:off x="7175762" y="1223826"/>
            <a:ext cx="596638" cy="338554"/>
          </a:xfrm>
          <a:prstGeom prst="rect">
            <a:avLst/>
          </a:prstGeom>
          <a:noFill/>
        </p:spPr>
        <p:txBody>
          <a:bodyPr wrap="none" rtlCol="0">
            <a:spAutoFit/>
          </a:bodyPr>
          <a:lstStyle/>
          <a:p>
            <a:r>
              <a:rPr lang="en-US" sz="1600" i="1" dirty="0" smtClean="0"/>
              <a:t>B</a:t>
            </a:r>
            <a:r>
              <a:rPr lang="en-US" sz="1600" baseline="-25000" dirty="0" smtClean="0"/>
              <a:t>4</a:t>
            </a:r>
            <a:r>
              <a:rPr lang="en-US" sz="1600" dirty="0" smtClean="0"/>
              <a:t>(</a:t>
            </a:r>
            <a:r>
              <a:rPr lang="en-US" sz="1600" i="1" dirty="0" smtClean="0"/>
              <a:t>p</a:t>
            </a:r>
            <a:r>
              <a:rPr lang="en-US" sz="1600" dirty="0" smtClean="0"/>
              <a:t>)</a:t>
            </a:r>
            <a:endParaRPr lang="en-US" sz="1600" dirty="0"/>
          </a:p>
        </p:txBody>
      </p:sp>
      <p:graphicFrame>
        <p:nvGraphicFramePr>
          <p:cNvPr id="73" name="Object 72"/>
          <p:cNvGraphicFramePr>
            <a:graphicFrameLocks noChangeAspect="1"/>
          </p:cNvGraphicFramePr>
          <p:nvPr>
            <p:extLst>
              <p:ext uri="{D42A27DB-BD31-4B8C-83A1-F6EECF244321}">
                <p14:modId xmlns:p14="http://schemas.microsoft.com/office/powerpoint/2010/main" val="2196825777"/>
              </p:ext>
            </p:extLst>
          </p:nvPr>
        </p:nvGraphicFramePr>
        <p:xfrm>
          <a:off x="5943600" y="2633663"/>
          <a:ext cx="1346200" cy="304800"/>
        </p:xfrm>
        <a:graphic>
          <a:graphicData uri="http://schemas.openxmlformats.org/presentationml/2006/ole">
            <mc:AlternateContent xmlns:mc="http://schemas.openxmlformats.org/markup-compatibility/2006">
              <mc:Choice xmlns:v="urn:schemas-microsoft-com:vml" Requires="v">
                <p:oleObj spid="_x0000_s17998" name="Equation" r:id="rId4" imgW="927000" imgH="203040" progId="Equation.3">
                  <p:embed/>
                </p:oleObj>
              </mc:Choice>
              <mc:Fallback>
                <p:oleObj name="Equation" r:id="rId4" imgW="927000" imgH="203040" progId="Equation.3">
                  <p:embed/>
                  <p:pic>
                    <p:nvPicPr>
                      <p:cNvPr id="0" name=""/>
                      <p:cNvPicPr>
                        <a:picLocks noChangeAspect="1" noChangeArrowheads="1"/>
                      </p:cNvPicPr>
                      <p:nvPr/>
                    </p:nvPicPr>
                    <p:blipFill>
                      <a:blip r:embed="rId5"/>
                      <a:srcRect/>
                      <a:stretch>
                        <a:fillRect/>
                      </a:stretch>
                    </p:blipFill>
                    <p:spPr bwMode="auto">
                      <a:xfrm>
                        <a:off x="5943600" y="2633663"/>
                        <a:ext cx="1346200" cy="304800"/>
                      </a:xfrm>
                      <a:prstGeom prst="rect">
                        <a:avLst/>
                      </a:prstGeom>
                      <a:noFill/>
                      <a:ln>
                        <a:noFill/>
                      </a:ln>
                    </p:spPr>
                  </p:pic>
                </p:oleObj>
              </mc:Fallback>
            </mc:AlternateContent>
          </a:graphicData>
        </a:graphic>
      </p:graphicFrame>
      <p:pic>
        <p:nvPicPr>
          <p:cNvPr id="74" name="Picture 3" descr="C:\Talks\SIGAsia-10\temp\spline.bmp"/>
          <p:cNvPicPr>
            <a:picLocks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05200" y="1066800"/>
            <a:ext cx="4233672" cy="1412671"/>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3" descr="C:\Talks\SIGAsia-10\temp\spline.bmp"/>
          <p:cNvPicPr>
            <a:picLocks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87952" y="1071426"/>
            <a:ext cx="4233672" cy="1412671"/>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3" descr="C:\Talks\SIGAsia-10\temp\spline.bmp"/>
          <p:cNvPicPr>
            <a:picLocks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73752" y="1071426"/>
            <a:ext cx="4233672" cy="1412671"/>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3" descr="C:\Talks\SIGAsia-10\temp\spline.bmp"/>
          <p:cNvPicPr>
            <a:picLocks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59552" y="1066800"/>
            <a:ext cx="4233672" cy="141267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3" name="Object 82"/>
          <p:cNvGraphicFramePr>
            <a:graphicFrameLocks noChangeAspect="1"/>
          </p:cNvGraphicFramePr>
          <p:nvPr>
            <p:extLst>
              <p:ext uri="{D42A27DB-BD31-4B8C-83A1-F6EECF244321}">
                <p14:modId xmlns:p14="http://schemas.microsoft.com/office/powerpoint/2010/main" val="764663800"/>
              </p:ext>
            </p:extLst>
          </p:nvPr>
        </p:nvGraphicFramePr>
        <p:xfrm>
          <a:off x="3949700" y="4343400"/>
          <a:ext cx="1079500" cy="468313"/>
        </p:xfrm>
        <a:graphic>
          <a:graphicData uri="http://schemas.openxmlformats.org/presentationml/2006/ole">
            <mc:AlternateContent xmlns:mc="http://schemas.openxmlformats.org/markup-compatibility/2006">
              <mc:Choice xmlns:v="urn:schemas-microsoft-com:vml" Requires="v">
                <p:oleObj spid="_x0000_s17999" name="Equation" r:id="rId7" imgW="469800" imgH="203040" progId="Equation.3">
                  <p:embed/>
                </p:oleObj>
              </mc:Choice>
              <mc:Fallback>
                <p:oleObj name="Equation" r:id="rId7" imgW="469800" imgH="203040" progId="Equation.3">
                  <p:embed/>
                  <p:pic>
                    <p:nvPicPr>
                      <p:cNvPr id="0" name=""/>
                      <p:cNvPicPr>
                        <a:picLocks noChangeAspect="1" noChangeArrowheads="1"/>
                      </p:cNvPicPr>
                      <p:nvPr/>
                    </p:nvPicPr>
                    <p:blipFill>
                      <a:blip r:embed="rId8"/>
                      <a:srcRect/>
                      <a:stretch>
                        <a:fillRect/>
                      </a:stretch>
                    </p:blipFill>
                    <p:spPr bwMode="auto">
                      <a:xfrm>
                        <a:off x="3949700" y="4343400"/>
                        <a:ext cx="1079500" cy="468313"/>
                      </a:xfrm>
                      <a:prstGeom prst="rect">
                        <a:avLst/>
                      </a:prstGeom>
                      <a:noFill/>
                      <a:ln>
                        <a:noFill/>
                      </a:ln>
                    </p:spPr>
                  </p:pic>
                </p:oleObj>
              </mc:Fallback>
            </mc:AlternateContent>
          </a:graphicData>
        </a:graphic>
      </p:graphicFrame>
      <p:graphicFrame>
        <p:nvGraphicFramePr>
          <p:cNvPr id="84" name="Object 83"/>
          <p:cNvGraphicFramePr>
            <a:graphicFrameLocks noChangeAspect="1"/>
          </p:cNvGraphicFramePr>
          <p:nvPr>
            <p:extLst>
              <p:ext uri="{D42A27DB-BD31-4B8C-83A1-F6EECF244321}">
                <p14:modId xmlns:p14="http://schemas.microsoft.com/office/powerpoint/2010/main" val="3032029555"/>
              </p:ext>
            </p:extLst>
          </p:nvPr>
        </p:nvGraphicFramePr>
        <p:xfrm>
          <a:off x="1425575" y="5011738"/>
          <a:ext cx="5889625" cy="482600"/>
        </p:xfrm>
        <a:graphic>
          <a:graphicData uri="http://schemas.openxmlformats.org/presentationml/2006/ole">
            <mc:AlternateContent xmlns:mc="http://schemas.openxmlformats.org/markup-compatibility/2006">
              <mc:Choice xmlns:v="urn:schemas-microsoft-com:vml" Requires="v">
                <p:oleObj spid="_x0000_s18000" name="Equation" r:id="rId9" imgW="3187440" imgH="279360" progId="Equation.3">
                  <p:embed/>
                </p:oleObj>
              </mc:Choice>
              <mc:Fallback>
                <p:oleObj name="Equation" r:id="rId9" imgW="3187440" imgH="279360" progId="Equation.3">
                  <p:embed/>
                  <p:pic>
                    <p:nvPicPr>
                      <p:cNvPr id="0" name=""/>
                      <p:cNvPicPr>
                        <a:picLocks noChangeAspect="1" noChangeArrowheads="1"/>
                      </p:cNvPicPr>
                      <p:nvPr/>
                    </p:nvPicPr>
                    <p:blipFill>
                      <a:blip r:embed="rId10"/>
                      <a:srcRect/>
                      <a:stretch>
                        <a:fillRect/>
                      </a:stretch>
                    </p:blipFill>
                    <p:spPr bwMode="auto">
                      <a:xfrm>
                        <a:off x="1425575" y="5011738"/>
                        <a:ext cx="5889625"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840596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par>
                          <p:cTn id="13" fill="hold">
                            <p:stCondLst>
                              <p:cond delay="0"/>
                            </p:stCondLst>
                            <p:childTnLst>
                              <p:par>
                                <p:cTn id="14" presetID="10" presetClass="entr" presetSubtype="0" fill="hold" nodeType="afterEffect">
                                  <p:stCondLst>
                                    <p:cond delay="0"/>
                                  </p:stCondLst>
                                  <p:childTnLst>
                                    <p:set>
                                      <p:cBhvr>
                                        <p:cTn id="15" dur="1" fill="hold">
                                          <p:stCondLst>
                                            <p:cond delay="0"/>
                                          </p:stCondLst>
                                        </p:cTn>
                                        <p:tgtEl>
                                          <p:spTgt spid="74"/>
                                        </p:tgtEl>
                                        <p:attrNameLst>
                                          <p:attrName>style.visibility</p:attrName>
                                        </p:attrNameLst>
                                      </p:cBhvr>
                                      <p:to>
                                        <p:strVal val="visible"/>
                                      </p:to>
                                    </p:set>
                                    <p:animEffect transition="in" filter="fade">
                                      <p:cBhvr>
                                        <p:cTn id="16" dur="500"/>
                                        <p:tgtEl>
                                          <p:spTgt spid="74"/>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75"/>
                                        </p:tgtEl>
                                        <p:attrNameLst>
                                          <p:attrName>style.visibility</p:attrName>
                                        </p:attrNameLst>
                                      </p:cBhvr>
                                      <p:to>
                                        <p:strVal val="visible"/>
                                      </p:to>
                                    </p:set>
                                    <p:animEffect transition="in" filter="fade">
                                      <p:cBhvr>
                                        <p:cTn id="22" dur="500"/>
                                        <p:tgtEl>
                                          <p:spTgt spid="75"/>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76"/>
                                        </p:tgtEl>
                                        <p:attrNameLst>
                                          <p:attrName>style.visibility</p:attrName>
                                        </p:attrNameLst>
                                      </p:cBhvr>
                                      <p:to>
                                        <p:strVal val="visible"/>
                                      </p:to>
                                    </p:set>
                                    <p:animEffect transition="in" filter="fade">
                                      <p:cBhvr>
                                        <p:cTn id="28" dur="500"/>
                                        <p:tgtEl>
                                          <p:spTgt spid="76"/>
                                        </p:tgtEl>
                                      </p:cBhvr>
                                    </p:animEffect>
                                  </p:childTnLst>
                                </p:cTn>
                              </p:par>
                              <p:par>
                                <p:cTn id="29" presetID="1" presetClass="entr" presetSubtype="0"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par>
                          <p:cTn id="31" fill="hold">
                            <p:stCondLst>
                              <p:cond delay="1500"/>
                            </p:stCondLst>
                            <p:childTnLst>
                              <p:par>
                                <p:cTn id="32" presetID="10" presetClass="entr" presetSubtype="0" fill="hold" nodeType="afterEffect">
                                  <p:stCondLst>
                                    <p:cond delay="0"/>
                                  </p:stCondLst>
                                  <p:childTnLst>
                                    <p:set>
                                      <p:cBhvr>
                                        <p:cTn id="33" dur="1" fill="hold">
                                          <p:stCondLst>
                                            <p:cond delay="0"/>
                                          </p:stCondLst>
                                        </p:cTn>
                                        <p:tgtEl>
                                          <p:spTgt spid="77"/>
                                        </p:tgtEl>
                                        <p:attrNameLst>
                                          <p:attrName>style.visibility</p:attrName>
                                        </p:attrNameLst>
                                      </p:cBhvr>
                                      <p:to>
                                        <p:strVal val="visible"/>
                                      </p:to>
                                    </p:set>
                                    <p:animEffect transition="in" filter="fade">
                                      <p:cBhvr>
                                        <p:cTn id="34" dur="500"/>
                                        <p:tgtEl>
                                          <p:spTgt spid="77"/>
                                        </p:tgtEl>
                                      </p:cBhvr>
                                    </p:animEffect>
                                  </p:childTnLst>
                                </p:cTn>
                              </p:par>
                              <p:par>
                                <p:cTn id="35" presetID="1" presetClass="entr" presetSubtype="0"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iterate type="lt">
                                    <p:tmAbs val="0"/>
                                  </p:iterate>
                                  <p:childTnLst>
                                    <p:set>
                                      <p:cBhvr>
                                        <p:cTn id="4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8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42" grpId="0"/>
      <p:bldP spid="43" grpId="0"/>
      <p:bldP spid="4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4" name="Object 73"/>
          <p:cNvGraphicFramePr>
            <a:graphicFrameLocks noChangeAspect="1"/>
          </p:cNvGraphicFramePr>
          <p:nvPr>
            <p:extLst>
              <p:ext uri="{D42A27DB-BD31-4B8C-83A1-F6EECF244321}">
                <p14:modId xmlns:p14="http://schemas.microsoft.com/office/powerpoint/2010/main" val="4105990519"/>
              </p:ext>
            </p:extLst>
          </p:nvPr>
        </p:nvGraphicFramePr>
        <p:xfrm>
          <a:off x="914400" y="4038600"/>
          <a:ext cx="2909887" cy="657225"/>
        </p:xfrm>
        <a:graphic>
          <a:graphicData uri="http://schemas.openxmlformats.org/presentationml/2006/ole">
            <mc:AlternateContent xmlns:mc="http://schemas.openxmlformats.org/markup-compatibility/2006">
              <mc:Choice xmlns:v="urn:schemas-microsoft-com:vml" Requires="v">
                <p:oleObj spid="_x0000_s20758" name="Equation" r:id="rId4" imgW="1574640" imgH="380880" progId="Equation.3">
                  <p:embed/>
                </p:oleObj>
              </mc:Choice>
              <mc:Fallback>
                <p:oleObj name="Equation" r:id="rId4" imgW="1574640" imgH="380880" progId="Equation.3">
                  <p:embed/>
                  <p:pic>
                    <p:nvPicPr>
                      <p:cNvPr id="0" name=""/>
                      <p:cNvPicPr>
                        <a:picLocks noChangeAspect="1" noChangeArrowheads="1"/>
                      </p:cNvPicPr>
                      <p:nvPr/>
                    </p:nvPicPr>
                    <p:blipFill>
                      <a:blip r:embed="rId5"/>
                      <a:srcRect/>
                      <a:stretch>
                        <a:fillRect/>
                      </a:stretch>
                    </p:blipFill>
                    <p:spPr bwMode="auto">
                      <a:xfrm>
                        <a:off x="914400" y="4038600"/>
                        <a:ext cx="2909887"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75" name="Group 74"/>
          <p:cNvGrpSpPr/>
          <p:nvPr/>
        </p:nvGrpSpPr>
        <p:grpSpPr>
          <a:xfrm>
            <a:off x="5504070" y="4146924"/>
            <a:ext cx="3563730" cy="2665872"/>
            <a:chOff x="4535851" y="4039728"/>
            <a:chExt cx="3563730" cy="2665872"/>
          </a:xfrm>
        </p:grpSpPr>
        <p:grpSp>
          <p:nvGrpSpPr>
            <p:cNvPr id="77" name="Group 76"/>
            <p:cNvGrpSpPr>
              <a:grpSpLocks noChangeAspect="1"/>
            </p:cNvGrpSpPr>
            <p:nvPr/>
          </p:nvGrpSpPr>
          <p:grpSpPr>
            <a:xfrm flipH="1">
              <a:off x="7217483" y="4930918"/>
              <a:ext cx="882098" cy="882098"/>
              <a:chOff x="0" y="2366462"/>
              <a:chExt cx="2205538" cy="2205538"/>
            </a:xfrm>
          </p:grpSpPr>
          <p:pic>
            <p:nvPicPr>
              <p:cNvPr id="94" name="Picture 4" descr="C:\Talks\SIGAsia-10\Spheres\cubemap.1.bm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2366462"/>
                <a:ext cx="2205538" cy="2205538"/>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2" descr="C:\Talks\SIGAsia-10\Spheres\grid.regular.8.bmp"/>
              <p:cNvPicPr>
                <a:picLocks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2368296"/>
                <a:ext cx="2203704" cy="22037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8" name="Group 77"/>
            <p:cNvGrpSpPr>
              <a:grpSpLocks noChangeAspect="1"/>
            </p:cNvGrpSpPr>
            <p:nvPr/>
          </p:nvGrpSpPr>
          <p:grpSpPr>
            <a:xfrm flipH="1">
              <a:off x="6326996" y="4039728"/>
              <a:ext cx="882583" cy="882584"/>
              <a:chOff x="2209800" y="155448"/>
              <a:chExt cx="2206752" cy="2206752"/>
            </a:xfrm>
          </p:grpSpPr>
          <p:pic>
            <p:nvPicPr>
              <p:cNvPr id="92" name="Picture 2" descr="C:\Talks\SIGAsia-10\Spheres\cubemap.5.bmp"/>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09800" y="156662"/>
                <a:ext cx="2205538" cy="2205538"/>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2" descr="C:\Talks\SIGAsia-10\Spheres\grid.regular.8.bmp"/>
              <p:cNvPicPr>
                <a:picLocks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12848" y="155448"/>
                <a:ext cx="2203704" cy="22037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0" name="Group 79"/>
            <p:cNvGrpSpPr>
              <a:grpSpLocks noChangeAspect="1"/>
            </p:cNvGrpSpPr>
            <p:nvPr/>
          </p:nvGrpSpPr>
          <p:grpSpPr>
            <a:xfrm flipH="1">
              <a:off x="6325292" y="4930918"/>
              <a:ext cx="882583" cy="882098"/>
              <a:chOff x="2212848" y="2366462"/>
              <a:chExt cx="2206752" cy="2205538"/>
            </a:xfrm>
          </p:grpSpPr>
          <p:pic>
            <p:nvPicPr>
              <p:cNvPr id="90" name="Picture 5" descr="C:\Talks\SIGAsia-10\Spheres\cubemap.2.bmp"/>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14062" y="2366462"/>
                <a:ext cx="2205538" cy="2205538"/>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2" descr="C:\Talks\SIGAsia-10\Spheres\grid.regular.8.bmp"/>
              <p:cNvPicPr>
                <a:picLocks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12848" y="2368296"/>
                <a:ext cx="2203704" cy="22037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1" name="Group 80"/>
            <p:cNvGrpSpPr>
              <a:grpSpLocks noChangeAspect="1"/>
            </p:cNvGrpSpPr>
            <p:nvPr/>
          </p:nvGrpSpPr>
          <p:grpSpPr>
            <a:xfrm flipH="1">
              <a:off x="6326996" y="5823502"/>
              <a:ext cx="882583" cy="882098"/>
              <a:chOff x="2209800" y="4572000"/>
              <a:chExt cx="2206752" cy="2205538"/>
            </a:xfrm>
          </p:grpSpPr>
          <p:pic>
            <p:nvPicPr>
              <p:cNvPr id="88" name="Picture 7" descr="C:\Talks\SIGAsia-10\Spheres\cubemap.4.bmp"/>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09800" y="4572000"/>
                <a:ext cx="2205538" cy="2205538"/>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 descr="C:\Talks\SIGAsia-10\Spheres\grid.regular.8.bmp"/>
              <p:cNvPicPr>
                <a:picLocks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12848" y="4572000"/>
                <a:ext cx="2203704" cy="22037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2" name="Group 81"/>
            <p:cNvGrpSpPr>
              <a:grpSpLocks noChangeAspect="1"/>
            </p:cNvGrpSpPr>
            <p:nvPr/>
          </p:nvGrpSpPr>
          <p:grpSpPr>
            <a:xfrm flipH="1">
              <a:off x="5434412" y="4930918"/>
              <a:ext cx="883317" cy="882098"/>
              <a:chOff x="4416552" y="2366462"/>
              <a:chExt cx="2208586" cy="2205538"/>
            </a:xfrm>
          </p:grpSpPr>
          <p:pic>
            <p:nvPicPr>
              <p:cNvPr id="86" name="Picture 6" descr="C:\Talks\SIGAsia-10\Spheres\cubemap.3.bmp"/>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419600" y="2366462"/>
                <a:ext cx="2205538" cy="2205538"/>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 descr="C:\Talks\SIGAsia-10\Spheres\grid.regular.8.bmp"/>
              <p:cNvPicPr>
                <a:picLocks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16552" y="2368297"/>
                <a:ext cx="2203703" cy="220370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3" name="Group 82"/>
            <p:cNvGrpSpPr>
              <a:grpSpLocks noChangeAspect="1"/>
            </p:cNvGrpSpPr>
            <p:nvPr/>
          </p:nvGrpSpPr>
          <p:grpSpPr>
            <a:xfrm flipH="1">
              <a:off x="4535851" y="4930918"/>
              <a:ext cx="882098" cy="882098"/>
              <a:chOff x="6629400" y="2366462"/>
              <a:chExt cx="2205538" cy="2205538"/>
            </a:xfrm>
          </p:grpSpPr>
          <p:pic>
            <p:nvPicPr>
              <p:cNvPr id="84" name="Picture 3" descr="C:\Talks\SIGAsia-10\Spheres\cubemap.0.bmp"/>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629400" y="2366462"/>
                <a:ext cx="2205538" cy="2205538"/>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2" descr="C:\Talks\SIGAsia-10\Spheres\grid.regular.8.bmp"/>
              <p:cNvPicPr>
                <a:picLocks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29400" y="2368296"/>
                <a:ext cx="2203704" cy="2203704"/>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96" name="Group 95"/>
          <p:cNvGrpSpPr>
            <a:grpSpLocks noChangeAspect="1"/>
          </p:cNvGrpSpPr>
          <p:nvPr/>
        </p:nvGrpSpPr>
        <p:grpSpPr>
          <a:xfrm>
            <a:off x="7424928" y="3745004"/>
            <a:ext cx="1713437" cy="1713437"/>
            <a:chOff x="5221193" y="509547"/>
            <a:chExt cx="6153150" cy="6153150"/>
          </a:xfrm>
        </p:grpSpPr>
        <p:pic>
          <p:nvPicPr>
            <p:cNvPr id="97" name="Picture 5" descr="C:\Talks\SIGAsia-10\Spheres\union.bmp"/>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21193" y="509547"/>
              <a:ext cx="6153150" cy="6153150"/>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6" descr="C:\Talks\SIGAsia-10\Spheres\cubemap.bmp"/>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49863" y="528638"/>
              <a:ext cx="6103937" cy="6103937"/>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title"/>
          </p:nvPr>
        </p:nvSpPr>
        <p:spPr/>
        <p:txBody>
          <a:bodyPr/>
          <a:lstStyle/>
          <a:p>
            <a:r>
              <a:rPr lang="en-US" dirty="0"/>
              <a:t>System Set-Up</a:t>
            </a:r>
          </a:p>
        </p:txBody>
      </p:sp>
      <p:sp>
        <p:nvSpPr>
          <p:cNvPr id="3" name="Content Placeholder 2"/>
          <p:cNvSpPr>
            <a:spLocks noGrp="1"/>
          </p:cNvSpPr>
          <p:nvPr>
            <p:ph idx="1"/>
          </p:nvPr>
        </p:nvSpPr>
        <p:spPr/>
        <p:txBody>
          <a:bodyPr>
            <a:normAutofit/>
          </a:bodyPr>
          <a:lstStyle/>
          <a:p>
            <a:pPr marL="0" indent="0">
              <a:buNone/>
            </a:pPr>
            <a:r>
              <a:rPr lang="en-US" u="sng" dirty="0"/>
              <a:t>P</a:t>
            </a:r>
            <a:r>
              <a:rPr lang="en-US" u="sng" dirty="0" smtClean="0"/>
              <a:t>lanar images</a:t>
            </a:r>
            <a:r>
              <a:rPr lang="en-US" dirty="0" smtClean="0"/>
              <a:t>:</a:t>
            </a:r>
          </a:p>
          <a:p>
            <a:pPr marL="0" indent="0">
              <a:buNone/>
            </a:pPr>
            <a:endParaRPr lang="en-US" u="sng" dirty="0" smtClean="0"/>
          </a:p>
          <a:p>
            <a:pPr marL="400050" lvl="1" indent="0">
              <a:buNone/>
            </a:pPr>
            <a:r>
              <a:rPr lang="en-US" dirty="0">
                <a:sym typeface="Symbol"/>
              </a:rPr>
              <a:t>Trivial metric  Simple integrals</a:t>
            </a:r>
            <a:endParaRPr lang="en-US" dirty="0"/>
          </a:p>
          <a:p>
            <a:pPr marL="400050" lvl="1" indent="0">
              <a:buNone/>
            </a:pPr>
            <a:r>
              <a:rPr lang="en-US" dirty="0" smtClean="0"/>
              <a:t>Isotropic </a:t>
            </a:r>
            <a:r>
              <a:rPr lang="en-US" dirty="0">
                <a:sym typeface="Symbol"/>
              </a:rPr>
              <a:t> </a:t>
            </a:r>
            <a:r>
              <a:rPr lang="en-US" dirty="0" smtClean="0">
                <a:sym typeface="Symbol"/>
              </a:rPr>
              <a:t>Efficient set-up</a:t>
            </a:r>
            <a:endParaRPr lang="en-US" u="sng" dirty="0" smtClean="0"/>
          </a:p>
          <a:p>
            <a:pPr marL="0" indent="0">
              <a:buNone/>
            </a:pPr>
            <a:r>
              <a:rPr lang="en-US" u="sng" dirty="0" smtClean="0"/>
              <a:t>Spherical Images</a:t>
            </a:r>
            <a:r>
              <a:rPr lang="en-US" dirty="0" smtClean="0"/>
              <a:t>:</a:t>
            </a:r>
          </a:p>
          <a:p>
            <a:pPr marL="400050" lvl="1" indent="0">
              <a:buNone/>
            </a:pPr>
            <a:endParaRPr lang="en-US" dirty="0" smtClean="0">
              <a:sym typeface="Symbol"/>
            </a:endParaRPr>
          </a:p>
          <a:p>
            <a:pPr marL="400050" lvl="1" indent="0">
              <a:buNone/>
            </a:pPr>
            <a:r>
              <a:rPr lang="en-US" dirty="0" smtClean="0">
                <a:sym typeface="Symbol"/>
              </a:rPr>
              <a:t>Spherical </a:t>
            </a:r>
            <a:r>
              <a:rPr lang="en-US" dirty="0">
                <a:sym typeface="Symbol"/>
              </a:rPr>
              <a:t>metric  </a:t>
            </a:r>
            <a:r>
              <a:rPr lang="en-US" dirty="0" smtClean="0">
                <a:sym typeface="Symbol"/>
              </a:rPr>
              <a:t>Approximate integrals</a:t>
            </a:r>
            <a:endParaRPr lang="en-US" dirty="0"/>
          </a:p>
          <a:p>
            <a:pPr marL="400050" lvl="1" indent="0">
              <a:buNone/>
            </a:pPr>
            <a:r>
              <a:rPr lang="en-US" dirty="0" smtClean="0"/>
              <a:t>Non-uniform </a:t>
            </a:r>
            <a:r>
              <a:rPr lang="en-US" dirty="0" smtClean="0">
                <a:sym typeface="Symbol"/>
              </a:rPr>
              <a:t> Slow set-up</a:t>
            </a:r>
          </a:p>
        </p:txBody>
      </p:sp>
      <p:sp>
        <p:nvSpPr>
          <p:cNvPr id="36" name="TextBox 35"/>
          <p:cNvSpPr txBox="1"/>
          <p:nvPr/>
        </p:nvSpPr>
        <p:spPr>
          <a:xfrm>
            <a:off x="5578098" y="5983366"/>
            <a:ext cx="1154483" cy="369332"/>
          </a:xfrm>
          <a:prstGeom prst="rect">
            <a:avLst/>
          </a:prstGeom>
          <a:noFill/>
        </p:spPr>
        <p:txBody>
          <a:bodyPr wrap="none" rtlCol="0">
            <a:spAutoFit/>
          </a:bodyPr>
          <a:lstStyle/>
          <a:p>
            <a:r>
              <a:rPr lang="en-US" dirty="0" smtClean="0"/>
              <a:t>Cube-map</a:t>
            </a:r>
            <a:endParaRPr lang="en-US" dirty="0"/>
          </a:p>
        </p:txBody>
      </p:sp>
      <p:sp>
        <p:nvSpPr>
          <p:cNvPr id="7" name="Freeform 6"/>
          <p:cNvSpPr/>
          <p:nvPr/>
        </p:nvSpPr>
        <p:spPr>
          <a:xfrm>
            <a:off x="7780149" y="4593955"/>
            <a:ext cx="503695" cy="503695"/>
          </a:xfrm>
          <a:custGeom>
            <a:avLst/>
            <a:gdLst>
              <a:gd name="connsiteX0" fmla="*/ 0 w 503695"/>
              <a:gd name="connsiteY0" fmla="*/ 0 h 503695"/>
              <a:gd name="connsiteX1" fmla="*/ 15498 w 503695"/>
              <a:gd name="connsiteY1" fmla="*/ 170482 h 503695"/>
              <a:gd name="connsiteX2" fmla="*/ 38746 w 503695"/>
              <a:gd name="connsiteY2" fmla="*/ 309966 h 503695"/>
              <a:gd name="connsiteX3" fmla="*/ 77492 w 503695"/>
              <a:gd name="connsiteY3" fmla="*/ 433953 h 503695"/>
              <a:gd name="connsiteX4" fmla="*/ 201478 w 503695"/>
              <a:gd name="connsiteY4" fmla="*/ 464949 h 503695"/>
              <a:gd name="connsiteX5" fmla="*/ 340963 w 503695"/>
              <a:gd name="connsiteY5" fmla="*/ 495946 h 503695"/>
              <a:gd name="connsiteX6" fmla="*/ 503695 w 503695"/>
              <a:gd name="connsiteY6" fmla="*/ 503695 h 503695"/>
              <a:gd name="connsiteX7" fmla="*/ 503695 w 503695"/>
              <a:gd name="connsiteY7" fmla="*/ 379709 h 503695"/>
              <a:gd name="connsiteX8" fmla="*/ 503695 w 503695"/>
              <a:gd name="connsiteY8" fmla="*/ 201478 h 503695"/>
              <a:gd name="connsiteX9" fmla="*/ 503695 w 503695"/>
              <a:gd name="connsiteY9" fmla="*/ 0 h 503695"/>
              <a:gd name="connsiteX10" fmla="*/ 302217 w 503695"/>
              <a:gd name="connsiteY10" fmla="*/ 0 h 503695"/>
              <a:gd name="connsiteX11" fmla="*/ 131736 w 503695"/>
              <a:gd name="connsiteY11" fmla="*/ 0 h 503695"/>
              <a:gd name="connsiteX12" fmla="*/ 0 w 503695"/>
              <a:gd name="connsiteY12" fmla="*/ 0 h 503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3695" h="503695">
                <a:moveTo>
                  <a:pt x="0" y="0"/>
                </a:moveTo>
                <a:lnTo>
                  <a:pt x="15498" y="170482"/>
                </a:lnTo>
                <a:lnTo>
                  <a:pt x="38746" y="309966"/>
                </a:lnTo>
                <a:lnTo>
                  <a:pt x="77492" y="433953"/>
                </a:lnTo>
                <a:lnTo>
                  <a:pt x="201478" y="464949"/>
                </a:lnTo>
                <a:lnTo>
                  <a:pt x="340963" y="495946"/>
                </a:lnTo>
                <a:lnTo>
                  <a:pt x="503695" y="503695"/>
                </a:lnTo>
                <a:lnTo>
                  <a:pt x="503695" y="379709"/>
                </a:lnTo>
                <a:lnTo>
                  <a:pt x="503695" y="201478"/>
                </a:lnTo>
                <a:lnTo>
                  <a:pt x="503695" y="0"/>
                </a:lnTo>
                <a:lnTo>
                  <a:pt x="302217" y="0"/>
                </a:lnTo>
                <a:lnTo>
                  <a:pt x="131736" y="0"/>
                </a:lnTo>
                <a:lnTo>
                  <a:pt x="0" y="0"/>
                </a:lnTo>
                <a:close/>
              </a:path>
            </a:pathLst>
          </a:custGeom>
          <a:solidFill>
            <a:schemeClr val="accent6">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7919634" y="4772186"/>
            <a:ext cx="185980" cy="193729"/>
          </a:xfrm>
          <a:custGeom>
            <a:avLst/>
            <a:gdLst>
              <a:gd name="connsiteX0" fmla="*/ 0 w 185980"/>
              <a:gd name="connsiteY0" fmla="*/ 0 h 193729"/>
              <a:gd name="connsiteX1" fmla="*/ 23247 w 185980"/>
              <a:gd name="connsiteY1" fmla="*/ 170481 h 193729"/>
              <a:gd name="connsiteX2" fmla="*/ 185980 w 185980"/>
              <a:gd name="connsiteY2" fmla="*/ 193729 h 193729"/>
              <a:gd name="connsiteX3" fmla="*/ 162732 w 185980"/>
              <a:gd name="connsiteY3" fmla="*/ 23247 h 193729"/>
              <a:gd name="connsiteX4" fmla="*/ 0 w 185980"/>
              <a:gd name="connsiteY4" fmla="*/ 0 h 193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980" h="193729">
                <a:moveTo>
                  <a:pt x="0" y="0"/>
                </a:moveTo>
                <a:lnTo>
                  <a:pt x="23247" y="170481"/>
                </a:lnTo>
                <a:lnTo>
                  <a:pt x="185980" y="193729"/>
                </a:lnTo>
                <a:lnTo>
                  <a:pt x="162732" y="23247"/>
                </a:lnTo>
                <a:lnTo>
                  <a:pt x="0" y="0"/>
                </a:lnTo>
                <a:close/>
              </a:path>
            </a:pathLst>
          </a:custGeom>
          <a:solidFill>
            <a:srgbClr val="FF0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ounded Rectangle 68"/>
          <p:cNvSpPr/>
          <p:nvPr/>
        </p:nvSpPr>
        <p:spPr>
          <a:xfrm>
            <a:off x="1559490" y="4054099"/>
            <a:ext cx="228600" cy="6096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p:cNvSpPr txBox="1"/>
          <p:nvPr/>
        </p:nvSpPr>
        <p:spPr>
          <a:xfrm>
            <a:off x="1904999" y="5751493"/>
            <a:ext cx="5334001" cy="954107"/>
          </a:xfrm>
          <a:prstGeom prst="rect">
            <a:avLst/>
          </a:prstGeom>
          <a:solidFill>
            <a:schemeClr val="accent1"/>
          </a:solidFill>
          <a:ln w="25400">
            <a:solidFill>
              <a:schemeClr val="tx1"/>
            </a:solidFill>
          </a:ln>
        </p:spPr>
        <p:txBody>
          <a:bodyPr wrap="square" rtlCol="0">
            <a:spAutoFit/>
          </a:bodyPr>
          <a:lstStyle/>
          <a:p>
            <a:pPr algn="ctr"/>
            <a:r>
              <a:rPr lang="en-US" sz="2800" dirty="0" smtClean="0"/>
              <a:t>An accurate solution can require more time to set up than to solve.</a:t>
            </a:r>
            <a:endParaRPr lang="en-US" sz="2800" dirty="0"/>
          </a:p>
        </p:txBody>
      </p:sp>
      <p:grpSp>
        <p:nvGrpSpPr>
          <p:cNvPr id="59" name="Group 58"/>
          <p:cNvGrpSpPr>
            <a:grpSpLocks noChangeAspect="1"/>
          </p:cNvGrpSpPr>
          <p:nvPr/>
        </p:nvGrpSpPr>
        <p:grpSpPr>
          <a:xfrm>
            <a:off x="5900576" y="1066800"/>
            <a:ext cx="3167223" cy="2362200"/>
            <a:chOff x="5696240" y="1066800"/>
            <a:chExt cx="3371560" cy="2514600"/>
          </a:xfrm>
        </p:grpSpPr>
        <p:pic>
          <p:nvPicPr>
            <p:cNvPr id="60" name="Picture 4" descr="C:\Papers\Distributed2DMultiGrid\SDMG\Talk\Snakes\snake.original.JPG"/>
            <p:cNvPicPr>
              <a:picLocks noChangeAspect="1" noChangeArrowheads="1"/>
            </p:cNvPicPr>
            <p:nvPr/>
          </p:nvPicPr>
          <p:blipFill>
            <a:blip r:embed="rId15"/>
            <a:srcRect/>
            <a:stretch>
              <a:fillRect/>
            </a:stretch>
          </p:blipFill>
          <p:spPr bwMode="auto">
            <a:xfrm>
              <a:off x="5703989" y="1066800"/>
              <a:ext cx="3363811" cy="2514600"/>
            </a:xfrm>
            <a:prstGeom prst="rect">
              <a:avLst/>
            </a:prstGeom>
            <a:noFill/>
          </p:spPr>
        </p:pic>
        <p:pic>
          <p:nvPicPr>
            <p:cNvPr id="61" name="Picture 2" descr="C:\Talks\SIGAsia-10\temp\grid.regular.16.bmp"/>
            <p:cNvPicPr>
              <a:picLocks noChangeAspect="1" noChangeArrowheads="1"/>
            </p:cNvPicPr>
            <p:nvPr/>
          </p:nvPicPr>
          <p:blipFill rotWithShape="1">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l="-1" r="34474"/>
            <a:stretch/>
          </p:blipFill>
          <p:spPr bwMode="auto">
            <a:xfrm>
              <a:off x="5696240" y="1066800"/>
              <a:ext cx="3364992" cy="25146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2" name="Group 61"/>
          <p:cNvGrpSpPr/>
          <p:nvPr/>
        </p:nvGrpSpPr>
        <p:grpSpPr>
          <a:xfrm>
            <a:off x="6210945" y="1500753"/>
            <a:ext cx="466344" cy="466344"/>
            <a:chOff x="6195447" y="1691898"/>
            <a:chExt cx="466344" cy="466344"/>
          </a:xfrm>
        </p:grpSpPr>
        <p:sp>
          <p:nvSpPr>
            <p:cNvPr id="63" name="Rectangle 62"/>
            <p:cNvSpPr>
              <a:spLocks noChangeAspect="1"/>
            </p:cNvSpPr>
            <p:nvPr/>
          </p:nvSpPr>
          <p:spPr>
            <a:xfrm>
              <a:off x="6195447" y="1691898"/>
              <a:ext cx="466344" cy="466344"/>
            </a:xfrm>
            <a:prstGeom prst="rect">
              <a:avLst/>
            </a:prstGeom>
            <a:solidFill>
              <a:schemeClr val="accent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a:spLocks noChangeAspect="1"/>
            </p:cNvSpPr>
            <p:nvPr/>
          </p:nvSpPr>
          <p:spPr>
            <a:xfrm>
              <a:off x="6347847" y="1852047"/>
              <a:ext cx="152400" cy="152400"/>
            </a:xfrm>
            <a:prstGeom prst="rect">
              <a:avLst/>
            </a:prstGeom>
            <a:solidFill>
              <a:srgbClr val="FF0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p:cNvGrpSpPr/>
          <p:nvPr/>
        </p:nvGrpSpPr>
        <p:grpSpPr>
          <a:xfrm>
            <a:off x="7405503" y="2382762"/>
            <a:ext cx="466344" cy="466344"/>
            <a:chOff x="7315200" y="2466711"/>
            <a:chExt cx="466344" cy="466344"/>
          </a:xfrm>
        </p:grpSpPr>
        <p:sp>
          <p:nvSpPr>
            <p:cNvPr id="70" name="Rectangle 69"/>
            <p:cNvSpPr>
              <a:spLocks noChangeAspect="1"/>
            </p:cNvSpPr>
            <p:nvPr/>
          </p:nvSpPr>
          <p:spPr>
            <a:xfrm>
              <a:off x="7315200" y="2466711"/>
              <a:ext cx="466344" cy="466344"/>
            </a:xfrm>
            <a:prstGeom prst="rect">
              <a:avLst/>
            </a:prstGeom>
            <a:solidFill>
              <a:schemeClr val="accent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a:spLocks noChangeAspect="1"/>
            </p:cNvSpPr>
            <p:nvPr/>
          </p:nvSpPr>
          <p:spPr>
            <a:xfrm>
              <a:off x="7467600" y="2626860"/>
              <a:ext cx="152400" cy="152400"/>
            </a:xfrm>
            <a:prstGeom prst="rect">
              <a:avLst/>
            </a:prstGeom>
            <a:solidFill>
              <a:srgbClr val="FF0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9" name="Object 8"/>
          <p:cNvGraphicFramePr>
            <a:graphicFrameLocks noChangeAspect="1"/>
          </p:cNvGraphicFramePr>
          <p:nvPr>
            <p:extLst>
              <p:ext uri="{D42A27DB-BD31-4B8C-83A1-F6EECF244321}">
                <p14:modId xmlns:p14="http://schemas.microsoft.com/office/powerpoint/2010/main" val="1905117120"/>
              </p:ext>
            </p:extLst>
          </p:nvPr>
        </p:nvGraphicFramePr>
        <p:xfrm>
          <a:off x="922338" y="1957388"/>
          <a:ext cx="2887662" cy="481012"/>
        </p:xfrm>
        <a:graphic>
          <a:graphicData uri="http://schemas.openxmlformats.org/presentationml/2006/ole">
            <mc:AlternateContent xmlns:mc="http://schemas.openxmlformats.org/markup-compatibility/2006">
              <mc:Choice xmlns:v="urn:schemas-microsoft-com:vml" Requires="v">
                <p:oleObj spid="_x0000_s20759" name="Equation" r:id="rId17" imgW="1562100" imgH="279400" progId="Equation.3">
                  <p:embed/>
                </p:oleObj>
              </mc:Choice>
              <mc:Fallback>
                <p:oleObj name="Equation" r:id="rId17" imgW="1562100" imgH="279400" progId="Equation.3">
                  <p:embed/>
                  <p:pic>
                    <p:nvPicPr>
                      <p:cNvPr id="0" name="Object 70"/>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22338" y="1957388"/>
                        <a:ext cx="2887662"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Freeform 9"/>
          <p:cNvSpPr/>
          <p:nvPr/>
        </p:nvSpPr>
        <p:spPr>
          <a:xfrm>
            <a:off x="8101013" y="3938588"/>
            <a:ext cx="521493" cy="321468"/>
          </a:xfrm>
          <a:custGeom>
            <a:avLst/>
            <a:gdLst>
              <a:gd name="connsiteX0" fmla="*/ 16668 w 521493"/>
              <a:gd name="connsiteY0" fmla="*/ 11906 h 321468"/>
              <a:gd name="connsiteX1" fmla="*/ 35718 w 521493"/>
              <a:gd name="connsiteY1" fmla="*/ 85725 h 321468"/>
              <a:gd name="connsiteX2" fmla="*/ 16668 w 521493"/>
              <a:gd name="connsiteY2" fmla="*/ 173831 h 321468"/>
              <a:gd name="connsiteX3" fmla="*/ 0 w 521493"/>
              <a:gd name="connsiteY3" fmla="*/ 300037 h 321468"/>
              <a:gd name="connsiteX4" fmla="*/ 185737 w 521493"/>
              <a:gd name="connsiteY4" fmla="*/ 288131 h 321468"/>
              <a:gd name="connsiteX5" fmla="*/ 359568 w 521493"/>
              <a:gd name="connsiteY5" fmla="*/ 297656 h 321468"/>
              <a:gd name="connsiteX6" fmla="*/ 521493 w 521493"/>
              <a:gd name="connsiteY6" fmla="*/ 321468 h 321468"/>
              <a:gd name="connsiteX7" fmla="*/ 490537 w 521493"/>
              <a:gd name="connsiteY7" fmla="*/ 197643 h 321468"/>
              <a:gd name="connsiteX8" fmla="*/ 457200 w 521493"/>
              <a:gd name="connsiteY8" fmla="*/ 109537 h 321468"/>
              <a:gd name="connsiteX9" fmla="*/ 488156 w 521493"/>
              <a:gd name="connsiteY9" fmla="*/ 47625 h 321468"/>
              <a:gd name="connsiteX10" fmla="*/ 345281 w 521493"/>
              <a:gd name="connsiteY10" fmla="*/ 11906 h 321468"/>
              <a:gd name="connsiteX11" fmla="*/ 180975 w 521493"/>
              <a:gd name="connsiteY11" fmla="*/ 0 h 321468"/>
              <a:gd name="connsiteX12" fmla="*/ 16668 w 521493"/>
              <a:gd name="connsiteY12" fmla="*/ 11906 h 32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1493" h="321468">
                <a:moveTo>
                  <a:pt x="16668" y="11906"/>
                </a:moveTo>
                <a:lnTo>
                  <a:pt x="35718" y="85725"/>
                </a:lnTo>
                <a:lnTo>
                  <a:pt x="16668" y="173831"/>
                </a:lnTo>
                <a:lnTo>
                  <a:pt x="0" y="300037"/>
                </a:lnTo>
                <a:lnTo>
                  <a:pt x="185737" y="288131"/>
                </a:lnTo>
                <a:lnTo>
                  <a:pt x="359568" y="297656"/>
                </a:lnTo>
                <a:lnTo>
                  <a:pt x="521493" y="321468"/>
                </a:lnTo>
                <a:lnTo>
                  <a:pt x="490537" y="197643"/>
                </a:lnTo>
                <a:lnTo>
                  <a:pt x="457200" y="109537"/>
                </a:lnTo>
                <a:lnTo>
                  <a:pt x="488156" y="47625"/>
                </a:lnTo>
                <a:lnTo>
                  <a:pt x="345281" y="11906"/>
                </a:lnTo>
                <a:lnTo>
                  <a:pt x="180975" y="0"/>
                </a:lnTo>
                <a:lnTo>
                  <a:pt x="16668" y="11906"/>
                </a:lnTo>
                <a:close/>
              </a:path>
            </a:pathLst>
          </a:custGeom>
          <a:solidFill>
            <a:schemeClr val="accent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8279606" y="4012406"/>
            <a:ext cx="166688" cy="100013"/>
          </a:xfrm>
          <a:custGeom>
            <a:avLst/>
            <a:gdLst>
              <a:gd name="connsiteX0" fmla="*/ 0 w 166688"/>
              <a:gd name="connsiteY0" fmla="*/ 0 h 100013"/>
              <a:gd name="connsiteX1" fmla="*/ 2382 w 166688"/>
              <a:gd name="connsiteY1" fmla="*/ 90488 h 100013"/>
              <a:gd name="connsiteX2" fmla="*/ 166688 w 166688"/>
              <a:gd name="connsiteY2" fmla="*/ 100013 h 100013"/>
              <a:gd name="connsiteX3" fmla="*/ 150019 w 166688"/>
              <a:gd name="connsiteY3" fmla="*/ 11907 h 100013"/>
              <a:gd name="connsiteX4" fmla="*/ 0 w 166688"/>
              <a:gd name="connsiteY4" fmla="*/ 0 h 100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88" h="100013">
                <a:moveTo>
                  <a:pt x="0" y="0"/>
                </a:moveTo>
                <a:lnTo>
                  <a:pt x="2382" y="90488"/>
                </a:lnTo>
                <a:lnTo>
                  <a:pt x="166688" y="100013"/>
                </a:lnTo>
                <a:lnTo>
                  <a:pt x="150019" y="11907"/>
                </a:lnTo>
                <a:lnTo>
                  <a:pt x="0" y="0"/>
                </a:lnTo>
                <a:close/>
              </a:path>
            </a:pathLst>
          </a:custGeom>
          <a:solidFill>
            <a:srgbClr val="FF0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5706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79"/>
                                        </p:tgtEl>
                                        <p:attrNameLst>
                                          <p:attrName>style.visibility</p:attrName>
                                        </p:attrNameLst>
                                      </p:cBhvr>
                                      <p:to>
                                        <p:strVal val="visible"/>
                                      </p:to>
                                    </p:set>
                                    <p:animEffect transition="in" filter="fade">
                                      <p:cBhvr>
                                        <p:cTn id="49"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7" grpId="0" animBg="1"/>
      <p:bldP spid="6" grpId="0" animBg="1"/>
      <p:bldP spid="69" grpId="0" animBg="1"/>
      <p:bldP spid="79"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Related Work</a:t>
            </a:r>
            <a:endParaRPr lang="en-US" dirty="0"/>
          </a:p>
        </p:txBody>
      </p:sp>
      <p:sp>
        <p:nvSpPr>
          <p:cNvPr id="3" name="Content Placeholder 2"/>
          <p:cNvSpPr>
            <a:spLocks noGrp="1"/>
          </p:cNvSpPr>
          <p:nvPr>
            <p:ph idx="1"/>
          </p:nvPr>
        </p:nvSpPr>
        <p:spPr/>
        <p:txBody>
          <a:bodyPr>
            <a:normAutofit/>
          </a:bodyPr>
          <a:lstStyle/>
          <a:p>
            <a:pPr marL="0" indent="0">
              <a:buNone/>
            </a:pPr>
            <a:r>
              <a:rPr lang="en-US" u="sng" dirty="0" smtClean="0"/>
              <a:t>Image Sampling:</a:t>
            </a:r>
          </a:p>
          <a:p>
            <a:pPr marL="400050" lvl="1" indent="0">
              <a:buNone/>
            </a:pPr>
            <a:r>
              <a:rPr lang="en-US" dirty="0" smtClean="0">
                <a:sym typeface="Symbol"/>
              </a:rPr>
              <a:t>Use a mapping with small</a:t>
            </a:r>
            <a:br>
              <a:rPr lang="en-US" dirty="0" smtClean="0">
                <a:sym typeface="Symbol"/>
              </a:rPr>
            </a:br>
            <a:r>
              <a:rPr lang="en-US" dirty="0" smtClean="0">
                <a:sym typeface="Symbol"/>
              </a:rPr>
              <a:t>distortion so all pixels have</a:t>
            </a:r>
            <a:br>
              <a:rPr lang="en-US" dirty="0" smtClean="0">
                <a:sym typeface="Symbol"/>
              </a:rPr>
            </a:br>
            <a:r>
              <a:rPr lang="en-US" dirty="0" smtClean="0">
                <a:sym typeface="Symbol"/>
              </a:rPr>
              <a:t>the same “shape”.</a:t>
            </a:r>
          </a:p>
          <a:p>
            <a:pPr marL="400050" lvl="1" indent="0">
              <a:buNone/>
            </a:pPr>
            <a:endParaRPr lang="en-US" dirty="0">
              <a:sym typeface="Symbol"/>
            </a:endParaRPr>
          </a:p>
          <a:p>
            <a:pPr marL="0" indent="0">
              <a:buNone/>
            </a:pPr>
            <a:r>
              <a:rPr lang="en-US" u="sng" dirty="0" smtClean="0">
                <a:sym typeface="Symbol"/>
              </a:rPr>
              <a:t>Limitation</a:t>
            </a:r>
            <a:r>
              <a:rPr lang="en-US" dirty="0" smtClean="0">
                <a:sym typeface="Symbol"/>
              </a:rPr>
              <a:t>:</a:t>
            </a:r>
          </a:p>
          <a:p>
            <a:pPr marL="400050" lvl="1" indent="0">
              <a:buNone/>
            </a:pPr>
            <a:r>
              <a:rPr lang="en-US" dirty="0" smtClean="0">
                <a:sym typeface="Symbol"/>
              </a:rPr>
              <a:t>Maps from the plane cannot</a:t>
            </a:r>
            <a:br>
              <a:rPr lang="en-US" dirty="0" smtClean="0">
                <a:sym typeface="Symbol"/>
              </a:rPr>
            </a:br>
            <a:r>
              <a:rPr lang="en-US" dirty="0" smtClean="0">
                <a:sym typeface="Symbol"/>
              </a:rPr>
              <a:t>preserve areas and angles.</a:t>
            </a:r>
          </a:p>
        </p:txBody>
      </p:sp>
      <p:grpSp>
        <p:nvGrpSpPr>
          <p:cNvPr id="70" name="Group 69"/>
          <p:cNvGrpSpPr>
            <a:grpSpLocks noChangeAspect="1"/>
          </p:cNvGrpSpPr>
          <p:nvPr/>
        </p:nvGrpSpPr>
        <p:grpSpPr>
          <a:xfrm>
            <a:off x="5172794" y="2142872"/>
            <a:ext cx="3557016" cy="1438528"/>
            <a:chOff x="-490681" y="2215761"/>
            <a:chExt cx="9502721" cy="3843088"/>
          </a:xfrm>
        </p:grpSpPr>
        <p:grpSp>
          <p:nvGrpSpPr>
            <p:cNvPr id="71" name="Group 70"/>
            <p:cNvGrpSpPr/>
            <p:nvPr/>
          </p:nvGrpSpPr>
          <p:grpSpPr>
            <a:xfrm rot="18900000">
              <a:off x="-490681" y="3345408"/>
              <a:ext cx="1575815" cy="1575403"/>
              <a:chOff x="838201" y="143669"/>
              <a:chExt cx="1575815" cy="1575403"/>
            </a:xfrm>
          </p:grpSpPr>
          <p:pic>
            <p:nvPicPr>
              <p:cNvPr id="105" name="Picture 9" descr="C:\Talks\SIGAsia-10\Spheres\healpix.6.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838201" y="143669"/>
                <a:ext cx="1575385" cy="1575385"/>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14" descr="C:\Talks\SIGAsia-10\Spheres\grid.regular.4.bmp"/>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1248" y="146304"/>
                <a:ext cx="1572768" cy="15727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2" name="Group 71"/>
            <p:cNvGrpSpPr/>
            <p:nvPr/>
          </p:nvGrpSpPr>
          <p:grpSpPr>
            <a:xfrm rot="18900000">
              <a:off x="636867" y="4472053"/>
              <a:ext cx="1575816" cy="1577210"/>
              <a:chOff x="838200" y="1737360"/>
              <a:chExt cx="1575816" cy="1577210"/>
            </a:xfrm>
          </p:grpSpPr>
          <p:pic>
            <p:nvPicPr>
              <p:cNvPr id="103" name="Picture 8" descr="C:\Talks\SIGAsia-10\Spheres\healpix.5.bm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200000">
                <a:off x="838200" y="1739185"/>
                <a:ext cx="1575385" cy="1575385"/>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14" descr="C:\Talks\SIGAsia-10\Spheres\grid.regular.4.bmp"/>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1248" y="1737360"/>
                <a:ext cx="1572768" cy="15727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3" name="Group 72"/>
            <p:cNvGrpSpPr/>
            <p:nvPr/>
          </p:nvGrpSpPr>
          <p:grpSpPr>
            <a:xfrm rot="18900000">
              <a:off x="642688" y="2215761"/>
              <a:ext cx="1575815" cy="1575385"/>
              <a:chOff x="2438401" y="146304"/>
              <a:chExt cx="1575815" cy="1575385"/>
            </a:xfrm>
          </p:grpSpPr>
          <p:pic>
            <p:nvPicPr>
              <p:cNvPr id="101" name="Picture 7" descr="C:\Talks\SIGAsia-10\Spheres\healpix.4.bmp"/>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6200000">
                <a:off x="2438401" y="146304"/>
                <a:ext cx="1575385" cy="1575385"/>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14" descr="C:\Talks\SIGAsia-10\Spheres\grid.regular.4.bmp"/>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41448" y="146304"/>
                <a:ext cx="1572768" cy="15727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4" name="Group 73"/>
            <p:cNvGrpSpPr/>
            <p:nvPr/>
          </p:nvGrpSpPr>
          <p:grpSpPr>
            <a:xfrm rot="18900000">
              <a:off x="1773517" y="3346592"/>
              <a:ext cx="1575816" cy="1575385"/>
              <a:chOff x="2438400" y="1745539"/>
              <a:chExt cx="1575816" cy="1575385"/>
            </a:xfrm>
          </p:grpSpPr>
          <p:pic>
            <p:nvPicPr>
              <p:cNvPr id="99" name="Picture 6" descr="C:\Talks\SIGAsia-10\Spheres\healpix.3.bmp"/>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6200000">
                <a:off x="2438400" y="1745539"/>
                <a:ext cx="1575385" cy="1575385"/>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14" descr="C:\Talks\SIGAsia-10\Spheres\grid.regular.4.bmp"/>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41448" y="1746504"/>
                <a:ext cx="1572768" cy="15727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5" name="Group 74"/>
            <p:cNvGrpSpPr/>
            <p:nvPr/>
          </p:nvGrpSpPr>
          <p:grpSpPr>
            <a:xfrm rot="18900000">
              <a:off x="2905712" y="2215762"/>
              <a:ext cx="1575816" cy="1575385"/>
              <a:chOff x="4038600" y="1746504"/>
              <a:chExt cx="1575816" cy="1575385"/>
            </a:xfrm>
          </p:grpSpPr>
          <p:pic>
            <p:nvPicPr>
              <p:cNvPr id="97" name="Picture 4" descr="C:\Talks\SIGAsia-10\Spheres\healpix.1.bmp"/>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6200000">
                <a:off x="4038600" y="1746504"/>
                <a:ext cx="1575385" cy="1575385"/>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14" descr="C:\Talks\SIGAsia-10\Spheres\grid.regular.4.bmp"/>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41648" y="1746504"/>
                <a:ext cx="1572768" cy="15727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6" name="Group 75"/>
            <p:cNvGrpSpPr/>
            <p:nvPr/>
          </p:nvGrpSpPr>
          <p:grpSpPr>
            <a:xfrm rot="18900000">
              <a:off x="2910175" y="4483033"/>
              <a:ext cx="1575815" cy="1575816"/>
              <a:chOff x="2438401" y="3352800"/>
              <a:chExt cx="1575815" cy="1575816"/>
            </a:xfrm>
          </p:grpSpPr>
          <p:pic>
            <p:nvPicPr>
              <p:cNvPr id="95" name="Picture 5" descr="C:\Talks\SIGAsia-10\Spheres\healpix.2.bmp"/>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6200000">
                <a:off x="2438401" y="3352800"/>
                <a:ext cx="1575385" cy="1575385"/>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14" descr="C:\Talks\SIGAsia-10\Spheres\grid.regular.4.bmp"/>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41448" y="3355848"/>
                <a:ext cx="1572768" cy="15727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7" name="Group 76"/>
            <p:cNvGrpSpPr/>
            <p:nvPr/>
          </p:nvGrpSpPr>
          <p:grpSpPr>
            <a:xfrm rot="18900000">
              <a:off x="4041687" y="3351522"/>
              <a:ext cx="1575816" cy="1575815"/>
              <a:chOff x="4038600" y="3352801"/>
              <a:chExt cx="1575816" cy="1575815"/>
            </a:xfrm>
          </p:grpSpPr>
          <p:pic>
            <p:nvPicPr>
              <p:cNvPr id="93" name="Picture 3" descr="C:\Talks\SIGAsia-10\Spheres\healpix.0.bmp"/>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16200000">
                <a:off x="4038600" y="3352801"/>
                <a:ext cx="1575385" cy="1575385"/>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14" descr="C:\Talks\SIGAsia-10\Spheres\grid.regular.4.bmp"/>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41648" y="3355848"/>
                <a:ext cx="1572768" cy="15727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8" name="Group 77"/>
            <p:cNvGrpSpPr/>
            <p:nvPr/>
          </p:nvGrpSpPr>
          <p:grpSpPr>
            <a:xfrm rot="18900000">
              <a:off x="5173199" y="2220010"/>
              <a:ext cx="1575816" cy="1575815"/>
              <a:chOff x="5638800" y="3352801"/>
              <a:chExt cx="1575816" cy="1575815"/>
            </a:xfrm>
          </p:grpSpPr>
          <p:pic>
            <p:nvPicPr>
              <p:cNvPr id="91" name="Picture 13" descr="C:\Talks\SIGAsia-10\Spheres\healpix.10.bmp"/>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6200000">
                <a:off x="5638800" y="3352801"/>
                <a:ext cx="1575385" cy="1575385"/>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14" descr="C:\Talks\SIGAsia-10\Spheres\grid.regular.4.bmp"/>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41848" y="3355848"/>
                <a:ext cx="1572768" cy="15727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9" name="Group 78"/>
            <p:cNvGrpSpPr/>
            <p:nvPr/>
          </p:nvGrpSpPr>
          <p:grpSpPr>
            <a:xfrm rot="18900000">
              <a:off x="5173199" y="4483034"/>
              <a:ext cx="1575816" cy="1575815"/>
              <a:chOff x="4038600" y="4953001"/>
              <a:chExt cx="1575816" cy="1575815"/>
            </a:xfrm>
          </p:grpSpPr>
          <p:pic>
            <p:nvPicPr>
              <p:cNvPr id="89" name="Picture 2" descr="C:\Talks\SIGAsia-10\Spheres\healpix.11.bmp"/>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6200000">
                <a:off x="4038600" y="4953001"/>
                <a:ext cx="1575385" cy="1575385"/>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14" descr="C:\Talks\SIGAsia-10\Spheres\grid.regular.4.bmp"/>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41648" y="4956048"/>
                <a:ext cx="1572768" cy="15727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0" name="Group 79"/>
            <p:cNvGrpSpPr/>
            <p:nvPr/>
          </p:nvGrpSpPr>
          <p:grpSpPr>
            <a:xfrm rot="18900000">
              <a:off x="6304712" y="3351522"/>
              <a:ext cx="1575816" cy="1575815"/>
              <a:chOff x="5638800" y="4953001"/>
              <a:chExt cx="1575816" cy="1575815"/>
            </a:xfrm>
          </p:grpSpPr>
          <p:pic>
            <p:nvPicPr>
              <p:cNvPr id="87" name="Picture 12" descr="C:\Talks\SIGAsia-10\Spheres\healpix.9.bmp"/>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16200000">
                <a:off x="5638800" y="4953001"/>
                <a:ext cx="1575385" cy="1575385"/>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14" descr="C:\Talks\SIGAsia-10\Spheres\grid.regular.4.bmp"/>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41848" y="4956048"/>
                <a:ext cx="1572768" cy="15727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1" name="Group 80"/>
            <p:cNvGrpSpPr/>
            <p:nvPr/>
          </p:nvGrpSpPr>
          <p:grpSpPr>
            <a:xfrm rot="18900000">
              <a:off x="7436224" y="4483034"/>
              <a:ext cx="1575816" cy="1575815"/>
              <a:chOff x="5638800" y="6553201"/>
              <a:chExt cx="1575816" cy="1575815"/>
            </a:xfrm>
          </p:grpSpPr>
          <p:pic>
            <p:nvPicPr>
              <p:cNvPr id="85" name="Picture 11" descr="C:\Talks\SIGAsia-10\Spheres\healpix.8.bmp"/>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16200000">
                <a:off x="5638800" y="6553201"/>
                <a:ext cx="1575385" cy="1575385"/>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14" descr="C:\Talks\SIGAsia-10\Spheres\grid.regular.4.bmp"/>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41848" y="6556248"/>
                <a:ext cx="1572768" cy="15727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2" name="Group 81"/>
            <p:cNvGrpSpPr/>
            <p:nvPr/>
          </p:nvGrpSpPr>
          <p:grpSpPr>
            <a:xfrm rot="18900000">
              <a:off x="7436224" y="2220010"/>
              <a:ext cx="1575816" cy="1575815"/>
              <a:chOff x="7239000" y="4953001"/>
              <a:chExt cx="1575816" cy="1575815"/>
            </a:xfrm>
          </p:grpSpPr>
          <p:pic>
            <p:nvPicPr>
              <p:cNvPr id="83" name="Picture 10" descr="C:\Talks\SIGAsia-10\Spheres\healpix.7.bmp"/>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16200000">
                <a:off x="7239000" y="4953001"/>
                <a:ext cx="1575385" cy="1575385"/>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14" descr="C:\Talks\SIGAsia-10\Spheres\grid.regular.4.bmp"/>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42048" y="4956048"/>
                <a:ext cx="1572768" cy="1572768"/>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07" name="TextBox 106"/>
          <p:cNvSpPr txBox="1"/>
          <p:nvPr/>
        </p:nvSpPr>
        <p:spPr>
          <a:xfrm>
            <a:off x="4822592" y="3593068"/>
            <a:ext cx="2764218" cy="369332"/>
          </a:xfrm>
          <a:prstGeom prst="rect">
            <a:avLst/>
          </a:prstGeom>
          <a:noFill/>
        </p:spPr>
        <p:txBody>
          <a:bodyPr wrap="none" rtlCol="0">
            <a:spAutoFit/>
          </a:bodyPr>
          <a:lstStyle/>
          <a:p>
            <a:r>
              <a:rPr lang="en-US" dirty="0" err="1" smtClean="0"/>
              <a:t>HEALPix</a:t>
            </a:r>
            <a:r>
              <a:rPr lang="en-US" dirty="0" smtClean="0"/>
              <a:t> [</a:t>
            </a:r>
            <a:r>
              <a:rPr lang="en-US" dirty="0" err="1" smtClean="0"/>
              <a:t>Gorski</a:t>
            </a:r>
            <a:r>
              <a:rPr lang="en-US" dirty="0" smtClean="0"/>
              <a:t> et al. 2005]</a:t>
            </a:r>
            <a:endParaRPr lang="en-US" dirty="0"/>
          </a:p>
        </p:txBody>
      </p:sp>
      <p:grpSp>
        <p:nvGrpSpPr>
          <p:cNvPr id="108" name="Group 107"/>
          <p:cNvGrpSpPr>
            <a:grpSpLocks noChangeAspect="1"/>
          </p:cNvGrpSpPr>
          <p:nvPr/>
        </p:nvGrpSpPr>
        <p:grpSpPr>
          <a:xfrm>
            <a:off x="5020394" y="4810098"/>
            <a:ext cx="3557016" cy="1438302"/>
            <a:chOff x="348760" y="2223582"/>
            <a:chExt cx="9496371" cy="3839918"/>
          </a:xfrm>
        </p:grpSpPr>
        <p:grpSp>
          <p:nvGrpSpPr>
            <p:cNvPr id="109" name="Group 108"/>
            <p:cNvGrpSpPr/>
            <p:nvPr/>
          </p:nvGrpSpPr>
          <p:grpSpPr>
            <a:xfrm rot="18900000">
              <a:off x="348760" y="3356171"/>
              <a:ext cx="1575385" cy="1575816"/>
              <a:chOff x="2816352" y="1700784"/>
              <a:chExt cx="1575385" cy="1575816"/>
            </a:xfrm>
          </p:grpSpPr>
          <p:pic>
            <p:nvPicPr>
              <p:cNvPr id="143" name="Picture 6" descr="C:\Talks\SIGAsia-10\Spheres\rhombic.3.bmp"/>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5400000">
                <a:off x="2816352" y="1701215"/>
                <a:ext cx="1575385" cy="1575385"/>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14" descr="C:\Talks\SIGAsia-10\Spheres\grid.regular.4.bmp"/>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16352" y="1700784"/>
                <a:ext cx="1572768" cy="15727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0" name="Group 109"/>
            <p:cNvGrpSpPr/>
            <p:nvPr/>
          </p:nvGrpSpPr>
          <p:grpSpPr>
            <a:xfrm rot="18900000">
              <a:off x="1480272" y="2224659"/>
              <a:ext cx="1575385" cy="1575816"/>
              <a:chOff x="4416552" y="1700784"/>
              <a:chExt cx="1575385" cy="1575816"/>
            </a:xfrm>
          </p:grpSpPr>
          <p:pic>
            <p:nvPicPr>
              <p:cNvPr id="141" name="Picture 8" descr="C:\Talks\SIGAsia-10\Spheres\rhombic.5.bmp"/>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rot="5400000">
                <a:off x="4416552" y="1701215"/>
                <a:ext cx="1575385" cy="1575385"/>
              </a:xfrm>
              <a:prstGeom prst="rect">
                <a:avLst/>
              </a:prstGeom>
              <a:noFill/>
              <a:extLst>
                <a:ext uri="{909E8E84-426E-40DD-AFC4-6F175D3DCCD1}">
                  <a14:hiddenFill xmlns:a14="http://schemas.microsoft.com/office/drawing/2010/main">
                    <a:solidFill>
                      <a:srgbClr val="FFFFFF"/>
                    </a:solidFill>
                  </a14:hiddenFill>
                </a:ext>
              </a:extLst>
            </p:spPr>
          </p:pic>
          <p:pic>
            <p:nvPicPr>
              <p:cNvPr id="142" name="Picture 14" descr="C:\Talks\SIGAsia-10\Spheres\grid.regular.4.bmp"/>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16552" y="1700784"/>
                <a:ext cx="1572768" cy="15727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1" name="Group 110"/>
            <p:cNvGrpSpPr/>
            <p:nvPr/>
          </p:nvGrpSpPr>
          <p:grpSpPr>
            <a:xfrm rot="18900000">
              <a:off x="1480272" y="4487684"/>
              <a:ext cx="1575385" cy="1575816"/>
              <a:chOff x="2816352" y="3300984"/>
              <a:chExt cx="1575385" cy="1575816"/>
            </a:xfrm>
          </p:grpSpPr>
          <p:pic>
            <p:nvPicPr>
              <p:cNvPr id="139" name="Picture 7" descr="C:\Talks\SIGAsia-10\Spheres\rhombic.4.bmp"/>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5400000">
                <a:off x="2816352" y="3301415"/>
                <a:ext cx="1575385" cy="1575385"/>
              </a:xfrm>
              <a:prstGeom prst="rect">
                <a:avLst/>
              </a:prstGeom>
              <a:noFill/>
              <a:extLst>
                <a:ext uri="{909E8E84-426E-40DD-AFC4-6F175D3DCCD1}">
                  <a14:hiddenFill xmlns:a14="http://schemas.microsoft.com/office/drawing/2010/main">
                    <a:solidFill>
                      <a:srgbClr val="FFFFFF"/>
                    </a:solidFill>
                  </a14:hiddenFill>
                </a:ext>
              </a:extLst>
            </p:spPr>
          </p:pic>
          <p:pic>
            <p:nvPicPr>
              <p:cNvPr id="140" name="Picture 14" descr="C:\Talks\SIGAsia-10\Spheres\grid.regular.4.bmp"/>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16352" y="3300984"/>
                <a:ext cx="1572768" cy="15727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2" name="Group 111"/>
            <p:cNvGrpSpPr/>
            <p:nvPr/>
          </p:nvGrpSpPr>
          <p:grpSpPr>
            <a:xfrm rot="18900000">
              <a:off x="2611784" y="3356171"/>
              <a:ext cx="1575385" cy="1575816"/>
              <a:chOff x="4416552" y="3300984"/>
              <a:chExt cx="1575385" cy="1575816"/>
            </a:xfrm>
          </p:grpSpPr>
          <p:pic>
            <p:nvPicPr>
              <p:cNvPr id="137" name="Picture 9" descr="C:\Talks\SIGAsia-10\Spheres\rhombic.6.bmp"/>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rot="5400000">
                <a:off x="4416552" y="3301415"/>
                <a:ext cx="1575385" cy="1575385"/>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14" descr="C:\Talks\SIGAsia-10\Spheres\grid.regular.4.bmp"/>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16552" y="3300984"/>
                <a:ext cx="1572768" cy="15727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3" name="Group 112"/>
            <p:cNvGrpSpPr/>
            <p:nvPr/>
          </p:nvGrpSpPr>
          <p:grpSpPr>
            <a:xfrm rot="18900000">
              <a:off x="3742850" y="2223582"/>
              <a:ext cx="1578433" cy="1575816"/>
              <a:chOff x="6016752" y="3300984"/>
              <a:chExt cx="1578433" cy="1575816"/>
            </a:xfrm>
          </p:grpSpPr>
          <p:pic>
            <p:nvPicPr>
              <p:cNvPr id="135" name="Picture 11" descr="C:\Talks\SIGAsia-10\Spheres\rhombic.8.bmp"/>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rot="5400000">
                <a:off x="6019800" y="3301415"/>
                <a:ext cx="1575385" cy="1575385"/>
              </a:xfrm>
              <a:prstGeom prst="rect">
                <a:avLst/>
              </a:prstGeom>
              <a:noFill/>
              <a:extLst>
                <a:ext uri="{909E8E84-426E-40DD-AFC4-6F175D3DCCD1}">
                  <a14:hiddenFill xmlns:a14="http://schemas.microsoft.com/office/drawing/2010/main">
                    <a:solidFill>
                      <a:srgbClr val="FFFFFF"/>
                    </a:solidFill>
                  </a14:hiddenFill>
                </a:ext>
              </a:extLst>
            </p:spPr>
          </p:pic>
          <p:pic>
            <p:nvPicPr>
              <p:cNvPr id="136" name="Picture 14" descr="C:\Talks\SIGAsia-10\Spheres\grid.regular.4.bmp"/>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16752" y="3300984"/>
                <a:ext cx="1572768" cy="15727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4" name="Group 113"/>
            <p:cNvGrpSpPr/>
            <p:nvPr/>
          </p:nvGrpSpPr>
          <p:grpSpPr>
            <a:xfrm rot="18900000">
              <a:off x="3743296" y="4487684"/>
              <a:ext cx="1575385" cy="1575816"/>
              <a:chOff x="4416552" y="4901184"/>
              <a:chExt cx="1575385" cy="1575816"/>
            </a:xfrm>
          </p:grpSpPr>
          <p:pic>
            <p:nvPicPr>
              <p:cNvPr id="133" name="Picture 10" descr="C:\Talks\SIGAsia-10\Spheres\rhombic.7.bmp"/>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rot="5400000">
                <a:off x="4416552" y="4901615"/>
                <a:ext cx="1575385" cy="1575385"/>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14" descr="C:\Talks\SIGAsia-10\Spheres\grid.regular.4.bmp"/>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16552" y="4901184"/>
                <a:ext cx="1572768" cy="15727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5" name="Group 114"/>
            <p:cNvGrpSpPr/>
            <p:nvPr/>
          </p:nvGrpSpPr>
          <p:grpSpPr>
            <a:xfrm rot="18900000">
              <a:off x="4874362" y="3355094"/>
              <a:ext cx="1578433" cy="1575816"/>
              <a:chOff x="6016752" y="4901184"/>
              <a:chExt cx="1578433" cy="1575816"/>
            </a:xfrm>
          </p:grpSpPr>
          <p:pic>
            <p:nvPicPr>
              <p:cNvPr id="131" name="Picture 12" descr="C:\Talks\SIGAsia-10\Spheres\rhombic.9.bmp"/>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rot="5400000">
                <a:off x="6019800" y="4901615"/>
                <a:ext cx="1575385" cy="1575385"/>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14" descr="C:\Talks\SIGAsia-10\Spheres\grid.regular.4.bmp"/>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16752" y="4901184"/>
                <a:ext cx="1572768" cy="15727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6" name="Group 115"/>
            <p:cNvGrpSpPr/>
            <p:nvPr/>
          </p:nvGrpSpPr>
          <p:grpSpPr>
            <a:xfrm rot="18900000">
              <a:off x="6005875" y="2223582"/>
              <a:ext cx="1578433" cy="1575816"/>
              <a:chOff x="7616952" y="4901184"/>
              <a:chExt cx="1578433" cy="1575816"/>
            </a:xfrm>
          </p:grpSpPr>
          <p:pic>
            <p:nvPicPr>
              <p:cNvPr id="129" name="Picture 2" descr="C:\Talks\SIGAsia-10\Spheres\rhombic.11.bmp"/>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rot="5400000">
                <a:off x="7620000" y="4901615"/>
                <a:ext cx="1575385" cy="1575385"/>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14" descr="C:\Talks\SIGAsia-10\Spheres\grid.regular.4.bmp"/>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16952" y="4901184"/>
                <a:ext cx="1572768" cy="15727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7" name="Group 116"/>
            <p:cNvGrpSpPr/>
            <p:nvPr/>
          </p:nvGrpSpPr>
          <p:grpSpPr>
            <a:xfrm rot="18900000">
              <a:off x="6005874" y="4486606"/>
              <a:ext cx="1578433" cy="1575815"/>
              <a:chOff x="6016752" y="6501384"/>
              <a:chExt cx="1578433" cy="1575815"/>
            </a:xfrm>
          </p:grpSpPr>
          <p:pic>
            <p:nvPicPr>
              <p:cNvPr id="127" name="Picture 13" descr="C:\Talks\SIGAsia-10\Spheres\rhombic.10.bmp"/>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rot="5400000">
                <a:off x="6019800" y="6501814"/>
                <a:ext cx="1575385" cy="1575385"/>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14" descr="C:\Talks\SIGAsia-10\Spheres\grid.regular.4.bmp"/>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16752" y="6501384"/>
                <a:ext cx="1572768" cy="15727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8" name="Group 117"/>
            <p:cNvGrpSpPr/>
            <p:nvPr/>
          </p:nvGrpSpPr>
          <p:grpSpPr>
            <a:xfrm rot="18900000">
              <a:off x="7137387" y="3359404"/>
              <a:ext cx="1578433" cy="1575816"/>
              <a:chOff x="1216152" y="100584"/>
              <a:chExt cx="1578433" cy="1575816"/>
            </a:xfrm>
          </p:grpSpPr>
          <p:pic>
            <p:nvPicPr>
              <p:cNvPr id="125" name="Picture 3" descr="C:\Talks\SIGAsia-10\Spheres\rhombic.0.bmp"/>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rot="5400000">
                <a:off x="1219200" y="101015"/>
                <a:ext cx="1575385" cy="1575385"/>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14" descr="C:\Talks\SIGAsia-10\Spheres\grid.regular.4.bmp"/>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16152" y="100584"/>
                <a:ext cx="1572768" cy="15727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9" name="Group 118"/>
            <p:cNvGrpSpPr/>
            <p:nvPr/>
          </p:nvGrpSpPr>
          <p:grpSpPr>
            <a:xfrm rot="18900000">
              <a:off x="8258501" y="2226444"/>
              <a:ext cx="1586630" cy="1575815"/>
              <a:chOff x="2805107" y="100585"/>
              <a:chExt cx="1586630" cy="1575815"/>
            </a:xfrm>
          </p:grpSpPr>
          <p:pic>
            <p:nvPicPr>
              <p:cNvPr id="123" name="Picture 5" descr="C:\Talks\SIGAsia-10\Spheres\rhombic.2.bmp"/>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rot="5400000">
                <a:off x="2816352" y="101015"/>
                <a:ext cx="1575385" cy="1575385"/>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14" descr="C:\Talks\SIGAsia-10\Spheres\grid.regular.4.bmp"/>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05107" y="100585"/>
                <a:ext cx="1572768" cy="15727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0" name="Group 119"/>
            <p:cNvGrpSpPr/>
            <p:nvPr/>
          </p:nvGrpSpPr>
          <p:grpSpPr>
            <a:xfrm rot="18900000">
              <a:off x="8264778" y="4486796"/>
              <a:ext cx="1578433" cy="1575816"/>
              <a:chOff x="1216152" y="1700784"/>
              <a:chExt cx="1578433" cy="1575816"/>
            </a:xfrm>
          </p:grpSpPr>
          <p:pic>
            <p:nvPicPr>
              <p:cNvPr id="121" name="Picture 4" descr="C:\Talks\SIGAsia-10\Spheres\rhombic.1.bmp"/>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rot="5400000">
                <a:off x="1219200" y="1701215"/>
                <a:ext cx="1575385" cy="1575385"/>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14" descr="C:\Talks\SIGAsia-10\Spheres\grid.regular.4.bmp"/>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16152" y="1700784"/>
                <a:ext cx="1572768" cy="1572768"/>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45" name="TextBox 144"/>
          <p:cNvSpPr txBox="1"/>
          <p:nvPr/>
        </p:nvSpPr>
        <p:spPr>
          <a:xfrm>
            <a:off x="4648200" y="6260068"/>
            <a:ext cx="3911199" cy="369332"/>
          </a:xfrm>
          <a:prstGeom prst="rect">
            <a:avLst/>
          </a:prstGeom>
          <a:noFill/>
        </p:spPr>
        <p:txBody>
          <a:bodyPr wrap="none" rtlCol="0">
            <a:spAutoFit/>
          </a:bodyPr>
          <a:lstStyle/>
          <a:p>
            <a:r>
              <a:rPr lang="en-US" dirty="0" smtClean="0"/>
              <a:t>Rhombic Dodecahedron [Fu et al. 2009]</a:t>
            </a:r>
            <a:endParaRPr lang="en-US" dirty="0"/>
          </a:p>
        </p:txBody>
      </p:sp>
      <p:grpSp>
        <p:nvGrpSpPr>
          <p:cNvPr id="146" name="Group 145"/>
          <p:cNvGrpSpPr>
            <a:grpSpLocks noChangeAspect="1"/>
          </p:cNvGrpSpPr>
          <p:nvPr/>
        </p:nvGrpSpPr>
        <p:grpSpPr>
          <a:xfrm>
            <a:off x="7239338" y="1036320"/>
            <a:ext cx="1709928" cy="1709928"/>
            <a:chOff x="1495425" y="352425"/>
            <a:chExt cx="6153150" cy="6153150"/>
          </a:xfrm>
        </p:grpSpPr>
        <p:pic>
          <p:nvPicPr>
            <p:cNvPr id="147" name="Picture 11" descr="C:\Talks\SIGAsia-10\Spheres\union.bmp"/>
            <p:cNvPicPr>
              <a:picLocks noChangeAspect="1" noChangeArrowheads="1"/>
            </p:cNvPicPr>
            <p:nvPr/>
          </p:nvPicPr>
          <p:blipFill>
            <a:blip r:embed="rId2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95425" y="352425"/>
              <a:ext cx="6153150" cy="6153150"/>
            </a:xfrm>
            <a:prstGeom prst="rect">
              <a:avLst/>
            </a:prstGeom>
            <a:noFill/>
            <a:extLst>
              <a:ext uri="{909E8E84-426E-40DD-AFC4-6F175D3DCCD1}">
                <a14:hiddenFill xmlns:a14="http://schemas.microsoft.com/office/drawing/2010/main">
                  <a:solidFill>
                    <a:srgbClr val="FFFFFF"/>
                  </a:solidFill>
                </a14:hiddenFill>
              </a:ext>
            </a:extLst>
          </p:spPr>
        </p:pic>
        <p:pic>
          <p:nvPicPr>
            <p:cNvPr id="148" name="Picture 10" descr="C:\Talks\SIGAsia-10\Spheres\healpix.bmp"/>
            <p:cNvPicPr>
              <a:picLocks noChangeAspect="1" noChangeArrowheads="1"/>
            </p:cNvPicPr>
            <p:nvPr/>
          </p:nvPicPr>
          <p:blipFill>
            <a:blip r:embed="rId3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19238" y="376238"/>
              <a:ext cx="6103937" cy="610393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9" name="Group 148"/>
          <p:cNvGrpSpPr>
            <a:grpSpLocks noChangeAspect="1"/>
          </p:cNvGrpSpPr>
          <p:nvPr/>
        </p:nvGrpSpPr>
        <p:grpSpPr>
          <a:xfrm>
            <a:off x="7239338" y="3892296"/>
            <a:ext cx="1709928" cy="1709928"/>
            <a:chOff x="1495425" y="352425"/>
            <a:chExt cx="6153150" cy="6153150"/>
          </a:xfrm>
        </p:grpSpPr>
        <p:pic>
          <p:nvPicPr>
            <p:cNvPr id="150" name="Picture 12" descr="C:\Talks\SIGAsia-10\Spheres\union.bmp"/>
            <p:cNvPicPr>
              <a:picLocks noChangeAspect="1" noChangeArrowheads="1"/>
            </p:cNvPicPr>
            <p:nvPr/>
          </p:nvPicPr>
          <p:blipFill>
            <a:blip r:embed="rId2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95425" y="352425"/>
              <a:ext cx="6153150" cy="6153150"/>
            </a:xfrm>
            <a:prstGeom prst="rect">
              <a:avLst/>
            </a:prstGeom>
            <a:noFill/>
            <a:extLst>
              <a:ext uri="{909E8E84-426E-40DD-AFC4-6F175D3DCCD1}">
                <a14:hiddenFill xmlns:a14="http://schemas.microsoft.com/office/drawing/2010/main">
                  <a:solidFill>
                    <a:srgbClr val="FFFFFF"/>
                  </a:solidFill>
                </a14:hiddenFill>
              </a:ext>
            </a:extLst>
          </p:spPr>
        </p:pic>
        <p:pic>
          <p:nvPicPr>
            <p:cNvPr id="151" name="Picture 13" descr="C:\Talks\SIGAsia-10\Spheres\rhombic.bmp"/>
            <p:cNvPicPr>
              <a:picLocks noChangeAspect="1" noChangeArrowheads="1"/>
            </p:cNvPicPr>
            <p:nvPr/>
          </p:nvPicPr>
          <p:blipFill>
            <a:blip r:embed="rId3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19237" y="376237"/>
              <a:ext cx="6103938" cy="610393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2" name="Group 151"/>
          <p:cNvGrpSpPr>
            <a:grpSpLocks noChangeAspect="1"/>
          </p:cNvGrpSpPr>
          <p:nvPr/>
        </p:nvGrpSpPr>
        <p:grpSpPr>
          <a:xfrm rot="2700000">
            <a:off x="5307741" y="5423647"/>
            <a:ext cx="429768" cy="429768"/>
            <a:chOff x="6347847" y="1844298"/>
            <a:chExt cx="466344" cy="466344"/>
          </a:xfrm>
        </p:grpSpPr>
        <p:sp>
          <p:nvSpPr>
            <p:cNvPr id="153" name="Rectangle 152"/>
            <p:cNvSpPr>
              <a:spLocks noChangeAspect="1"/>
            </p:cNvSpPr>
            <p:nvPr/>
          </p:nvSpPr>
          <p:spPr>
            <a:xfrm>
              <a:off x="6347847" y="1844298"/>
              <a:ext cx="466344" cy="466344"/>
            </a:xfrm>
            <a:prstGeom prst="rect">
              <a:avLst/>
            </a:prstGeom>
            <a:solidFill>
              <a:schemeClr val="accent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p:cNvSpPr>
              <a:spLocks noChangeAspect="1"/>
            </p:cNvSpPr>
            <p:nvPr/>
          </p:nvSpPr>
          <p:spPr>
            <a:xfrm>
              <a:off x="6500247" y="2004447"/>
              <a:ext cx="152400" cy="152400"/>
            </a:xfrm>
            <a:prstGeom prst="rect">
              <a:avLst/>
            </a:prstGeom>
            <a:solidFill>
              <a:srgbClr val="FF0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5" name="Group 154"/>
          <p:cNvGrpSpPr>
            <a:grpSpLocks noChangeAspect="1"/>
          </p:cNvGrpSpPr>
          <p:nvPr/>
        </p:nvGrpSpPr>
        <p:grpSpPr>
          <a:xfrm rot="2700000">
            <a:off x="6161383" y="4989055"/>
            <a:ext cx="429768" cy="429768"/>
            <a:chOff x="6347847" y="1844298"/>
            <a:chExt cx="466344" cy="466344"/>
          </a:xfrm>
        </p:grpSpPr>
        <p:sp>
          <p:nvSpPr>
            <p:cNvPr id="156" name="Rectangle 155"/>
            <p:cNvSpPr>
              <a:spLocks noChangeAspect="1"/>
            </p:cNvSpPr>
            <p:nvPr/>
          </p:nvSpPr>
          <p:spPr>
            <a:xfrm>
              <a:off x="6347847" y="1844298"/>
              <a:ext cx="466344" cy="466344"/>
            </a:xfrm>
            <a:prstGeom prst="rect">
              <a:avLst/>
            </a:prstGeom>
            <a:solidFill>
              <a:schemeClr val="accent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p:cNvSpPr>
              <a:spLocks noChangeAspect="1"/>
            </p:cNvSpPr>
            <p:nvPr/>
          </p:nvSpPr>
          <p:spPr>
            <a:xfrm>
              <a:off x="6500247" y="2004447"/>
              <a:ext cx="152400" cy="152400"/>
            </a:xfrm>
            <a:prstGeom prst="rect">
              <a:avLst/>
            </a:prstGeom>
            <a:solidFill>
              <a:srgbClr val="FF0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8" name="Group 157"/>
          <p:cNvGrpSpPr>
            <a:grpSpLocks noChangeAspect="1"/>
          </p:cNvGrpSpPr>
          <p:nvPr/>
        </p:nvGrpSpPr>
        <p:grpSpPr>
          <a:xfrm rot="2700000">
            <a:off x="5475583" y="2970926"/>
            <a:ext cx="429768" cy="429768"/>
            <a:chOff x="6347847" y="1844298"/>
            <a:chExt cx="466344" cy="466344"/>
          </a:xfrm>
        </p:grpSpPr>
        <p:sp>
          <p:nvSpPr>
            <p:cNvPr id="159" name="Rectangle 158"/>
            <p:cNvSpPr>
              <a:spLocks noChangeAspect="1"/>
            </p:cNvSpPr>
            <p:nvPr/>
          </p:nvSpPr>
          <p:spPr>
            <a:xfrm>
              <a:off x="6347847" y="1844298"/>
              <a:ext cx="466344" cy="466344"/>
            </a:xfrm>
            <a:prstGeom prst="rect">
              <a:avLst/>
            </a:prstGeom>
            <a:solidFill>
              <a:schemeClr val="accent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p:cNvSpPr>
              <a:spLocks noChangeAspect="1"/>
            </p:cNvSpPr>
            <p:nvPr/>
          </p:nvSpPr>
          <p:spPr>
            <a:xfrm>
              <a:off x="6500247" y="2004447"/>
              <a:ext cx="152400" cy="152400"/>
            </a:xfrm>
            <a:prstGeom prst="rect">
              <a:avLst/>
            </a:prstGeom>
            <a:solidFill>
              <a:srgbClr val="FF0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1" name="Group 160"/>
          <p:cNvGrpSpPr>
            <a:grpSpLocks noChangeAspect="1"/>
          </p:cNvGrpSpPr>
          <p:nvPr/>
        </p:nvGrpSpPr>
        <p:grpSpPr>
          <a:xfrm rot="2700000">
            <a:off x="6098809" y="2544083"/>
            <a:ext cx="429768" cy="429768"/>
            <a:chOff x="6347847" y="1844298"/>
            <a:chExt cx="466344" cy="466344"/>
          </a:xfrm>
        </p:grpSpPr>
        <p:sp>
          <p:nvSpPr>
            <p:cNvPr id="162" name="Rectangle 161"/>
            <p:cNvSpPr>
              <a:spLocks noChangeAspect="1"/>
            </p:cNvSpPr>
            <p:nvPr/>
          </p:nvSpPr>
          <p:spPr>
            <a:xfrm>
              <a:off x="6347847" y="1844298"/>
              <a:ext cx="466344" cy="466344"/>
            </a:xfrm>
            <a:prstGeom prst="rect">
              <a:avLst/>
            </a:prstGeom>
            <a:solidFill>
              <a:schemeClr val="accent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p:cNvSpPr>
              <a:spLocks noChangeAspect="1"/>
            </p:cNvSpPr>
            <p:nvPr/>
          </p:nvSpPr>
          <p:spPr>
            <a:xfrm>
              <a:off x="6500247" y="2004447"/>
              <a:ext cx="152400" cy="152400"/>
            </a:xfrm>
            <a:prstGeom prst="rect">
              <a:avLst/>
            </a:prstGeom>
            <a:solidFill>
              <a:srgbClr val="FF0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11" name="Object 10"/>
          <p:cNvGraphicFramePr>
            <a:graphicFrameLocks noChangeAspect="1"/>
          </p:cNvGraphicFramePr>
          <p:nvPr>
            <p:extLst>
              <p:ext uri="{D42A27DB-BD31-4B8C-83A1-F6EECF244321}">
                <p14:modId xmlns:p14="http://schemas.microsoft.com/office/powerpoint/2010/main" val="3448090468"/>
              </p:ext>
            </p:extLst>
          </p:nvPr>
        </p:nvGraphicFramePr>
        <p:xfrm>
          <a:off x="922338" y="3176588"/>
          <a:ext cx="2887662" cy="481012"/>
        </p:xfrm>
        <a:graphic>
          <a:graphicData uri="http://schemas.openxmlformats.org/presentationml/2006/ole">
            <mc:AlternateContent xmlns:mc="http://schemas.openxmlformats.org/markup-compatibility/2006">
              <mc:Choice xmlns:v="urn:schemas-microsoft-com:vml" Requires="v">
                <p:oleObj spid="_x0000_s28772" name="Equation" r:id="rId32" imgW="1562100" imgH="279400" progId="Equation.3">
                  <p:embed/>
                </p:oleObj>
              </mc:Choice>
              <mc:Fallback>
                <p:oleObj name="Equation" r:id="rId32" imgW="1562100" imgH="279400" progId="Equation.3">
                  <p:embed/>
                  <p:pic>
                    <p:nvPicPr>
                      <p:cNvPr id="0" name=""/>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922338" y="3176588"/>
                        <a:ext cx="2887662"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808933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P spid="14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8978</TotalTime>
  <Words>4771</Words>
  <Application>Microsoft Office PowerPoint</Application>
  <PresentationFormat>On-screen Show (4:3)</PresentationFormat>
  <Paragraphs>784</Paragraphs>
  <Slides>35</Slides>
  <Notes>35</Notes>
  <HiddenSlides>2</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37" baseType="lpstr">
      <vt:lpstr>Office Theme</vt:lpstr>
      <vt:lpstr>Equation</vt:lpstr>
      <vt:lpstr>Metric-Aware Processing of Spherical Imagery</vt:lpstr>
      <vt:lpstr>Motivation</vt:lpstr>
      <vt:lpstr>Gradient-Domain Image Processing</vt:lpstr>
      <vt:lpstr>Gradient-Domain Image Processing</vt:lpstr>
      <vt:lpstr>Gradient-Domain Image Processing</vt:lpstr>
      <vt:lpstr>Gradients  Image</vt:lpstr>
      <vt:lpstr>System Set-Up</vt:lpstr>
      <vt:lpstr>System Set-Up</vt:lpstr>
      <vt:lpstr>Related Work</vt:lpstr>
      <vt:lpstr>Outline</vt:lpstr>
      <vt:lpstr>Approach</vt:lpstr>
      <vt:lpstr>Equirectangular Map</vt:lpstr>
      <vt:lpstr>Approach</vt:lpstr>
      <vt:lpstr>Properties</vt:lpstr>
      <vt:lpstr>Regularity</vt:lpstr>
      <vt:lpstr>Regularity</vt:lpstr>
      <vt:lpstr>Regularity</vt:lpstr>
      <vt:lpstr>Regularity</vt:lpstr>
      <vt:lpstr>Regularity</vt:lpstr>
      <vt:lpstr>Regularity</vt:lpstr>
      <vt:lpstr>Outline</vt:lpstr>
      <vt:lpstr>Evaluation: Spectral Error</vt:lpstr>
      <vt:lpstr>Evaluation: Spectral Error</vt:lpstr>
      <vt:lpstr>Evaluation: Spectral Error</vt:lpstr>
      <vt:lpstr>Evaluation: Spectral Error</vt:lpstr>
      <vt:lpstr>Evaluation: Spectral Error</vt:lpstr>
      <vt:lpstr>Evaluation: Reaction Diffusion</vt:lpstr>
      <vt:lpstr>Results: Spherical stitching</vt:lpstr>
      <vt:lpstr>Results: Spherical stitching</vt:lpstr>
      <vt:lpstr>Results: Gradient-based sharpening</vt:lpstr>
      <vt:lpstr>Summary</vt:lpstr>
      <vt:lpstr>Summary</vt:lpstr>
      <vt:lpstr>PowerPoint Presentation</vt:lpstr>
      <vt:lpstr>PowerPoint Presentation</vt:lpstr>
      <vt:lpstr>Evaluation: Reaction Diffusion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Metric-Aware Processing of Spherical Imagery</dc:title>
  <dc:creator>Misha</dc:creator>
  <cp:lastModifiedBy>Hugues Hoppe</cp:lastModifiedBy>
  <cp:revision>280</cp:revision>
  <cp:lastPrinted>2010-12-15T00:25:57Z</cp:lastPrinted>
  <dcterms:created xsi:type="dcterms:W3CDTF">2006-08-16T00:00:00Z</dcterms:created>
  <dcterms:modified xsi:type="dcterms:W3CDTF">2012-05-25T22:37:10Z</dcterms:modified>
</cp:coreProperties>
</file>