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9" r:id="rId10"/>
    <p:sldId id="266" r:id="rId11"/>
    <p:sldId id="267" r:id="rId12"/>
    <p:sldId id="270" r:id="rId13"/>
    <p:sldId id="268" r:id="rId14"/>
    <p:sldId id="271" r:id="rId15"/>
    <p:sldId id="272" r:id="rId16"/>
    <p:sldId id="273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EF8C49"/>
    <a:srgbClr val="3F6EC2"/>
    <a:srgbClr val="FFA3A3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5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162" y="282"/>
      </p:cViewPr>
      <p:guideLst>
        <p:guide orient="horz" pos="29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D638C-F6AA-43DD-AA58-66819DD812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F4D935-2A8F-46F4-99A9-C40D517B0B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8CAD2-31A1-42F2-97FB-8CF7E2F0B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385E-E678-46D0-B0BC-AE69BF6A2939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92888-A880-4EF8-9CF0-00D5D646B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0F8A1-6579-4402-895D-7F67611F9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238A-0274-47F6-A3FA-D115390CC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60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42AAA-FC38-453E-8F0C-BD1715BAC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8A6E7A-81B6-4F04-A955-0D7F79B6AA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B4874-F693-438E-A9B0-5BEF79B74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385E-E678-46D0-B0BC-AE69BF6A2939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44BC9-96B4-4B6A-A1FA-CDF3161A6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7CD14-04A9-448F-997A-E7060CC9F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238A-0274-47F6-A3FA-D115390CC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60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B5E7F6-560B-4948-8666-9B34B59B1B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3A31B9-8816-4DCF-952A-9BD317579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43A66-946B-4707-95E3-A0FB85221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385E-E678-46D0-B0BC-AE69BF6A2939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CFF5C-A320-40CC-85C1-CA384EA55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6678D-4E0E-47AF-BFC6-DD214FBA3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238A-0274-47F6-A3FA-D115390CC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9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DC1EC-14A5-40DB-A050-688933EBE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D9E31-CC9A-419F-A7C4-30341BAFE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8901F-923D-4E18-8F83-0A1B51768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385E-E678-46D0-B0BC-AE69BF6A2939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6FB54-7889-4F02-84CF-FF54650B7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B6E58-63FB-40BF-9CC7-5860ED080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238A-0274-47F6-A3FA-D115390CC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7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476EB-A26B-480C-9FE8-9CD4F2172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3ED45F-5C14-4076-809D-15BF8FFB4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4E7EB-04A1-4C4A-81FE-276DC17E2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385E-E678-46D0-B0BC-AE69BF6A2939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EFEC0-7A3B-4DBA-8462-FCE28AA38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B52D8B-47D6-4874-AFCF-DB6AC5D44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238A-0274-47F6-A3FA-D115390CC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22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18260-BCEA-4BDC-8A13-9A5C8A02B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768E1-26EF-40E6-9AC8-EBA119E6C9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9ED19D-3BA6-4F36-9E67-351EBBE45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1B5070-15B9-4B40-89A0-B1AC4D421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385E-E678-46D0-B0BC-AE69BF6A2939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4B547A-99EA-4B63-AB7A-57C237368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81E12-8945-4F77-A6DE-3C4B47B95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238A-0274-47F6-A3FA-D115390CC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45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C58FE-AEEB-4E2F-9303-45FD0510B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7BB08-049B-4EA5-8683-0CE6381CD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50A9D9-1FF3-4CF8-B38B-C839CCA1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66EE0F-01AF-4168-8B24-AAF8894A15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EBF987-6392-4D8F-98C9-515B870600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B6C631-6388-4B47-A79F-5876D4073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385E-E678-46D0-B0BC-AE69BF6A2939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AC964B-39FA-4BB4-8C81-93B4E0D30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B51B26-7063-4FF2-8226-9706D9ECE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238A-0274-47F6-A3FA-D115390CC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8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0539C-BAC1-43D9-B208-2932070DE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7FDF4C-C35E-4470-89ED-F22D78647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385E-E678-46D0-B0BC-AE69BF6A2939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96B8A3-00C9-4815-BF81-ED73CDD3F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E6443-160E-4484-B637-5E898B9B0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238A-0274-47F6-A3FA-D115390CC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6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558144-BCD9-4987-97FE-16D1CDD52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385E-E678-46D0-B0BC-AE69BF6A2939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8E4474-52B9-4CDF-BA11-FAF5B69CC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1A7A61-2511-4344-A645-03CB99913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238A-0274-47F6-A3FA-D115390CC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52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D3399-0674-432B-8123-A83FB889F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E9046-1D35-4BA0-AADE-CB4DE760B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0959E7-9B1B-458A-99CC-49DA8D69EF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13E1FD-42E4-4895-9EE7-D996EB193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385E-E678-46D0-B0BC-AE69BF6A2939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79AD32-AE0B-43DA-B40C-32289E392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22A435-511A-4A42-A0F7-39E37751C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238A-0274-47F6-A3FA-D115390CC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1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656DA-B07D-43ED-8F6B-0C0D2D568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25404E-66FA-4C42-9070-FD3ED326D4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ACA61F-90C7-4566-A470-BFAC3D9601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E92276-DE21-4F61-90C6-05B5B504B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385E-E678-46D0-B0BC-AE69BF6A2939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A799F8-FE50-4549-92D3-56D40E392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69245F-5680-4462-AB6A-D0BBA47FE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238A-0274-47F6-A3FA-D115390CC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4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BA50BE-F5C7-49DA-838E-9AAD1DBBC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1996A7-0414-492B-91C1-0D88B7EE8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D452B-2DD0-4A6C-A2D3-07A04B2EB8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0385E-E678-46D0-B0BC-AE69BF6A2939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9D6BD-032F-4616-9D61-CA82E9A33D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24092-B0FE-4B23-8D0D-20E1F71082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7238A-0274-47F6-A3FA-D115390CC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706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BF8F1-2509-4E98-AEB7-A09F52594F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Task Completion Detection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9A06E4-D7BD-418E-8AE4-D70052FC21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A Study in the Context of Intelligent Systems</a:t>
            </a: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Ryen W. White, Ahmed Hassan Awadallah, Robert Sim</a:t>
            </a:r>
          </a:p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Microsoft Research</a:t>
            </a:r>
          </a:p>
        </p:txBody>
      </p:sp>
    </p:spTree>
    <p:extLst>
      <p:ext uri="{BB962C8B-B14F-4D97-AF65-F5344CB8AC3E}">
        <p14:creationId xmlns:p14="http://schemas.microsoft.com/office/powerpoint/2010/main" val="4202794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71D22-428E-4F41-BD3D-D5C1F6C7E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399" y="153458"/>
            <a:ext cx="11768667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Task Completion Over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56943-D2B9-467C-8A8F-B30840FE0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133" y="1479021"/>
            <a:ext cx="11768667" cy="5409142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Compute fraction of tasks completed at </a:t>
            </a:r>
            <a:r>
              <a:rPr lang="en-US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t</a:t>
            </a:r>
            <a:r>
              <a:rPr lang="en-US" i="1" baseline="-25000" dirty="0">
                <a:latin typeface="Segoe UI Light" panose="020B0502040204020203" pitchFamily="34" charset="0"/>
                <a:cs typeface="Segoe UI Light" panose="020B0502040204020203" pitchFamily="34" charset="0"/>
              </a:rPr>
              <a:t>n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, all tasks and per task type</a:t>
            </a:r>
          </a:p>
          <a:p>
            <a:pPr lvl="1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Task type by priority (high-</a:t>
            </a:r>
            <a:r>
              <a:rPr lang="en-US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pri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language) and by activity (</a:t>
            </a:r>
            <a:r>
              <a:rPr lang="en-US" b="1" dirty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call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en-US" b="1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email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en-US" b="1" dirty="0">
                <a:solidFill>
                  <a:srgbClr val="00B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investigate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2D1D97-7BB8-4C9F-AB60-46BD200622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2778"/>
          <a:stretch/>
        </p:blipFill>
        <p:spPr>
          <a:xfrm>
            <a:off x="986613" y="2485781"/>
            <a:ext cx="3788442" cy="353808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24689AB-7A3A-41ED-B7FF-F399105BC8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5068" y="2535275"/>
            <a:ext cx="3549314" cy="346173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44F97A9-2ED6-461A-8D51-9BE152B1D5B5}"/>
              </a:ext>
            </a:extLst>
          </p:cNvPr>
          <p:cNvSpPr/>
          <p:nvPr/>
        </p:nvSpPr>
        <p:spPr>
          <a:xfrm>
            <a:off x="1012804" y="6127958"/>
            <a:ext cx="3967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High priority tasks are completed faster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7BA36EB-41D6-4410-9546-CA91B4D730F9}"/>
              </a:ext>
            </a:extLst>
          </p:cNvPr>
          <p:cNvSpPr/>
          <p:nvPr/>
        </p:nvSpPr>
        <p:spPr>
          <a:xfrm>
            <a:off x="5646420" y="6015911"/>
            <a:ext cx="6019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Relative completion timing: Call &lt; Email &lt; Investigate</a:t>
            </a:r>
            <a:b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Connected to avg relative complexity</a:t>
            </a:r>
          </a:p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EBB7F17-4969-4D93-900E-A74ADAAB7EB5}"/>
              </a:ext>
            </a:extLst>
          </p:cNvPr>
          <p:cNvGrpSpPr/>
          <p:nvPr/>
        </p:nvGrpSpPr>
        <p:grpSpPr>
          <a:xfrm>
            <a:off x="7215553" y="2989709"/>
            <a:ext cx="2271806" cy="1776210"/>
            <a:chOff x="7215553" y="2907159"/>
            <a:chExt cx="2271806" cy="177621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7C66404-D38F-4C1A-A3B2-B124C0AF15D3}"/>
                </a:ext>
              </a:extLst>
            </p:cNvPr>
            <p:cNvSpPr/>
            <p:nvPr/>
          </p:nvSpPr>
          <p:spPr>
            <a:xfrm rot="3042154">
              <a:off x="7661030" y="3645876"/>
              <a:ext cx="592016" cy="1482969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3B39EC9-C67D-49AA-BD03-34ACA45B4279}"/>
                </a:ext>
              </a:extLst>
            </p:cNvPr>
            <p:cNvSpPr/>
            <p:nvPr/>
          </p:nvSpPr>
          <p:spPr>
            <a:xfrm>
              <a:off x="7220392" y="2907159"/>
              <a:ext cx="2266967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Some email tasks can</a:t>
              </a:r>
              <a:br>
                <a:rPr lang="en-US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</a:br>
              <a:r>
                <a:rPr lang="en-US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be handled as quickly</a:t>
              </a:r>
              <a:br>
                <a:rPr lang="en-US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</a:br>
              <a:r>
                <a:rPr lang="en-US" b="1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as a phone call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65083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71D22-428E-4F41-BD3D-D5C1F6C7E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399" y="153458"/>
            <a:ext cx="11768667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Weekend vs. Weekday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56943-D2B9-467C-8A8F-B30840FE0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133" y="1479021"/>
            <a:ext cx="11768667" cy="5409142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Studied differences in number of weekend days and weekdays between commitment made (</a:t>
            </a:r>
            <a:r>
              <a:rPr lang="en-US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t</a:t>
            </a:r>
            <a:r>
              <a:rPr lang="en-US" i="1" baseline="-25000" dirty="0">
                <a:latin typeface="Segoe UI Light" panose="020B0502040204020203" pitchFamily="34" charset="0"/>
                <a:cs typeface="Segoe UI Light" panose="020B0502040204020203" pitchFamily="34" charset="0"/>
              </a:rPr>
              <a:t>i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) and notification time (</a:t>
            </a:r>
            <a:r>
              <a:rPr lang="en-US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t</a:t>
            </a:r>
            <a:r>
              <a:rPr lang="en-US" i="1" baseline="-25000" dirty="0">
                <a:latin typeface="Segoe UI Light" panose="020B0502040204020203" pitchFamily="34" charset="0"/>
                <a:cs typeface="Segoe UI Light" panose="020B0502040204020203" pitchFamily="34" charset="0"/>
              </a:rPr>
              <a:t>n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Focus on </a:t>
            </a:r>
            <a:r>
              <a:rPr lang="en-US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d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=2 to control for confounds</a:t>
            </a: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Three groups: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More weekend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(2 weekend, 0 weekday)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Same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(1 weekend, 1 weekday)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More weekday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(0 weekend, 2 weekday)</a:t>
            </a:r>
          </a:p>
          <a:p>
            <a:pPr lvl="1"/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Task completion % higher when there are more weekdays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E70587-29FC-441B-B7F8-0B1E861CC3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4321" y="2295025"/>
            <a:ext cx="5003558" cy="366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206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71D22-428E-4F41-BD3D-D5C1F6C7E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399" y="153458"/>
            <a:ext cx="11598275" cy="6542617"/>
          </a:xfrm>
        </p:spPr>
        <p:txBody>
          <a:bodyPr/>
          <a:lstStyle/>
          <a:p>
            <a:pPr algn="ctr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Detecting Task Completion</a:t>
            </a:r>
          </a:p>
        </p:txBody>
      </p:sp>
    </p:spTree>
    <p:extLst>
      <p:ext uri="{BB962C8B-B14F-4D97-AF65-F5344CB8AC3E}">
        <p14:creationId xmlns:p14="http://schemas.microsoft.com/office/powerpoint/2010/main" val="231253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71D22-428E-4F41-BD3D-D5C1F6C7E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399" y="153458"/>
            <a:ext cx="11768667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Methods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93C2876-DABA-48B4-9931-5E0081CFF644}"/>
              </a:ext>
            </a:extLst>
          </p:cNvPr>
          <p:cNvSpPr/>
          <p:nvPr/>
        </p:nvSpPr>
        <p:spPr>
          <a:xfrm>
            <a:off x="347133" y="3829050"/>
            <a:ext cx="11497734" cy="2641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56943-D2B9-467C-8A8F-B30840FE0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133" y="1479021"/>
            <a:ext cx="11768667" cy="5409142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Train binary classifiers to detect completion of pending task by notification time (</a:t>
            </a:r>
            <a:r>
              <a:rPr lang="en-US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t</a:t>
            </a:r>
            <a:r>
              <a:rPr lang="en-US" i="1" baseline="-25000" dirty="0">
                <a:latin typeface="Segoe UI Light" panose="020B0502040204020203" pitchFamily="34" charset="0"/>
                <a:cs typeface="Segoe UI Light" panose="020B0502040204020203" pitchFamily="34" charset="0"/>
              </a:rPr>
              <a:t>n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) using many signals</a:t>
            </a: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Use completion labels from “Complete” clicks as ground truth</a:t>
            </a: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Five feature classes:</a:t>
            </a:r>
          </a:p>
          <a:p>
            <a:pPr lvl="1"/>
            <a:r>
              <a:rPr lang="en-US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Time: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time elapsed since task created, #weekend days, #weekdays</a:t>
            </a:r>
          </a:p>
          <a:p>
            <a:pPr lvl="1"/>
            <a:r>
              <a:rPr lang="en-US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Commitment: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n-grams, verbs, priority, due date, is conditional, intent, etc.</a:t>
            </a:r>
          </a:p>
          <a:p>
            <a:pPr lvl="1"/>
            <a:r>
              <a:rPr lang="en-US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Email: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subject n-grams (no email body), is reply, number of recipients, etc. </a:t>
            </a:r>
          </a:p>
          <a:p>
            <a:pPr lvl="1"/>
            <a:r>
              <a:rPr lang="en-US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Notifications: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logged Cortana notifications (16% of tasks), num notifications, etc.</a:t>
            </a:r>
          </a:p>
          <a:p>
            <a:pPr lvl="1"/>
            <a:r>
              <a:rPr lang="en-US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User: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&gt;1 commitments (38% of users), historic tasks, completion time/rates, etc.</a:t>
            </a:r>
          </a:p>
        </p:txBody>
      </p:sp>
    </p:spTree>
    <p:extLst>
      <p:ext uri="{BB962C8B-B14F-4D97-AF65-F5344CB8AC3E}">
        <p14:creationId xmlns:p14="http://schemas.microsoft.com/office/powerpoint/2010/main" val="1055543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71D22-428E-4F41-BD3D-D5C1F6C7E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399" y="153458"/>
            <a:ext cx="11768667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Learning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56943-D2B9-467C-8A8F-B30840FE0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133" y="1479021"/>
            <a:ext cx="11768667" cy="5409142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Logistic Regression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00B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+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Compact, interpretable models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00B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+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Used previously for task modeling on email*</a:t>
            </a: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Gradient Boosting Decision Trees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00B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+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Efficiency, accuracy, robustness to missing/noisy data, interpretability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00B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+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LightGBM (used here) optimized for speed and low memory consumption</a:t>
            </a: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Neural Networks – bi-directional RNN with GRU and attention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00B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+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State-of-the-art NLU performance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E7B94D5-B02D-48C4-BD0C-809B09611B7B}"/>
              </a:ext>
            </a:extLst>
          </p:cNvPr>
          <p:cNvSpPr/>
          <p:nvPr/>
        </p:nvSpPr>
        <p:spPr>
          <a:xfrm>
            <a:off x="6788041" y="6360240"/>
            <a:ext cx="53656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rgbClr val="22222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* </a:t>
            </a:r>
            <a:r>
              <a:rPr lang="en-US" sz="1200" dirty="0">
                <a:latin typeface="Segoe UI Light" panose="020B0502040204020203" pitchFamily="34" charset="0"/>
                <a:cs typeface="Segoe UI Light" panose="020B0502040204020203" pitchFamily="34" charset="0"/>
              </a:rPr>
              <a:t>Corston-Oliver, S., </a:t>
            </a:r>
            <a:r>
              <a:rPr lang="en-US" sz="12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Ringger</a:t>
            </a:r>
            <a:r>
              <a:rPr lang="en-US" sz="1200" dirty="0">
                <a:latin typeface="Segoe UI Light" panose="020B0502040204020203" pitchFamily="34" charset="0"/>
                <a:cs typeface="Segoe UI Light" panose="020B0502040204020203" pitchFamily="34" charset="0"/>
              </a:rPr>
              <a:t>, E., Gamon, M., &amp; Campbell, R. (2004). Task-focused summarization of email. In </a:t>
            </a:r>
            <a:r>
              <a:rPr lang="en-US" sz="12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Text Summarization Branches Out</a:t>
            </a:r>
            <a:r>
              <a:rPr lang="en-US" sz="1200" dirty="0">
                <a:latin typeface="Segoe UI Light" panose="020B0502040204020203" pitchFamily="34" charset="0"/>
                <a:cs typeface="Segoe UI Light" panose="020B0502040204020203" pitchFamily="34" charset="0"/>
              </a:rPr>
              <a:t> (pp. 43-50).</a:t>
            </a:r>
          </a:p>
        </p:txBody>
      </p:sp>
    </p:spTree>
    <p:extLst>
      <p:ext uri="{BB962C8B-B14F-4D97-AF65-F5344CB8AC3E}">
        <p14:creationId xmlns:p14="http://schemas.microsoft.com/office/powerpoint/2010/main" val="4027713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71D22-428E-4F41-BD3D-D5C1F6C7E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399" y="153458"/>
            <a:ext cx="11768667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56943-D2B9-467C-8A8F-B30840FE0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133" y="1479021"/>
            <a:ext cx="11768667" cy="5409142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Split 3M commitments into training (2.9M), validation (50k), testing (50k)</a:t>
            </a: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Stratified commitments by user (user only in one of train/valid/test)</a:t>
            </a: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Tuned model hyperparameters on validation set</a:t>
            </a: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Computed accuracy, F1, precision-recall</a:t>
            </a: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Sig: Two-tailed t-tests with bootstrap sampling (</a:t>
            </a:r>
            <a:r>
              <a:rPr lang="en-US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n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=10)</a:t>
            </a:r>
          </a:p>
        </p:txBody>
      </p:sp>
    </p:spTree>
    <p:extLst>
      <p:ext uri="{BB962C8B-B14F-4D97-AF65-F5344CB8AC3E}">
        <p14:creationId xmlns:p14="http://schemas.microsoft.com/office/powerpoint/2010/main" val="898896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71D22-428E-4F41-BD3D-D5C1F6C7E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399" y="153458"/>
            <a:ext cx="11768667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56943-D2B9-467C-8A8F-B30840FE0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133" y="1479021"/>
            <a:ext cx="11768667" cy="5409142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Overall</a:t>
            </a:r>
          </a:p>
          <a:p>
            <a:pPr lvl="1">
              <a:buClr>
                <a:schemeClr val="tx1"/>
              </a:buClr>
            </a:pPr>
            <a:r>
              <a:rPr lang="en-US" b="1" dirty="0">
                <a:solidFill>
                  <a:srgbClr val="3F6EC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LR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model performs worst</a:t>
            </a:r>
          </a:p>
          <a:p>
            <a:pPr lvl="1">
              <a:buClr>
                <a:schemeClr val="tx1"/>
              </a:buClr>
            </a:pPr>
            <a:r>
              <a:rPr lang="en-US" b="1" dirty="0">
                <a:solidFill>
                  <a:srgbClr val="C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LightGBM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and </a:t>
            </a:r>
            <a:r>
              <a:rPr lang="en-US" b="1" dirty="0">
                <a:solidFill>
                  <a:srgbClr val="EF8C4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NN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perform similarly</a:t>
            </a:r>
          </a:p>
          <a:p>
            <a:pPr lvl="1">
              <a:buClr>
                <a:schemeClr val="tx1"/>
              </a:buClr>
            </a:pPr>
            <a:r>
              <a:rPr lang="en-US" b="1" dirty="0">
                <a:solidFill>
                  <a:srgbClr val="C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LightGBM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simpler, more interpretable, faster to train</a:t>
            </a:r>
          </a:p>
          <a:p>
            <a:pPr lvl="1">
              <a:buClr>
                <a:schemeClr val="tx1"/>
              </a:buClr>
            </a:pPr>
            <a:r>
              <a:rPr lang="en-US" b="1" dirty="0">
                <a:solidFill>
                  <a:srgbClr val="EF8C4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NN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can better encode text (not needed)</a:t>
            </a: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Effect of data volume</a:t>
            </a:r>
          </a:p>
          <a:p>
            <a:pPr lvl="1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Vary training set from 25K to 3M</a:t>
            </a:r>
          </a:p>
          <a:p>
            <a:pPr lvl="1">
              <a:buClr>
                <a:schemeClr val="tx1"/>
              </a:buClr>
            </a:pPr>
            <a:r>
              <a:rPr lang="en-US" b="1" dirty="0">
                <a:solidFill>
                  <a:srgbClr val="3F6EC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LR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model performs worst at all data points</a:t>
            </a:r>
          </a:p>
          <a:p>
            <a:pPr lvl="1">
              <a:buClr>
                <a:schemeClr val="tx1"/>
              </a:buClr>
            </a:pPr>
            <a:r>
              <a:rPr lang="en-US" b="1" dirty="0">
                <a:solidFill>
                  <a:srgbClr val="C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LightGBM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and </a:t>
            </a:r>
            <a:r>
              <a:rPr lang="en-US" b="1" dirty="0">
                <a:solidFill>
                  <a:srgbClr val="EF8C4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NN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outperform </a:t>
            </a:r>
            <a:r>
              <a:rPr lang="en-US" b="1" dirty="0">
                <a:solidFill>
                  <a:srgbClr val="3F6EC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LR</a:t>
            </a:r>
          </a:p>
          <a:p>
            <a:pPr lvl="1">
              <a:buClr>
                <a:schemeClr val="tx1"/>
              </a:buClr>
            </a:pPr>
            <a:r>
              <a:rPr lang="en-US" b="1" dirty="0">
                <a:solidFill>
                  <a:srgbClr val="C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LightGBM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better for less data (≤100K)</a:t>
            </a:r>
          </a:p>
          <a:p>
            <a:pPr lvl="1">
              <a:buClr>
                <a:schemeClr val="tx1"/>
              </a:buClr>
            </a:pPr>
            <a:r>
              <a:rPr lang="en-US" b="1" dirty="0">
                <a:solidFill>
                  <a:srgbClr val="EF8C4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NN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better for more data (≥200K)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CF04AF-3571-4221-83C3-0721C0A726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3929"/>
          <a:stretch/>
        </p:blipFill>
        <p:spPr>
          <a:xfrm>
            <a:off x="6765162" y="1213298"/>
            <a:ext cx="4800600" cy="11703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AB6377-8507-4DAB-A651-304332502B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149" y="3443471"/>
            <a:ext cx="4174613" cy="335915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AD7023B-74A5-4013-8DB2-7CD2F8734ADC}"/>
              </a:ext>
            </a:extLst>
          </p:cNvPr>
          <p:cNvSpPr/>
          <p:nvPr/>
        </p:nvSpPr>
        <p:spPr>
          <a:xfrm>
            <a:off x="6860792" y="625936"/>
            <a:ext cx="46093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u="sng" dirty="0">
                <a:latin typeface="Segoe UI Light" panose="020B0502040204020203" pitchFamily="34" charset="0"/>
                <a:cs typeface="Segoe UI Light" panose="020B0502040204020203" pitchFamily="34" charset="0"/>
              </a:rPr>
              <a:t>Overall model performance</a:t>
            </a:r>
          </a:p>
          <a:p>
            <a:pPr algn="ctr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All paired differences in F1 significant at </a:t>
            </a:r>
            <a:r>
              <a:rPr lang="en-US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p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&lt;.01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1596410-12F1-45A4-AC6D-E2F257A0FC20}"/>
              </a:ext>
            </a:extLst>
          </p:cNvPr>
          <p:cNvCxnSpPr>
            <a:cxnSpLocks/>
          </p:cNvCxnSpPr>
          <p:nvPr/>
        </p:nvCxnSpPr>
        <p:spPr>
          <a:xfrm>
            <a:off x="6916905" y="1822528"/>
            <a:ext cx="1391653" cy="0"/>
          </a:xfrm>
          <a:prstGeom prst="line">
            <a:avLst/>
          </a:prstGeom>
          <a:ln w="19050">
            <a:solidFill>
              <a:srgbClr val="3F6E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37264EA-A383-4531-A291-A68A62C8272F}"/>
              </a:ext>
            </a:extLst>
          </p:cNvPr>
          <p:cNvCxnSpPr>
            <a:cxnSpLocks/>
          </p:cNvCxnSpPr>
          <p:nvPr/>
        </p:nvCxnSpPr>
        <p:spPr>
          <a:xfrm>
            <a:off x="6916905" y="2031075"/>
            <a:ext cx="766011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BE23CBB-4A2A-4C26-9676-1491810FFFDF}"/>
              </a:ext>
            </a:extLst>
          </p:cNvPr>
          <p:cNvCxnSpPr>
            <a:cxnSpLocks/>
          </p:cNvCxnSpPr>
          <p:nvPr/>
        </p:nvCxnSpPr>
        <p:spPr>
          <a:xfrm>
            <a:off x="6916904" y="2243634"/>
            <a:ext cx="1167064" cy="0"/>
          </a:xfrm>
          <a:prstGeom prst="line">
            <a:avLst/>
          </a:prstGeom>
          <a:ln w="19050">
            <a:solidFill>
              <a:srgbClr val="EF8C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50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71D22-428E-4F41-BD3D-D5C1F6C7E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399" y="153458"/>
            <a:ext cx="11768667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56943-D2B9-467C-8A8F-B30840FE0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133" y="1479021"/>
            <a:ext cx="11768667" cy="5409142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Effect of features used</a:t>
            </a:r>
          </a:p>
          <a:p>
            <a:pPr lvl="1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Used LightGBM (faster, etc.)</a:t>
            </a:r>
          </a:p>
          <a:p>
            <a:pPr lvl="1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Two complementary strategies</a:t>
            </a:r>
          </a:p>
          <a:p>
            <a:pPr lvl="2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Dropped feature classes, one-by-one</a:t>
            </a:r>
          </a:p>
          <a:p>
            <a:pPr lvl="2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Trained on one feature class at a time</a:t>
            </a:r>
          </a:p>
          <a:p>
            <a:pPr lvl="1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Ablation Findings</a:t>
            </a:r>
          </a:p>
          <a:p>
            <a:pPr lvl="2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Removing Time/Email/Notification has little effect</a:t>
            </a:r>
          </a:p>
          <a:p>
            <a:pPr lvl="3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Substitutable with other features (notifications)</a:t>
            </a:r>
          </a:p>
          <a:p>
            <a:pPr lvl="2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Removing Commitment Text has little effect</a:t>
            </a:r>
          </a:p>
          <a:p>
            <a:pPr lvl="3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Features captured elsewhere (verbs, etc.)</a:t>
            </a:r>
          </a:p>
          <a:p>
            <a:pPr lvl="1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One-Class Findings:</a:t>
            </a:r>
          </a:p>
          <a:p>
            <a:pPr lvl="2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Commitment features most important</a:t>
            </a:r>
          </a:p>
          <a:p>
            <a:pPr lvl="2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User features are also strong</a:t>
            </a:r>
          </a:p>
          <a:p>
            <a:pPr lvl="3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Personalization or user segmentation (?)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175883-5728-466F-99C9-01CC6AD56A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235" b="51534"/>
          <a:stretch/>
        </p:blipFill>
        <p:spPr>
          <a:xfrm>
            <a:off x="6954977" y="1282951"/>
            <a:ext cx="4957624" cy="206375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225D37C-D99C-4CD0-900C-8D3EE64EBA1C}"/>
              </a:ext>
            </a:extLst>
          </p:cNvPr>
          <p:cNvSpPr/>
          <p:nvPr/>
        </p:nvSpPr>
        <p:spPr>
          <a:xfrm>
            <a:off x="7493001" y="349528"/>
            <a:ext cx="388157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u="sng" dirty="0">
                <a:latin typeface="Segoe UI Light" panose="020B0502040204020203" pitchFamily="34" charset="0"/>
                <a:cs typeface="Segoe UI Light" panose="020B0502040204020203" pitchFamily="34" charset="0"/>
              </a:rPr>
              <a:t>Removing one feature class at a time</a:t>
            </a:r>
          </a:p>
          <a:p>
            <a:pPr algn="ctr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Note: Differences in F1 vs. All Features</a:t>
            </a:r>
            <a:b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significant at * </a:t>
            </a:r>
            <a:r>
              <a:rPr lang="en-US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p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&lt;.05 and ** </a:t>
            </a:r>
            <a:r>
              <a:rPr lang="en-US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p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&lt; .01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968117-EC21-4425-AFB9-92C131636EB4}"/>
              </a:ext>
            </a:extLst>
          </p:cNvPr>
          <p:cNvSpPr/>
          <p:nvPr/>
        </p:nvSpPr>
        <p:spPr>
          <a:xfrm>
            <a:off x="7544189" y="3542771"/>
            <a:ext cx="388157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u="sng" dirty="0">
                <a:latin typeface="Segoe UI Light" panose="020B0502040204020203" pitchFamily="34" charset="0"/>
                <a:cs typeface="Segoe UI Light" panose="020B0502040204020203" pitchFamily="34" charset="0"/>
              </a:rPr>
              <a:t>Training on one class at a time</a:t>
            </a:r>
          </a:p>
          <a:p>
            <a:pPr algn="ctr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Note: Differences in F1 vs. All Features </a:t>
            </a:r>
            <a:b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significant at * </a:t>
            </a:r>
            <a:r>
              <a:rPr lang="en-US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p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&lt;.05 and ** </a:t>
            </a:r>
            <a:r>
              <a:rPr lang="en-US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p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&lt; .01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050616-C816-488A-B853-F2C2467390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100"/>
          <a:stretch/>
        </p:blipFill>
        <p:spPr>
          <a:xfrm>
            <a:off x="7006165" y="4476194"/>
            <a:ext cx="4957624" cy="2105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65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71D22-428E-4F41-BD3D-D5C1F6C7E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399" y="153458"/>
            <a:ext cx="11768667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56943-D2B9-467C-8A8F-B30840FE0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133" y="1479021"/>
            <a:ext cx="11768667" cy="5409142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Accurately detect completion, although</a:t>
            </a:r>
            <a:b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focused on one (notifications) scenario</a:t>
            </a:r>
            <a:b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Need to understand how users respond</a:t>
            </a:r>
          </a:p>
          <a:p>
            <a:pPr lvl="1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Incl. UX designed to help not hinder users</a:t>
            </a:r>
          </a:p>
          <a:p>
            <a:pPr lvl="1"/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Measured independently, on all users</a:t>
            </a:r>
          </a:p>
          <a:p>
            <a:pPr lvl="1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Likely used in a pipeline, on user segments</a:t>
            </a: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Task </a:t>
            </a:r>
            <a:r>
              <a:rPr lang="en-US" b="1" u="sng" dirty="0">
                <a:latin typeface="Segoe UI Light" panose="020B0502040204020203" pitchFamily="34" charset="0"/>
                <a:cs typeface="Segoe UI Light" panose="020B0502040204020203" pitchFamily="34" charset="0"/>
              </a:rPr>
              <a:t>progression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is important</a:t>
            </a:r>
          </a:p>
          <a:p>
            <a:pPr lvl="1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More general problem than task completion</a:t>
            </a: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C10E35-C0A4-4712-9E80-8FDFB62154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6445" y="1461293"/>
            <a:ext cx="4644621" cy="502184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CEA97E8-5A39-4E1B-B6D8-4C3050542936}"/>
              </a:ext>
            </a:extLst>
          </p:cNvPr>
          <p:cNvSpPr/>
          <p:nvPr/>
        </p:nvSpPr>
        <p:spPr>
          <a:xfrm>
            <a:off x="7427519" y="1091961"/>
            <a:ext cx="4342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“Auto-deprecation” experience from Slide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0924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71D22-428E-4F41-BD3D-D5C1F6C7E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399" y="153458"/>
            <a:ext cx="11768667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Summary and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56943-D2B9-467C-8A8F-B30840FE0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133" y="1479021"/>
            <a:ext cx="11768667" cy="5409142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Detecting task completion important challenge in intelligent systems</a:t>
            </a:r>
          </a:p>
          <a:p>
            <a:pPr lvl="1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Help users focus on what needs their attention (vs. what has been done)</a:t>
            </a: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Showed strong performance (~83%) for one scenario (notifications)</a:t>
            </a: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Need to explore more sophisticated ML, richer signal collection, </a:t>
            </a:r>
            <a:b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expand to other scenarios and task types, etc.</a:t>
            </a: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Need to work with users to understand the impact of completion detection</a:t>
            </a:r>
          </a:p>
          <a:p>
            <a:pPr lvl="1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Esp. when the experience is visibly altered by the task completion inference</a:t>
            </a:r>
          </a:p>
        </p:txBody>
      </p:sp>
    </p:spTree>
    <p:extLst>
      <p:ext uri="{BB962C8B-B14F-4D97-AF65-F5344CB8AC3E}">
        <p14:creationId xmlns:p14="http://schemas.microsoft.com/office/powerpoint/2010/main" val="4235888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71D22-428E-4F41-BD3D-D5C1F6C7E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400" y="153458"/>
            <a:ext cx="10515600" cy="1325563"/>
          </a:xfrm>
        </p:spPr>
        <p:txBody>
          <a:bodyPr/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Challenges in Task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56943-D2B9-467C-8A8F-B30840FE0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133" y="1587500"/>
            <a:ext cx="11473392" cy="4905375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Intelligent systems (digital assistants, etc.) store / remind users about tasks</a:t>
            </a: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Tasks can be explicitly specified or inferred (e.g., from email)</a:t>
            </a: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Users face least two challenges:</a:t>
            </a: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Task lists grow over time making it difficult to focus attention on pending tasks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By ignoring task status, systems can remind users about completed tasks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Methods to more intelligently flag completed tasks are required</a:t>
            </a:r>
          </a:p>
        </p:txBody>
      </p:sp>
    </p:spTree>
    <p:extLst>
      <p:ext uri="{BB962C8B-B14F-4D97-AF65-F5344CB8AC3E}">
        <p14:creationId xmlns:p14="http://schemas.microsoft.com/office/powerpoint/2010/main" val="3302601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8C74FC3-D4B9-487A-8CDA-5C017B3F3D8D}"/>
              </a:ext>
            </a:extLst>
          </p:cNvPr>
          <p:cNvSpPr/>
          <p:nvPr/>
        </p:nvSpPr>
        <p:spPr>
          <a:xfrm>
            <a:off x="414866" y="1347767"/>
            <a:ext cx="6525580" cy="2799413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271D22-428E-4F41-BD3D-D5C1F6C7E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866" y="160867"/>
            <a:ext cx="10515600" cy="1325563"/>
          </a:xfrm>
        </p:spPr>
        <p:txBody>
          <a:bodyPr/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Example Scenario: Task Auto-Deprecation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56943-D2B9-467C-8A8F-B30840FE0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866" y="1486429"/>
            <a:ext cx="10515600" cy="5210703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Show pending tasks (e.g., commitments)</a:t>
            </a: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Flag or deprecate completion candidates</a:t>
            </a: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Provide recourse links to undo</a:t>
            </a: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Other applications possible, incl. task</a:t>
            </a:r>
            <a:b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ranking, task prioritization, etc.</a:t>
            </a: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Focus on </a:t>
            </a:r>
            <a:r>
              <a:rPr lang="en-US" b="1" u="sng" dirty="0">
                <a:latin typeface="Segoe UI Light" panose="020B0502040204020203" pitchFamily="34" charset="0"/>
                <a:cs typeface="Segoe UI Light" panose="020B0502040204020203" pitchFamily="34" charset="0"/>
              </a:rPr>
              <a:t>reminder/notification suppression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91A396-F5FC-4C99-91C8-B8B0AC6C42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6445" y="1280150"/>
            <a:ext cx="4644621" cy="50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305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71D22-428E-4F41-BD3D-D5C1F6C7E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400" y="153458"/>
            <a:ext cx="10515600" cy="1325563"/>
          </a:xfrm>
        </p:spPr>
        <p:txBody>
          <a:bodyPr/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This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56943-D2B9-467C-8A8F-B30840FE0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133" y="1587500"/>
            <a:ext cx="11006667" cy="4905375"/>
          </a:xfrm>
        </p:spPr>
        <p:txBody>
          <a:bodyPr/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Introduce </a:t>
            </a:r>
            <a:r>
              <a:rPr lang="en-US" b="1" u="sng" dirty="0">
                <a:latin typeface="Segoe UI Light" panose="020B0502040204020203" pitchFamily="34" charset="0"/>
                <a:cs typeface="Segoe UI Light" panose="020B0502040204020203" pitchFamily="34" charset="0"/>
              </a:rPr>
              <a:t>task completion detection</a:t>
            </a:r>
            <a:r>
              <a:rPr lang="en-US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as an important new ML challenge</a:t>
            </a: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Analyze data from popular digital assistant (Microsoft Cortana)</a:t>
            </a:r>
          </a:p>
          <a:p>
            <a:pPr lvl="1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Reveal trends in temporal dynamics of completion per task attributes</a:t>
            </a:r>
          </a:p>
          <a:p>
            <a:pPr lvl="1"/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Train ML classifiers to detect task completion</a:t>
            </a:r>
          </a:p>
          <a:p>
            <a:pPr lvl="1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Use many signals, including time elapsed, context, task characteristics</a:t>
            </a: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Present design implications for intelligent systems from being able to automatically detect task completion</a:t>
            </a:r>
          </a:p>
        </p:txBody>
      </p:sp>
    </p:spTree>
    <p:extLst>
      <p:ext uri="{BB962C8B-B14F-4D97-AF65-F5344CB8AC3E}">
        <p14:creationId xmlns:p14="http://schemas.microsoft.com/office/powerpoint/2010/main" val="3051095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71D22-428E-4F41-BD3D-D5C1F6C7E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400" y="153458"/>
            <a:ext cx="10515600" cy="1325563"/>
          </a:xfrm>
        </p:spPr>
        <p:txBody>
          <a:bodyPr/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Commitments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56943-D2B9-467C-8A8F-B30840FE0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133" y="1295399"/>
            <a:ext cx="11006667" cy="5334001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1.2M consenting users of Microsoft Cortana in en-US</a:t>
            </a: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Cortana tracks commitments made by users in outgoing email, e.g.,</a:t>
            </a:r>
          </a:p>
          <a:p>
            <a:pPr lvl="1"/>
            <a:r>
              <a:rPr lang="en-US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“I will send you the report”</a:t>
            </a:r>
          </a:p>
          <a:p>
            <a:pPr lvl="1"/>
            <a:r>
              <a:rPr lang="en-US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“I’ll get back to you by EOD”</a:t>
            </a:r>
          </a:p>
          <a:p>
            <a:pPr lvl="1"/>
            <a:r>
              <a:rPr lang="en-US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“I’ll work on it this evening”</a:t>
            </a:r>
          </a:p>
          <a:p>
            <a:pPr lvl="1"/>
            <a:r>
              <a:rPr lang="en-US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“Will get back to you next week”</a:t>
            </a:r>
          </a:p>
          <a:p>
            <a:pPr lvl="1"/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3M commitments collected during 2017-18 (avg. ~2.3 per user)</a:t>
            </a: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Commitments persist in system for max 14 days (our focus here)</a:t>
            </a:r>
          </a:p>
          <a:p>
            <a:pPr lvl="1"/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91B884-672B-41F7-816A-BD76C1A4E380}"/>
              </a:ext>
            </a:extLst>
          </p:cNvPr>
          <p:cNvSpPr/>
          <p:nvPr/>
        </p:nvSpPr>
        <p:spPr>
          <a:xfrm>
            <a:off x="5537200" y="3167390"/>
            <a:ext cx="6017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= Tasks in our study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908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71D22-428E-4F41-BD3D-D5C1F6C7E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400" y="153458"/>
            <a:ext cx="10515600" cy="1325563"/>
          </a:xfrm>
        </p:spPr>
        <p:txBody>
          <a:bodyPr/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Commitment Meta-Data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56943-D2B9-467C-8A8F-B30840FE0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133" y="1295400"/>
            <a:ext cx="11006667" cy="5409142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E.g., due dates (“I’ll get this to you by </a:t>
            </a:r>
            <a:r>
              <a:rPr lang="en-US" b="1" u="sng" dirty="0">
                <a:latin typeface="Segoe UI Light" panose="020B0502040204020203" pitchFamily="34" charset="0"/>
                <a:cs typeface="Segoe UI Light" panose="020B0502040204020203" pitchFamily="34" charset="0"/>
              </a:rPr>
              <a:t>next Friday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”)</a:t>
            </a: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Extracted from commitment text using proprietary methods</a:t>
            </a:r>
          </a:p>
          <a:p>
            <a:pPr marL="0" indent="0">
              <a:buNone/>
            </a:pP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Statistics:</a:t>
            </a: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lvl="1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24% of commitments have a due date</a:t>
            </a:r>
          </a:p>
          <a:p>
            <a:pPr lvl="1"/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lvl="1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Due dates fall within avg 1.78 days of commitment (stddev 3.62, med 0.71)</a:t>
            </a:r>
          </a:p>
          <a:p>
            <a:pPr lvl="1"/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lvl="1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Most commitments (86.3%) are made on weekdays</a:t>
            </a:r>
          </a:p>
          <a:p>
            <a:pPr lvl="1"/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lvl="1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Presence of intervening weekend days increases time until due date</a:t>
            </a:r>
          </a:p>
          <a:p>
            <a:pPr lvl="1"/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644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71D22-428E-4F41-BD3D-D5C1F6C7E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400" y="153458"/>
            <a:ext cx="10515600" cy="1325563"/>
          </a:xfrm>
        </p:spPr>
        <p:txBody>
          <a:bodyPr/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Labeling Methodology 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56943-D2B9-467C-8A8F-B30840FE0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133" y="1479021"/>
            <a:ext cx="11687353" cy="5409142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Use Cortana commitments usage data to compute completion labels</a:t>
            </a: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Cortana has a </a:t>
            </a:r>
            <a:r>
              <a:rPr lang="en-US" dirty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feedback affordance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for </a:t>
            </a:r>
            <a:b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users to indicate task completion</a:t>
            </a: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“Complete” clicks help form ground truth</a:t>
            </a:r>
          </a:p>
          <a:p>
            <a:pPr lvl="1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Only says task was </a:t>
            </a:r>
            <a:r>
              <a:rPr lang="en-US" b="1" u="sng" dirty="0">
                <a:latin typeface="Segoe UI Light" panose="020B0502040204020203" pitchFamily="34" charset="0"/>
                <a:cs typeface="Segoe UI Light" panose="020B0502040204020203" pitchFamily="34" charset="0"/>
              </a:rPr>
              <a:t>completed BY some time, </a:t>
            </a:r>
            <a:b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b="1" u="sng" dirty="0">
                <a:latin typeface="Segoe UI Light" panose="020B0502040204020203" pitchFamily="34" charset="0"/>
                <a:cs typeface="Segoe UI Light" panose="020B0502040204020203" pitchFamily="34" charset="0"/>
              </a:rPr>
              <a:t>not WHEN the task completion occurred </a:t>
            </a:r>
            <a:b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lvl="1"/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OUR GOAL: Only remind/notify users for tasks that are not yet completed</a:t>
            </a:r>
          </a:p>
        </p:txBody>
      </p:sp>
      <p:pic>
        <p:nvPicPr>
          <p:cNvPr id="1026" name="Picture 2" descr="https://o.aolcdn.com/images/dims?quality=85&amp;image_uri=http%3A%2F%2Fo.aolcdn.com%2Fhss%2Fstorage%2Fmidas%2Fcfeb06ec1e00b52c7d838e19a30f5ce6%2F204917238%2Fcortana-reminders-2017-02-09-02-ed.jpg&amp;client=amp-blogside-v2&amp;signature=6fda45fcbb8881e00317fb4c3e51f564465d51a1">
            <a:extLst>
              <a:ext uri="{FF2B5EF4-FFF2-40B4-BE49-F238E27FC236}">
                <a16:creationId xmlns:a16="http://schemas.microsoft.com/office/drawing/2014/main" id="{24A63ACF-F16D-499E-A37E-D97488757E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53" t="43455" r="31697" b="10417"/>
          <a:stretch/>
        </p:blipFill>
        <p:spPr bwMode="auto">
          <a:xfrm>
            <a:off x="7332133" y="2525713"/>
            <a:ext cx="4386911" cy="278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01F8D5E-A50A-42A0-9869-CB777E4C53DF}"/>
              </a:ext>
            </a:extLst>
          </p:cNvPr>
          <p:cNvCxnSpPr>
            <a:cxnSpLocks/>
          </p:cNvCxnSpPr>
          <p:nvPr/>
        </p:nvCxnSpPr>
        <p:spPr>
          <a:xfrm>
            <a:off x="5898356" y="2917031"/>
            <a:ext cx="2740819" cy="1769269"/>
          </a:xfrm>
          <a:prstGeom prst="straightConnector1">
            <a:avLst/>
          </a:prstGeom>
          <a:ln w="127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4317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71D22-428E-4F41-BD3D-D5C1F6C7E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400" y="153458"/>
            <a:ext cx="10515600" cy="1325563"/>
          </a:xfrm>
        </p:spPr>
        <p:txBody>
          <a:bodyPr/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Labeling Methodology 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56943-D2B9-467C-8A8F-B30840FE0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133" y="1479021"/>
            <a:ext cx="11768667" cy="5409142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For each of 3M commitment tasks:</a:t>
            </a: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Label distribution: 1.53M positive (51%) and 1.47M negative (49%)</a:t>
            </a: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Task completion is time dependent (i.e., more tasks get done over time)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B96AD51-3858-40F4-A072-273F876AA37B}"/>
              </a:ext>
            </a:extLst>
          </p:cNvPr>
          <p:cNvCxnSpPr/>
          <p:nvPr/>
        </p:nvCxnSpPr>
        <p:spPr>
          <a:xfrm>
            <a:off x="696583" y="3569683"/>
            <a:ext cx="7502577" cy="0"/>
          </a:xfrm>
          <a:prstGeom prst="straightConnector1">
            <a:avLst/>
          </a:prstGeom>
          <a:ln w="19050">
            <a:solidFill>
              <a:schemeClr val="tx1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10F494E8-E42E-428C-A7D6-ADE956770DAB}"/>
              </a:ext>
            </a:extLst>
          </p:cNvPr>
          <p:cNvSpPr/>
          <p:nvPr/>
        </p:nvSpPr>
        <p:spPr>
          <a:xfrm>
            <a:off x="1906551" y="3634003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t</a:t>
            </a:r>
            <a:r>
              <a:rPr lang="en-US" i="1" baseline="-25000" dirty="0">
                <a:latin typeface="Segoe UI Light" panose="020B0502040204020203" pitchFamily="34" charset="0"/>
                <a:cs typeface="Segoe UI Light" panose="020B0502040204020203" pitchFamily="34" charset="0"/>
              </a:rPr>
              <a:t>i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A0D051-4AF5-4263-94D0-70EA62518DD9}"/>
              </a:ext>
            </a:extLst>
          </p:cNvPr>
          <p:cNvSpPr/>
          <p:nvPr/>
        </p:nvSpPr>
        <p:spPr>
          <a:xfrm>
            <a:off x="5526618" y="3636038"/>
            <a:ext cx="336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t</a:t>
            </a:r>
            <a:r>
              <a:rPr lang="en-US" b="1" i="1" baseline="-25000" dirty="0">
                <a:latin typeface="Segoe UI Light" panose="020B0502040204020203" pitchFamily="34" charset="0"/>
                <a:cs typeface="Segoe UI Light" panose="020B0502040204020203" pitchFamily="34" charset="0"/>
              </a:rPr>
              <a:t>n</a:t>
            </a:r>
            <a:endParaRPr lang="en-US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0820A7-A6A0-4919-9E29-0356A5668D92}"/>
              </a:ext>
            </a:extLst>
          </p:cNvPr>
          <p:cNvSpPr/>
          <p:nvPr/>
        </p:nvSpPr>
        <p:spPr>
          <a:xfrm>
            <a:off x="3566831" y="3646036"/>
            <a:ext cx="128112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Click </a:t>
            </a:r>
            <a:b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“Complete”</a:t>
            </a:r>
          </a:p>
          <a:p>
            <a:pPr algn="ctr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before </a:t>
            </a:r>
            <a:r>
              <a:rPr lang="en-US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t</a:t>
            </a:r>
            <a:r>
              <a:rPr lang="en-US" i="1" baseline="-25000" dirty="0">
                <a:latin typeface="Segoe UI Light" panose="020B0502040204020203" pitchFamily="34" charset="0"/>
                <a:cs typeface="Segoe UI Light" panose="020B0502040204020203" pitchFamily="34" charset="0"/>
              </a:rPr>
              <a:t>n</a:t>
            </a:r>
            <a:endParaRPr lang="en-US" i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ctr"/>
            <a:r>
              <a:rPr lang="en-US" b="1" dirty="0">
                <a:solidFill>
                  <a:srgbClr val="00B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(Positive)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0EC3D24-70B0-46F6-96FD-28F1743315F4}"/>
              </a:ext>
            </a:extLst>
          </p:cNvPr>
          <p:cNvSpPr/>
          <p:nvPr/>
        </p:nvSpPr>
        <p:spPr>
          <a:xfrm>
            <a:off x="6527459" y="3649319"/>
            <a:ext cx="128112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Not click </a:t>
            </a:r>
            <a:b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“Complete”</a:t>
            </a:r>
            <a:b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before </a:t>
            </a:r>
            <a:r>
              <a:rPr lang="en-US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t</a:t>
            </a:r>
            <a:r>
              <a:rPr lang="en-US" i="1" baseline="-25000" dirty="0">
                <a:latin typeface="Segoe UI Light" panose="020B0502040204020203" pitchFamily="34" charset="0"/>
                <a:cs typeface="Segoe UI Light" panose="020B0502040204020203" pitchFamily="34" charset="0"/>
              </a:rPr>
              <a:t>n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ctr"/>
            <a:r>
              <a:rPr lang="en-US" b="1" dirty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(Negative)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FD2F46-98B0-4F35-AEBE-06D5D5DD87FF}"/>
              </a:ext>
            </a:extLst>
          </p:cNvPr>
          <p:cNvSpPr/>
          <p:nvPr/>
        </p:nvSpPr>
        <p:spPr>
          <a:xfrm>
            <a:off x="2419270" y="2800801"/>
            <a:ext cx="28889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Random delay (</a:t>
            </a:r>
            <a:r>
              <a:rPr lang="en-US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d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, 1-14 days)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6F314A3-0DCF-40C5-8D40-BCD7FB3A62D9}"/>
              </a:ext>
            </a:extLst>
          </p:cNvPr>
          <p:cNvSpPr/>
          <p:nvPr/>
        </p:nvSpPr>
        <p:spPr>
          <a:xfrm>
            <a:off x="1331877" y="3956194"/>
            <a:ext cx="14510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Commitment</a:t>
            </a:r>
            <a:b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made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5D8230-094F-4F2C-BC32-0EF9DA244749}"/>
              </a:ext>
            </a:extLst>
          </p:cNvPr>
          <p:cNvSpPr/>
          <p:nvPr/>
        </p:nvSpPr>
        <p:spPr>
          <a:xfrm>
            <a:off x="5064258" y="3922969"/>
            <a:ext cx="12616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Candidate</a:t>
            </a:r>
          </a:p>
          <a:p>
            <a:pPr algn="ctr"/>
            <a:r>
              <a:rPr lang="en-US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notification</a:t>
            </a:r>
          </a:p>
          <a:p>
            <a:pPr algn="ctr"/>
            <a:r>
              <a:rPr lang="en-US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time</a:t>
            </a:r>
            <a:endParaRPr lang="en-US" b="1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DF53548-45DF-445B-9EC3-AB66BEC882A4}"/>
              </a:ext>
            </a:extLst>
          </p:cNvPr>
          <p:cNvSpPr/>
          <p:nvPr/>
        </p:nvSpPr>
        <p:spPr>
          <a:xfrm>
            <a:off x="7000223" y="1558292"/>
            <a:ext cx="4812215" cy="15696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GOAL: Only remind/notify users for </a:t>
            </a:r>
            <a:br>
              <a:rPr 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tasks that are not yet completed</a:t>
            </a:r>
          </a:p>
          <a:p>
            <a:pPr algn="ctr"/>
            <a:endParaRPr lang="en-US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ctr"/>
            <a:r>
              <a:rPr 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i.e., not complete by </a:t>
            </a:r>
            <a:r>
              <a:rPr lang="en-US" sz="24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t</a:t>
            </a:r>
            <a:r>
              <a:rPr lang="en-US" sz="2400" i="1" baseline="-25000" dirty="0">
                <a:latin typeface="Segoe UI Light" panose="020B0502040204020203" pitchFamily="34" charset="0"/>
                <a:cs typeface="Segoe UI Light" panose="020B0502040204020203" pitchFamily="34" charset="0"/>
              </a:rPr>
              <a:t>n</a:t>
            </a:r>
            <a:endParaRPr lang="en-US" sz="2400" i="1" baseline="-25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737DBAA-2E43-475F-94E0-768BE490F577}"/>
              </a:ext>
            </a:extLst>
          </p:cNvPr>
          <p:cNvSpPr/>
          <p:nvPr/>
        </p:nvSpPr>
        <p:spPr>
          <a:xfrm>
            <a:off x="8211953" y="3388453"/>
            <a:ext cx="657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Time</a:t>
            </a:r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225420F-F1DA-4390-85F5-58A821DBB642}"/>
              </a:ext>
            </a:extLst>
          </p:cNvPr>
          <p:cNvSpPr/>
          <p:nvPr/>
        </p:nvSpPr>
        <p:spPr>
          <a:xfrm>
            <a:off x="2005263" y="3525567"/>
            <a:ext cx="88232" cy="882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9399387-6FC9-45B7-9B2E-38A07B87E3BF}"/>
              </a:ext>
            </a:extLst>
          </p:cNvPr>
          <p:cNvSpPr/>
          <p:nvPr/>
        </p:nvSpPr>
        <p:spPr>
          <a:xfrm>
            <a:off x="5650978" y="3525567"/>
            <a:ext cx="88232" cy="882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DD5C0CF-70EF-4800-8D30-A661394D027C}"/>
              </a:ext>
            </a:extLst>
          </p:cNvPr>
          <p:cNvSpPr/>
          <p:nvPr/>
        </p:nvSpPr>
        <p:spPr>
          <a:xfrm>
            <a:off x="4162498" y="3525567"/>
            <a:ext cx="88232" cy="8823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52ADFF0-50F7-498A-84CF-C0871FC52DD6}"/>
              </a:ext>
            </a:extLst>
          </p:cNvPr>
          <p:cNvCxnSpPr/>
          <p:nvPr/>
        </p:nvCxnSpPr>
        <p:spPr>
          <a:xfrm>
            <a:off x="2049379" y="3212213"/>
            <a:ext cx="3628715" cy="0"/>
          </a:xfrm>
          <a:prstGeom prst="line">
            <a:avLst/>
          </a:prstGeom>
          <a:ln w="1270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AD7DE7C-5FC8-47C5-90FB-166364BC0602}"/>
              </a:ext>
            </a:extLst>
          </p:cNvPr>
          <p:cNvCxnSpPr/>
          <p:nvPr/>
        </p:nvCxnSpPr>
        <p:spPr>
          <a:xfrm>
            <a:off x="2049379" y="3093902"/>
            <a:ext cx="0" cy="23662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6799A6E-A78F-45BD-8E4A-8EF9FB664861}"/>
              </a:ext>
            </a:extLst>
          </p:cNvPr>
          <p:cNvCxnSpPr/>
          <p:nvPr/>
        </p:nvCxnSpPr>
        <p:spPr>
          <a:xfrm>
            <a:off x="5678094" y="3093902"/>
            <a:ext cx="0" cy="23662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930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71D22-428E-4F41-BD3D-D5C1F6C7E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399" y="153458"/>
            <a:ext cx="11598275" cy="6542617"/>
          </a:xfrm>
        </p:spPr>
        <p:txBody>
          <a:bodyPr/>
          <a:lstStyle/>
          <a:p>
            <a:pPr algn="ctr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Temporal Dynamics</a:t>
            </a:r>
          </a:p>
        </p:txBody>
      </p:sp>
    </p:spTree>
    <p:extLst>
      <p:ext uri="{BB962C8B-B14F-4D97-AF65-F5344CB8AC3E}">
        <p14:creationId xmlns:p14="http://schemas.microsoft.com/office/powerpoint/2010/main" val="1086189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2658</TotalTime>
  <Words>1110</Words>
  <Application>Microsoft Office PowerPoint</Application>
  <PresentationFormat>Widescreen</PresentationFormat>
  <Paragraphs>206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Segoe UI Light</vt:lpstr>
      <vt:lpstr>Office Theme</vt:lpstr>
      <vt:lpstr>Task Completion Detection</vt:lpstr>
      <vt:lpstr>Challenges in Task Management</vt:lpstr>
      <vt:lpstr>Example Scenario: Task Auto-Deprecation</vt:lpstr>
      <vt:lpstr>This Study</vt:lpstr>
      <vt:lpstr>Commitments Data</vt:lpstr>
      <vt:lpstr>Commitment Meta-Data</vt:lpstr>
      <vt:lpstr>Labeling Methodology (1 of 2)</vt:lpstr>
      <vt:lpstr>Labeling Methodology (2 of 2)</vt:lpstr>
      <vt:lpstr>Temporal Dynamics</vt:lpstr>
      <vt:lpstr>Task Completion Over Time</vt:lpstr>
      <vt:lpstr>Weekend vs. Weekday</vt:lpstr>
      <vt:lpstr>Detecting Task Completion</vt:lpstr>
      <vt:lpstr>Methods</vt:lpstr>
      <vt:lpstr>Learning Algorithms</vt:lpstr>
      <vt:lpstr>Evaluation</vt:lpstr>
      <vt:lpstr>Findings</vt:lpstr>
      <vt:lpstr>Findings</vt:lpstr>
      <vt:lpstr>Discussion</vt:lpstr>
      <vt:lpstr>Summary and Takeaways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Completion Detection</dc:title>
  <dc:creator>Ryen White</dc:creator>
  <cp:lastModifiedBy>Ryen White</cp:lastModifiedBy>
  <cp:revision>67</cp:revision>
  <dcterms:created xsi:type="dcterms:W3CDTF">2019-07-16T02:20:45Z</dcterms:created>
  <dcterms:modified xsi:type="dcterms:W3CDTF">2019-07-23T07:25:58Z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ryenw@microsoft.com</vt:lpwstr>
  </property>
  <property fmtid="{D5CDD505-2E9C-101B-9397-08002B2CF9AE}" pid="5" name="MSIP_Label_f42aa342-8706-4288-bd11-ebb85995028c_SetDate">
    <vt:lpwstr>2019-07-22T16:43:49.5745325Z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ActionId">
    <vt:lpwstr>3b5ba191-307a-42c4-a38c-159c179739b2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</Properties>
</file>