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73" r:id="rId11"/>
    <p:sldId id="277" r:id="rId12"/>
    <p:sldId id="265" r:id="rId13"/>
    <p:sldId id="278" r:id="rId14"/>
    <p:sldId id="267" r:id="rId15"/>
    <p:sldId id="274" r:id="rId16"/>
    <p:sldId id="269" r:id="rId17"/>
    <p:sldId id="280" r:id="rId18"/>
    <p:sldId id="281" r:id="rId19"/>
    <p:sldId id="276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FF99FF"/>
    <a:srgbClr val="FFFF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82" d="100"/>
          <a:sy n="82" d="100"/>
        </p:scale>
        <p:origin x="-2370" y="-9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All Trails 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Coverage</c:v>
                </c:pt>
                <c:pt idx="1">
                  <c:v>Diversity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14</c:v>
                </c:pt>
                <c:pt idx="1">
                  <c:v>15</c:v>
                </c:pt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Length 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Coverage</c:v>
                </c:pt>
                <c:pt idx="1">
                  <c:v>Diversity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20</c:v>
                </c:pt>
                <c:pt idx="1">
                  <c:v>22</c:v>
                </c:pt>
              </c:numCache>
            </c:numRef>
          </c:val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Diversity 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Coverage</c:v>
                </c:pt>
                <c:pt idx="1">
                  <c:v>Diversity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27</c:v>
                </c:pt>
                <c:pt idx="1">
                  <c:v>30</c:v>
                </c:pt>
              </c:numCache>
            </c:numRef>
          </c:val>
        </c:ser>
        <c:ser>
          <c:idx val="4"/>
          <c:order val="3"/>
          <c:tx>
            <c:strRef>
              <c:f>Sheet1!$A$6</c:f>
              <c:strCache>
                <c:ptCount val="1"/>
                <c:pt idx="0">
                  <c:v>Breadth 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Coverage</c:v>
                </c:pt>
                <c:pt idx="1">
                  <c:v>Diversity</c:v>
                </c:pt>
              </c:strCache>
            </c:strRef>
          </c:cat>
          <c:val>
            <c:numRef>
              <c:f>Sheet1!$B$6:$C$6</c:f>
              <c:numCache>
                <c:formatCode>General</c:formatCode>
                <c:ptCount val="2"/>
                <c:pt idx="0">
                  <c:v>17</c:v>
                </c:pt>
                <c:pt idx="1">
                  <c:v>19</c:v>
                </c:pt>
              </c:numCache>
            </c:numRef>
          </c:val>
        </c:ser>
        <c:ser>
          <c:idx val="5"/>
          <c:order val="4"/>
          <c:tx>
            <c:strRef>
              <c:f>Sheet1!$A$7</c:f>
              <c:strCache>
                <c:ptCount val="1"/>
                <c:pt idx="0">
                  <c:v>Depth </c:v>
                </c:pt>
              </c:strCache>
            </c:strRef>
          </c:tx>
          <c:spPr>
            <a:solidFill>
              <a:srgbClr val="FF9933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Coverage</c:v>
                </c:pt>
                <c:pt idx="1">
                  <c:v>Diversity</c:v>
                </c:pt>
              </c:strCache>
            </c:strRef>
          </c:cat>
          <c:val>
            <c:numRef>
              <c:f>Sheet1!$B$7:$C$7</c:f>
              <c:numCache>
                <c:formatCode>General</c:formatCode>
                <c:ptCount val="2"/>
                <c:pt idx="0">
                  <c:v>18</c:v>
                </c:pt>
                <c:pt idx="1">
                  <c:v>21</c:v>
                </c:pt>
              </c:numCache>
            </c:numRef>
          </c:val>
        </c:ser>
        <c:ser>
          <c:idx val="6"/>
          <c:order val="5"/>
          <c:tx>
            <c:strRef>
              <c:f>Sheet1!$A$8</c:f>
              <c:strCache>
                <c:ptCount val="1"/>
                <c:pt idx="0">
                  <c:v>Relevance </c:v>
                </c:pt>
              </c:strCache>
            </c:strRef>
          </c:tx>
          <c:spPr>
            <a:solidFill>
              <a:srgbClr val="FFFFCC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Coverage</c:v>
                </c:pt>
                <c:pt idx="1">
                  <c:v>Diversity</c:v>
                </c:pt>
              </c:strCache>
            </c:strRef>
          </c:cat>
          <c:val>
            <c:numRef>
              <c:f>Sheet1!$B$8:$C$8</c:f>
              <c:numCache>
                <c:formatCode>General</c:formatCode>
                <c:ptCount val="2"/>
                <c:pt idx="0">
                  <c:v>12</c:v>
                </c:pt>
                <c:pt idx="1">
                  <c:v>13</c:v>
                </c:pt>
              </c:numCache>
            </c:numRef>
          </c:val>
        </c:ser>
        <c:ser>
          <c:idx val="7"/>
          <c:order val="6"/>
          <c:tx>
            <c:strRef>
              <c:f>Sheet1!$A$9</c:f>
              <c:strCache>
                <c:ptCount val="1"/>
                <c:pt idx="0">
                  <c:v>Frequency </c:v>
                </c:pt>
              </c:strCache>
            </c:strRef>
          </c:tx>
          <c:spPr>
            <a:solidFill>
              <a:srgbClr val="FF99FF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Coverage</c:v>
                </c:pt>
                <c:pt idx="1">
                  <c:v>Diversity</c:v>
                </c:pt>
              </c:strCache>
            </c:strRef>
          </c:cat>
          <c:val>
            <c:numRef>
              <c:f>Sheet1!$B$9:$C$9</c:f>
              <c:numCache>
                <c:formatCode>General</c:formatCode>
                <c:ptCount val="2"/>
                <c:pt idx="0">
                  <c:v>11</c:v>
                </c:pt>
                <c:pt idx="1">
                  <c:v>12</c:v>
                </c:pt>
              </c:numCache>
            </c:numRef>
          </c:val>
        </c:ser>
        <c:ser>
          <c:idx val="8"/>
          <c:order val="7"/>
          <c:tx>
            <c:strRef>
              <c:f>Sheet1!$A$10</c:f>
              <c:strCache>
                <c:ptCount val="1"/>
                <c:pt idx="0">
                  <c:v>Strength </c:v>
                </c:pt>
              </c:strCache>
            </c:strRef>
          </c:tx>
          <c:spPr>
            <a:solidFill>
              <a:srgbClr val="009999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Coverage</c:v>
                </c:pt>
                <c:pt idx="1">
                  <c:v>Diversity</c:v>
                </c:pt>
              </c:strCache>
            </c:strRef>
          </c:cat>
          <c:val>
            <c:numRef>
              <c:f>Sheet1!$B$10:$C$10</c:f>
              <c:numCache>
                <c:formatCode>General</c:formatCode>
                <c:ptCount val="2"/>
                <c:pt idx="0">
                  <c:v>20</c:v>
                </c:pt>
                <c:pt idx="1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893888"/>
        <c:axId val="61839552"/>
      </c:barChart>
      <c:catAx>
        <c:axId val="97893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839552"/>
        <c:crosses val="autoZero"/>
        <c:auto val="1"/>
        <c:lblAlgn val="ctr"/>
        <c:lblOffset val="100"/>
        <c:noMultiLvlLbl val="0"/>
      </c:catAx>
      <c:valAx>
        <c:axId val="6183955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r>
                  <a:rPr lang="en-US" dirty="0">
                    <a:latin typeface="Arial" pitchFamily="34" charset="0"/>
                    <a:cs typeface="Arial" pitchFamily="34" charset="0"/>
                  </a:rPr>
                  <a:t>% gain over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result 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only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7893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036208542114021"/>
          <c:y val="0.14335335201743857"/>
          <c:w val="0.14697968861846825"/>
          <c:h val="0.65962097958094268"/>
        </c:manualLayout>
      </c:layout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All Trails 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Coverage</c:v>
                </c:pt>
                <c:pt idx="1">
                  <c:v>Diversity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14</c:v>
                </c:pt>
                <c:pt idx="1">
                  <c:v>15</c:v>
                </c:pt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Length 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Coverage</c:v>
                </c:pt>
                <c:pt idx="1">
                  <c:v>Diversity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20</c:v>
                </c:pt>
                <c:pt idx="1">
                  <c:v>22</c:v>
                </c:pt>
              </c:numCache>
            </c:numRef>
          </c:val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Diversity 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Coverage</c:v>
                </c:pt>
                <c:pt idx="1">
                  <c:v>Diversity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27</c:v>
                </c:pt>
                <c:pt idx="1">
                  <c:v>30</c:v>
                </c:pt>
              </c:numCache>
            </c:numRef>
          </c:val>
        </c:ser>
        <c:ser>
          <c:idx val="4"/>
          <c:order val="3"/>
          <c:tx>
            <c:strRef>
              <c:f>Sheet1!$A$6</c:f>
              <c:strCache>
                <c:ptCount val="1"/>
                <c:pt idx="0">
                  <c:v>Breadth 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Coverage</c:v>
                </c:pt>
                <c:pt idx="1">
                  <c:v>Diversity</c:v>
                </c:pt>
              </c:strCache>
            </c:strRef>
          </c:cat>
          <c:val>
            <c:numRef>
              <c:f>Sheet1!$B$6:$C$6</c:f>
              <c:numCache>
                <c:formatCode>General</c:formatCode>
                <c:ptCount val="2"/>
                <c:pt idx="0">
                  <c:v>17</c:v>
                </c:pt>
                <c:pt idx="1">
                  <c:v>19</c:v>
                </c:pt>
              </c:numCache>
            </c:numRef>
          </c:val>
        </c:ser>
        <c:ser>
          <c:idx val="5"/>
          <c:order val="4"/>
          <c:tx>
            <c:strRef>
              <c:f>Sheet1!$A$7</c:f>
              <c:strCache>
                <c:ptCount val="1"/>
                <c:pt idx="0">
                  <c:v>Depth </c:v>
                </c:pt>
              </c:strCache>
            </c:strRef>
          </c:tx>
          <c:spPr>
            <a:solidFill>
              <a:srgbClr val="FF9933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Coverage</c:v>
                </c:pt>
                <c:pt idx="1">
                  <c:v>Diversity</c:v>
                </c:pt>
              </c:strCache>
            </c:strRef>
          </c:cat>
          <c:val>
            <c:numRef>
              <c:f>Sheet1!$B$7:$C$7</c:f>
              <c:numCache>
                <c:formatCode>General</c:formatCode>
                <c:ptCount val="2"/>
                <c:pt idx="0">
                  <c:v>18</c:v>
                </c:pt>
                <c:pt idx="1">
                  <c:v>21</c:v>
                </c:pt>
              </c:numCache>
            </c:numRef>
          </c:val>
        </c:ser>
        <c:ser>
          <c:idx val="6"/>
          <c:order val="5"/>
          <c:tx>
            <c:strRef>
              <c:f>Sheet1!$A$8</c:f>
              <c:strCache>
                <c:ptCount val="1"/>
                <c:pt idx="0">
                  <c:v>Relevance </c:v>
                </c:pt>
              </c:strCache>
            </c:strRef>
          </c:tx>
          <c:spPr>
            <a:solidFill>
              <a:srgbClr val="FFFFCC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Coverage</c:v>
                </c:pt>
                <c:pt idx="1">
                  <c:v>Diversity</c:v>
                </c:pt>
              </c:strCache>
            </c:strRef>
          </c:cat>
          <c:val>
            <c:numRef>
              <c:f>Sheet1!$B$8:$C$8</c:f>
              <c:numCache>
                <c:formatCode>General</c:formatCode>
                <c:ptCount val="2"/>
                <c:pt idx="0">
                  <c:v>12</c:v>
                </c:pt>
                <c:pt idx="1">
                  <c:v>13</c:v>
                </c:pt>
              </c:numCache>
            </c:numRef>
          </c:val>
        </c:ser>
        <c:ser>
          <c:idx val="7"/>
          <c:order val="6"/>
          <c:tx>
            <c:strRef>
              <c:f>Sheet1!$A$9</c:f>
              <c:strCache>
                <c:ptCount val="1"/>
                <c:pt idx="0">
                  <c:v>Frequency </c:v>
                </c:pt>
              </c:strCache>
            </c:strRef>
          </c:tx>
          <c:spPr>
            <a:solidFill>
              <a:srgbClr val="FF99FF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Coverage</c:v>
                </c:pt>
                <c:pt idx="1">
                  <c:v>Diversity</c:v>
                </c:pt>
              </c:strCache>
            </c:strRef>
          </c:cat>
          <c:val>
            <c:numRef>
              <c:f>Sheet1!$B$9:$C$9</c:f>
              <c:numCache>
                <c:formatCode>General</c:formatCode>
                <c:ptCount val="2"/>
                <c:pt idx="0">
                  <c:v>11</c:v>
                </c:pt>
                <c:pt idx="1">
                  <c:v>12</c:v>
                </c:pt>
              </c:numCache>
            </c:numRef>
          </c:val>
        </c:ser>
        <c:ser>
          <c:idx val="8"/>
          <c:order val="7"/>
          <c:tx>
            <c:strRef>
              <c:f>Sheet1!$A$10</c:f>
              <c:strCache>
                <c:ptCount val="1"/>
                <c:pt idx="0">
                  <c:v>Strength </c:v>
                </c:pt>
              </c:strCache>
            </c:strRef>
          </c:tx>
          <c:spPr>
            <a:solidFill>
              <a:srgbClr val="009999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Coverage</c:v>
                </c:pt>
                <c:pt idx="1">
                  <c:v>Diversity</c:v>
                </c:pt>
              </c:strCache>
            </c:strRef>
          </c:cat>
          <c:val>
            <c:numRef>
              <c:f>Sheet1!$B$10:$C$10</c:f>
              <c:numCache>
                <c:formatCode>General</c:formatCode>
                <c:ptCount val="2"/>
                <c:pt idx="0">
                  <c:v>20</c:v>
                </c:pt>
                <c:pt idx="1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304960"/>
        <c:axId val="99885632"/>
      </c:barChart>
      <c:catAx>
        <c:axId val="99304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9885632"/>
        <c:crosses val="autoZero"/>
        <c:auto val="1"/>
        <c:lblAlgn val="ctr"/>
        <c:lblOffset val="100"/>
        <c:noMultiLvlLbl val="0"/>
      </c:catAx>
      <c:valAx>
        <c:axId val="9988563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r>
                  <a:rPr lang="en-US" dirty="0">
                    <a:latin typeface="Arial" pitchFamily="34" charset="0"/>
                    <a:cs typeface="Arial" pitchFamily="34" charset="0"/>
                  </a:rPr>
                  <a:t>% gain over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result 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only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9304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036208542113999"/>
          <c:y val="0.14335335201743868"/>
          <c:w val="0.1469796886184683"/>
          <c:h val="0.6596209795809429"/>
        </c:manualLayout>
      </c:layout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All Trails 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Coverage</c:v>
                </c:pt>
                <c:pt idx="1">
                  <c:v>Diversity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14</c:v>
                </c:pt>
                <c:pt idx="1">
                  <c:v>15</c:v>
                </c:pt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Length 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Coverage</c:v>
                </c:pt>
                <c:pt idx="1">
                  <c:v>Diversity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20</c:v>
                </c:pt>
                <c:pt idx="1">
                  <c:v>22</c:v>
                </c:pt>
              </c:numCache>
            </c:numRef>
          </c:val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Diversity 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Coverage</c:v>
                </c:pt>
                <c:pt idx="1">
                  <c:v>Diversity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27</c:v>
                </c:pt>
                <c:pt idx="1">
                  <c:v>30</c:v>
                </c:pt>
              </c:numCache>
            </c:numRef>
          </c:val>
        </c:ser>
        <c:ser>
          <c:idx val="4"/>
          <c:order val="3"/>
          <c:tx>
            <c:strRef>
              <c:f>Sheet1!$A$6</c:f>
              <c:strCache>
                <c:ptCount val="1"/>
                <c:pt idx="0">
                  <c:v>Breadth 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Coverage</c:v>
                </c:pt>
                <c:pt idx="1">
                  <c:v>Diversity</c:v>
                </c:pt>
              </c:strCache>
            </c:strRef>
          </c:cat>
          <c:val>
            <c:numRef>
              <c:f>Sheet1!$B$6:$C$6</c:f>
              <c:numCache>
                <c:formatCode>General</c:formatCode>
                <c:ptCount val="2"/>
                <c:pt idx="0">
                  <c:v>17</c:v>
                </c:pt>
                <c:pt idx="1">
                  <c:v>19</c:v>
                </c:pt>
              </c:numCache>
            </c:numRef>
          </c:val>
        </c:ser>
        <c:ser>
          <c:idx val="5"/>
          <c:order val="4"/>
          <c:tx>
            <c:strRef>
              <c:f>Sheet1!$A$7</c:f>
              <c:strCache>
                <c:ptCount val="1"/>
                <c:pt idx="0">
                  <c:v>Depth </c:v>
                </c:pt>
              </c:strCache>
            </c:strRef>
          </c:tx>
          <c:spPr>
            <a:solidFill>
              <a:srgbClr val="FF9933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Coverage</c:v>
                </c:pt>
                <c:pt idx="1">
                  <c:v>Diversity</c:v>
                </c:pt>
              </c:strCache>
            </c:strRef>
          </c:cat>
          <c:val>
            <c:numRef>
              <c:f>Sheet1!$B$7:$C$7</c:f>
              <c:numCache>
                <c:formatCode>General</c:formatCode>
                <c:ptCount val="2"/>
                <c:pt idx="0">
                  <c:v>18</c:v>
                </c:pt>
                <c:pt idx="1">
                  <c:v>21</c:v>
                </c:pt>
              </c:numCache>
            </c:numRef>
          </c:val>
        </c:ser>
        <c:ser>
          <c:idx val="6"/>
          <c:order val="5"/>
          <c:tx>
            <c:strRef>
              <c:f>Sheet1!$A$8</c:f>
              <c:strCache>
                <c:ptCount val="1"/>
                <c:pt idx="0">
                  <c:v>Relevance </c:v>
                </c:pt>
              </c:strCache>
            </c:strRef>
          </c:tx>
          <c:spPr>
            <a:solidFill>
              <a:srgbClr val="FFFFCC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Coverage</c:v>
                </c:pt>
                <c:pt idx="1">
                  <c:v>Diversity</c:v>
                </c:pt>
              </c:strCache>
            </c:strRef>
          </c:cat>
          <c:val>
            <c:numRef>
              <c:f>Sheet1!$B$8:$C$8</c:f>
              <c:numCache>
                <c:formatCode>General</c:formatCode>
                <c:ptCount val="2"/>
                <c:pt idx="0">
                  <c:v>12</c:v>
                </c:pt>
                <c:pt idx="1">
                  <c:v>13</c:v>
                </c:pt>
              </c:numCache>
            </c:numRef>
          </c:val>
        </c:ser>
        <c:ser>
          <c:idx val="7"/>
          <c:order val="6"/>
          <c:tx>
            <c:strRef>
              <c:f>Sheet1!$A$9</c:f>
              <c:strCache>
                <c:ptCount val="1"/>
                <c:pt idx="0">
                  <c:v>Frequency </c:v>
                </c:pt>
              </c:strCache>
            </c:strRef>
          </c:tx>
          <c:spPr>
            <a:solidFill>
              <a:srgbClr val="FF99FF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Coverage</c:v>
                </c:pt>
                <c:pt idx="1">
                  <c:v>Diversity</c:v>
                </c:pt>
              </c:strCache>
            </c:strRef>
          </c:cat>
          <c:val>
            <c:numRef>
              <c:f>Sheet1!$B$9:$C$9</c:f>
              <c:numCache>
                <c:formatCode>General</c:formatCode>
                <c:ptCount val="2"/>
                <c:pt idx="0">
                  <c:v>11</c:v>
                </c:pt>
                <c:pt idx="1">
                  <c:v>12</c:v>
                </c:pt>
              </c:numCache>
            </c:numRef>
          </c:val>
        </c:ser>
        <c:ser>
          <c:idx val="8"/>
          <c:order val="7"/>
          <c:tx>
            <c:strRef>
              <c:f>Sheet1!$A$10</c:f>
              <c:strCache>
                <c:ptCount val="1"/>
                <c:pt idx="0">
                  <c:v>Strength </c:v>
                </c:pt>
              </c:strCache>
            </c:strRef>
          </c:tx>
          <c:spPr>
            <a:solidFill>
              <a:srgbClr val="009999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Coverage</c:v>
                </c:pt>
                <c:pt idx="1">
                  <c:v>Diversity</c:v>
                </c:pt>
              </c:strCache>
            </c:strRef>
          </c:cat>
          <c:val>
            <c:numRef>
              <c:f>Sheet1!$B$10:$C$10</c:f>
              <c:numCache>
                <c:formatCode>General</c:formatCode>
                <c:ptCount val="2"/>
                <c:pt idx="0">
                  <c:v>20</c:v>
                </c:pt>
                <c:pt idx="1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395072"/>
        <c:axId val="99887936"/>
      </c:barChart>
      <c:catAx>
        <c:axId val="993950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9887936"/>
        <c:crosses val="autoZero"/>
        <c:auto val="1"/>
        <c:lblAlgn val="ctr"/>
        <c:lblOffset val="100"/>
        <c:noMultiLvlLbl val="0"/>
      </c:catAx>
      <c:valAx>
        <c:axId val="998879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r>
                  <a:rPr lang="en-US" dirty="0">
                    <a:latin typeface="Arial" pitchFamily="34" charset="0"/>
                    <a:cs typeface="Arial" pitchFamily="34" charset="0"/>
                  </a:rPr>
                  <a:t>% gain over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result 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only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9395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036208542113999"/>
          <c:y val="0.14335335201743868"/>
          <c:w val="0.1469796886184683"/>
          <c:h val="0.6596209795809429"/>
        </c:manualLayout>
      </c:layout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Sheet3!$A$2</c:f>
              <c:strCache>
                <c:ptCount val="1"/>
                <c:pt idx="0">
                  <c:v>All Trails 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Sheet3!$B$1</c:f>
              <c:strCache>
                <c:ptCount val="1"/>
                <c:pt idx="0">
                  <c:v>Relevance</c:v>
                </c:pt>
              </c:strCache>
            </c:strRef>
          </c:cat>
          <c:val>
            <c:numRef>
              <c:f>Sheet3!$B$2</c:f>
              <c:numCache>
                <c:formatCode>General</c:formatCode>
                <c:ptCount val="1"/>
                <c:pt idx="0">
                  <c:v>-1.9000000000000001</c:v>
                </c:pt>
              </c:numCache>
            </c:numRef>
          </c:val>
        </c:ser>
        <c:ser>
          <c:idx val="1"/>
          <c:order val="1"/>
          <c:tx>
            <c:strRef>
              <c:f>Sheet3!$A$3</c:f>
              <c:strCache>
                <c:ptCount val="1"/>
                <c:pt idx="0">
                  <c:v>Length 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Sheet3!$B$1</c:f>
              <c:strCache>
                <c:ptCount val="1"/>
                <c:pt idx="0">
                  <c:v>Relevance</c:v>
                </c:pt>
              </c:strCache>
            </c:strRef>
          </c:cat>
          <c:val>
            <c:numRef>
              <c:f>Sheet3!$B$3</c:f>
              <c:numCache>
                <c:formatCode>General</c:formatCode>
                <c:ptCount val="1"/>
                <c:pt idx="0">
                  <c:v>-2.4</c:v>
                </c:pt>
              </c:numCache>
            </c:numRef>
          </c:val>
        </c:ser>
        <c:ser>
          <c:idx val="2"/>
          <c:order val="2"/>
          <c:tx>
            <c:strRef>
              <c:f>Sheet3!$A$4</c:f>
              <c:strCache>
                <c:ptCount val="1"/>
                <c:pt idx="0">
                  <c:v>Diversity 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Sheet3!$B$1</c:f>
              <c:strCache>
                <c:ptCount val="1"/>
                <c:pt idx="0">
                  <c:v>Relevance</c:v>
                </c:pt>
              </c:strCache>
            </c:strRef>
          </c:cat>
          <c:val>
            <c:numRef>
              <c:f>Sheet3!$B$4</c:f>
              <c:numCache>
                <c:formatCode>General</c:formatCode>
                <c:ptCount val="1"/>
                <c:pt idx="0">
                  <c:v>-2.1</c:v>
                </c:pt>
              </c:numCache>
            </c:numRef>
          </c:val>
        </c:ser>
        <c:ser>
          <c:idx val="3"/>
          <c:order val="3"/>
          <c:tx>
            <c:strRef>
              <c:f>Sheet3!$A$5</c:f>
              <c:strCache>
                <c:ptCount val="1"/>
                <c:pt idx="0">
                  <c:v>Breadth 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Sheet3!$B$1</c:f>
              <c:strCache>
                <c:ptCount val="1"/>
                <c:pt idx="0">
                  <c:v>Relevance</c:v>
                </c:pt>
              </c:strCache>
            </c:strRef>
          </c:cat>
          <c:val>
            <c:numRef>
              <c:f>Sheet3!$B$5</c:f>
              <c:numCache>
                <c:formatCode>General</c:formatCode>
                <c:ptCount val="1"/>
                <c:pt idx="0">
                  <c:v>-2.2000000000000002</c:v>
                </c:pt>
              </c:numCache>
            </c:numRef>
          </c:val>
        </c:ser>
        <c:ser>
          <c:idx val="4"/>
          <c:order val="4"/>
          <c:tx>
            <c:strRef>
              <c:f>Sheet3!$A$6</c:f>
              <c:strCache>
                <c:ptCount val="1"/>
                <c:pt idx="0">
                  <c:v>Depth </c:v>
                </c:pt>
              </c:strCache>
            </c:strRef>
          </c:tx>
          <c:spPr>
            <a:solidFill>
              <a:srgbClr val="FF9933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Sheet3!$B$1</c:f>
              <c:strCache>
                <c:ptCount val="1"/>
                <c:pt idx="0">
                  <c:v>Relevance</c:v>
                </c:pt>
              </c:strCache>
            </c:strRef>
          </c:cat>
          <c:val>
            <c:numRef>
              <c:f>Sheet3!$B$6</c:f>
              <c:numCache>
                <c:formatCode>General</c:formatCode>
                <c:ptCount val="1"/>
                <c:pt idx="0">
                  <c:v>-2.2000000000000002</c:v>
                </c:pt>
              </c:numCache>
            </c:numRef>
          </c:val>
        </c:ser>
        <c:ser>
          <c:idx val="5"/>
          <c:order val="5"/>
          <c:tx>
            <c:strRef>
              <c:f>Sheet3!$A$7</c:f>
              <c:strCache>
                <c:ptCount val="1"/>
                <c:pt idx="0">
                  <c:v>Relevance </c:v>
                </c:pt>
              </c:strCache>
            </c:strRef>
          </c:tx>
          <c:spPr>
            <a:solidFill>
              <a:srgbClr val="FFFFCC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Sheet3!$B$1</c:f>
              <c:strCache>
                <c:ptCount val="1"/>
                <c:pt idx="0">
                  <c:v>Relevance</c:v>
                </c:pt>
              </c:strCache>
            </c:strRef>
          </c:cat>
          <c:val>
            <c:numRef>
              <c:f>Sheet3!$B$7</c:f>
              <c:numCache>
                <c:formatCode>General</c:formatCode>
                <c:ptCount val="1"/>
                <c:pt idx="0">
                  <c:v>-1.5</c:v>
                </c:pt>
              </c:numCache>
            </c:numRef>
          </c:val>
        </c:ser>
        <c:ser>
          <c:idx val="6"/>
          <c:order val="6"/>
          <c:tx>
            <c:strRef>
              <c:f>Sheet3!$A$8</c:f>
              <c:strCache>
                <c:ptCount val="1"/>
                <c:pt idx="0">
                  <c:v>Frequency </c:v>
                </c:pt>
              </c:strCache>
            </c:strRef>
          </c:tx>
          <c:spPr>
            <a:solidFill>
              <a:srgbClr val="FF99FF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Sheet3!$B$1</c:f>
              <c:strCache>
                <c:ptCount val="1"/>
                <c:pt idx="0">
                  <c:v>Relevance</c:v>
                </c:pt>
              </c:strCache>
            </c:strRef>
          </c:cat>
          <c:val>
            <c:numRef>
              <c:f>Sheet3!$B$8</c:f>
              <c:numCache>
                <c:formatCode>General</c:formatCode>
                <c:ptCount val="1"/>
                <c:pt idx="0">
                  <c:v>-1.6</c:v>
                </c:pt>
              </c:numCache>
            </c:numRef>
          </c:val>
        </c:ser>
        <c:ser>
          <c:idx val="7"/>
          <c:order val="7"/>
          <c:tx>
            <c:strRef>
              <c:f>Sheet3!$A$9</c:f>
              <c:strCache>
                <c:ptCount val="1"/>
                <c:pt idx="0">
                  <c:v>Strength </c:v>
                </c:pt>
              </c:strCache>
            </c:strRef>
          </c:tx>
          <c:spPr>
            <a:solidFill>
              <a:srgbClr val="009999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Sheet3!$B$1</c:f>
              <c:strCache>
                <c:ptCount val="1"/>
                <c:pt idx="0">
                  <c:v>Relevance</c:v>
                </c:pt>
              </c:strCache>
            </c:strRef>
          </c:cat>
          <c:val>
            <c:numRef>
              <c:f>Sheet3!$B$9</c:f>
              <c:numCache>
                <c:formatCode>General</c:formatCode>
                <c:ptCount val="1"/>
                <c:pt idx="0">
                  <c:v>-2.2999999999999998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493376"/>
        <c:axId val="99890240"/>
      </c:barChart>
      <c:catAx>
        <c:axId val="99493376"/>
        <c:scaling>
          <c:orientation val="minMax"/>
        </c:scaling>
        <c:delete val="1"/>
        <c:axPos val="b"/>
        <c:majorTickMark val="out"/>
        <c:minorTickMark val="none"/>
        <c:tickLblPos val="none"/>
        <c:crossAx val="99890240"/>
        <c:crosses val="autoZero"/>
        <c:auto val="1"/>
        <c:lblAlgn val="ctr"/>
        <c:lblOffset val="100"/>
        <c:noMultiLvlLbl val="0"/>
      </c:catAx>
      <c:valAx>
        <c:axId val="99890240"/>
        <c:scaling>
          <c:orientation val="minMax"/>
          <c:max val="0"/>
          <c:min val="-2.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Change</a:t>
                </a:r>
                <a:r>
                  <a:rPr lang="en-US" baseline="0" dirty="0" smtClean="0"/>
                  <a:t> in relevance  from result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9493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063649859996641"/>
          <c:y val="2.6606882473024229E-2"/>
          <c:w val="0.21027042264108395"/>
          <c:h val="0.7893788276465444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Sheet4!$A$2</c:f>
              <c:strCache>
                <c:ptCount val="1"/>
                <c:pt idx="0">
                  <c:v>All Trails 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Sheet4!$B$1:$C$1</c:f>
              <c:strCache>
                <c:ptCount val="2"/>
                <c:pt idx="0">
                  <c:v>Best origin result</c:v>
                </c:pt>
                <c:pt idx="1">
                  <c:v>Worst origin result</c:v>
                </c:pt>
              </c:strCache>
            </c:strRef>
          </c:cat>
          <c:val>
            <c:numRef>
              <c:f>Sheet4!$B$2:$C$2</c:f>
              <c:numCache>
                <c:formatCode>General</c:formatCode>
                <c:ptCount val="2"/>
                <c:pt idx="0">
                  <c:v>11</c:v>
                </c:pt>
                <c:pt idx="1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Sheet4!$A$3</c:f>
              <c:strCache>
                <c:ptCount val="1"/>
                <c:pt idx="0">
                  <c:v>Length 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Sheet4!$B$1:$C$1</c:f>
              <c:strCache>
                <c:ptCount val="2"/>
                <c:pt idx="0">
                  <c:v>Best origin result</c:v>
                </c:pt>
                <c:pt idx="1">
                  <c:v>Worst origin result</c:v>
                </c:pt>
              </c:strCache>
            </c:strRef>
          </c:cat>
          <c:val>
            <c:numRef>
              <c:f>Sheet4!$B$3:$C$3</c:f>
              <c:numCache>
                <c:formatCode>General</c:formatCode>
                <c:ptCount val="2"/>
                <c:pt idx="0">
                  <c:v>14</c:v>
                </c:pt>
                <c:pt idx="1">
                  <c:v>29</c:v>
                </c:pt>
              </c:numCache>
            </c:numRef>
          </c:val>
        </c:ser>
        <c:ser>
          <c:idx val="2"/>
          <c:order val="2"/>
          <c:tx>
            <c:strRef>
              <c:f>Sheet4!$A$4</c:f>
              <c:strCache>
                <c:ptCount val="1"/>
                <c:pt idx="0">
                  <c:v>Diversity 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Sheet4!$B$1:$C$1</c:f>
              <c:strCache>
                <c:ptCount val="2"/>
                <c:pt idx="0">
                  <c:v>Best origin result</c:v>
                </c:pt>
                <c:pt idx="1">
                  <c:v>Worst origin result</c:v>
                </c:pt>
              </c:strCache>
            </c:strRef>
          </c:cat>
          <c:val>
            <c:numRef>
              <c:f>Sheet4!$B$4:$C$4</c:f>
              <c:numCache>
                <c:formatCode>General</c:formatCode>
                <c:ptCount val="2"/>
                <c:pt idx="0">
                  <c:v>21</c:v>
                </c:pt>
                <c:pt idx="1">
                  <c:v>36</c:v>
                </c:pt>
              </c:numCache>
            </c:numRef>
          </c:val>
        </c:ser>
        <c:ser>
          <c:idx val="3"/>
          <c:order val="3"/>
          <c:tx>
            <c:strRef>
              <c:f>Sheet4!$A$5</c:f>
              <c:strCache>
                <c:ptCount val="1"/>
                <c:pt idx="0">
                  <c:v>Breadth 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Sheet4!$B$1:$C$1</c:f>
              <c:strCache>
                <c:ptCount val="2"/>
                <c:pt idx="0">
                  <c:v>Best origin result</c:v>
                </c:pt>
                <c:pt idx="1">
                  <c:v>Worst origin result</c:v>
                </c:pt>
              </c:strCache>
            </c:strRef>
          </c:cat>
          <c:val>
            <c:numRef>
              <c:f>Sheet4!$B$5:$C$5</c:f>
              <c:numCache>
                <c:formatCode>General</c:formatCode>
                <c:ptCount val="2"/>
                <c:pt idx="0">
                  <c:v>14</c:v>
                </c:pt>
                <c:pt idx="1">
                  <c:v>24</c:v>
                </c:pt>
              </c:numCache>
            </c:numRef>
          </c:val>
        </c:ser>
        <c:ser>
          <c:idx val="4"/>
          <c:order val="4"/>
          <c:tx>
            <c:strRef>
              <c:f>Sheet4!$A$6</c:f>
              <c:strCache>
                <c:ptCount val="1"/>
                <c:pt idx="0">
                  <c:v>Depth </c:v>
                </c:pt>
              </c:strCache>
            </c:strRef>
          </c:tx>
          <c:spPr>
            <a:solidFill>
              <a:srgbClr val="FF9933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Sheet4!$B$1:$C$1</c:f>
              <c:strCache>
                <c:ptCount val="2"/>
                <c:pt idx="0">
                  <c:v>Best origin result</c:v>
                </c:pt>
                <c:pt idx="1">
                  <c:v>Worst origin result</c:v>
                </c:pt>
              </c:strCache>
            </c:strRef>
          </c:cat>
          <c:val>
            <c:numRef>
              <c:f>Sheet4!$B$6:$C$6</c:f>
              <c:numCache>
                <c:formatCode>General</c:formatCode>
                <c:ptCount val="2"/>
                <c:pt idx="0">
                  <c:v>13</c:v>
                </c:pt>
                <c:pt idx="1">
                  <c:v>27</c:v>
                </c:pt>
              </c:numCache>
            </c:numRef>
          </c:val>
        </c:ser>
        <c:ser>
          <c:idx val="5"/>
          <c:order val="5"/>
          <c:tx>
            <c:strRef>
              <c:f>Sheet4!$A$7</c:f>
              <c:strCache>
                <c:ptCount val="1"/>
                <c:pt idx="0">
                  <c:v>Relevance </c:v>
                </c:pt>
              </c:strCache>
            </c:strRef>
          </c:tx>
          <c:spPr>
            <a:solidFill>
              <a:srgbClr val="FFFFCC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Sheet4!$B$1:$C$1</c:f>
              <c:strCache>
                <c:ptCount val="2"/>
                <c:pt idx="0">
                  <c:v>Best origin result</c:v>
                </c:pt>
                <c:pt idx="1">
                  <c:v>Worst origin result</c:v>
                </c:pt>
              </c:strCache>
            </c:strRef>
          </c:cat>
          <c:val>
            <c:numRef>
              <c:f>Sheet4!$B$7:$C$7</c:f>
              <c:numCache>
                <c:formatCode>General</c:formatCode>
                <c:ptCount val="2"/>
                <c:pt idx="0">
                  <c:v>8</c:v>
                </c:pt>
                <c:pt idx="1">
                  <c:v>20</c:v>
                </c:pt>
              </c:numCache>
            </c:numRef>
          </c:val>
        </c:ser>
        <c:ser>
          <c:idx val="6"/>
          <c:order val="6"/>
          <c:tx>
            <c:strRef>
              <c:f>Sheet4!$A$8</c:f>
              <c:strCache>
                <c:ptCount val="1"/>
                <c:pt idx="0">
                  <c:v>Frequency </c:v>
                </c:pt>
              </c:strCache>
            </c:strRef>
          </c:tx>
          <c:spPr>
            <a:solidFill>
              <a:srgbClr val="FF99FF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Sheet4!$B$1:$C$1</c:f>
              <c:strCache>
                <c:ptCount val="2"/>
                <c:pt idx="0">
                  <c:v>Best origin result</c:v>
                </c:pt>
                <c:pt idx="1">
                  <c:v>Worst origin result</c:v>
                </c:pt>
              </c:strCache>
            </c:strRef>
          </c:cat>
          <c:val>
            <c:numRef>
              <c:f>Sheet4!$B$8:$C$8</c:f>
              <c:numCache>
                <c:formatCode>General</c:formatCode>
                <c:ptCount val="2"/>
                <c:pt idx="0">
                  <c:v>8</c:v>
                </c:pt>
                <c:pt idx="1">
                  <c:v>18</c:v>
                </c:pt>
              </c:numCache>
            </c:numRef>
          </c:val>
        </c:ser>
        <c:ser>
          <c:idx val="7"/>
          <c:order val="7"/>
          <c:tx>
            <c:strRef>
              <c:f>Sheet4!$A$9</c:f>
              <c:strCache>
                <c:ptCount val="1"/>
                <c:pt idx="0">
                  <c:v>Strength </c:v>
                </c:pt>
              </c:strCache>
            </c:strRef>
          </c:tx>
          <c:spPr>
            <a:solidFill>
              <a:srgbClr val="009999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Sheet4!$B$1:$C$1</c:f>
              <c:strCache>
                <c:ptCount val="2"/>
                <c:pt idx="0">
                  <c:v>Best origin result</c:v>
                </c:pt>
                <c:pt idx="1">
                  <c:v>Worst origin result</c:v>
                </c:pt>
              </c:strCache>
            </c:strRef>
          </c:cat>
          <c:val>
            <c:numRef>
              <c:f>Sheet4!$B$9:$C$9</c:f>
              <c:numCache>
                <c:formatCode>General</c:formatCode>
                <c:ptCount val="2"/>
                <c:pt idx="0">
                  <c:v>15</c:v>
                </c:pt>
                <c:pt idx="1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029440"/>
        <c:axId val="99892544"/>
      </c:barChart>
      <c:catAx>
        <c:axId val="1000294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9892544"/>
        <c:crosses val="autoZero"/>
        <c:auto val="1"/>
        <c:lblAlgn val="ctr"/>
        <c:lblOffset val="100"/>
        <c:noMultiLvlLbl val="0"/>
      </c:catAx>
      <c:valAx>
        <c:axId val="9989254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% coverage</a:t>
                </a:r>
                <a:r>
                  <a:rPr lang="en-US" sz="1200" baseline="0" dirty="0" smtClean="0">
                    <a:latin typeface="Arial" pitchFamily="34" charset="0"/>
                    <a:cs typeface="Arial" pitchFamily="34" charset="0"/>
                  </a:rPr>
                  <a:t> gain over origin result</a:t>
                </a:r>
                <a:endParaRPr lang="en-US" sz="12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00294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7575-A8CA-4A1C-A188-5C47F69BE194}" type="datetimeFigureOut">
              <a:rPr lang="en-US" smtClean="0"/>
              <a:pPr/>
              <a:t>7/26/2010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05E2-0893-43CE-BC84-106517C02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7575-A8CA-4A1C-A188-5C47F69BE194}" type="datetimeFigureOut">
              <a:rPr lang="en-US" smtClean="0"/>
              <a:pPr/>
              <a:t>7/26/2010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05E2-0893-43CE-BC84-106517C02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7575-A8CA-4A1C-A188-5C47F69BE194}" type="datetimeFigureOut">
              <a:rPr lang="en-US" smtClean="0"/>
              <a:pPr/>
              <a:t>7/26/2010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05E2-0893-43CE-BC84-106517C02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7575-A8CA-4A1C-A188-5C47F69BE194}" type="datetimeFigureOut">
              <a:rPr lang="en-US" smtClean="0"/>
              <a:pPr/>
              <a:t>7/26/2010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05E2-0893-43CE-BC84-106517C02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7575-A8CA-4A1C-A188-5C47F69BE194}" type="datetimeFigureOut">
              <a:rPr lang="en-US" smtClean="0"/>
              <a:pPr/>
              <a:t>7/26/2010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05E2-0893-43CE-BC84-106517C02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7575-A8CA-4A1C-A188-5C47F69BE194}" type="datetimeFigureOut">
              <a:rPr lang="en-US" smtClean="0"/>
              <a:pPr/>
              <a:t>7/26/2010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05E2-0893-43CE-BC84-106517C02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7575-A8CA-4A1C-A188-5C47F69BE194}" type="datetimeFigureOut">
              <a:rPr lang="en-US" smtClean="0"/>
              <a:pPr/>
              <a:t>7/26/2010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05E2-0893-43CE-BC84-106517C02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7575-A8CA-4A1C-A188-5C47F69BE194}" type="datetimeFigureOut">
              <a:rPr lang="en-US" smtClean="0"/>
              <a:pPr/>
              <a:t>7/26/2010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05E2-0893-43CE-BC84-106517C02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7575-A8CA-4A1C-A188-5C47F69BE194}" type="datetimeFigureOut">
              <a:rPr lang="en-US" smtClean="0"/>
              <a:pPr/>
              <a:t>7/26/2010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05E2-0893-43CE-BC84-106517C02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7575-A8CA-4A1C-A188-5C47F69BE194}" type="datetimeFigureOut">
              <a:rPr lang="en-US" smtClean="0"/>
              <a:pPr/>
              <a:t>7/26/2010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05E2-0893-43CE-BC84-106517C02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7575-A8CA-4A1C-A188-5C47F69BE194}" type="datetimeFigureOut">
              <a:rPr lang="en-US" smtClean="0"/>
              <a:pPr/>
              <a:t>7/26/2010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7C05E2-0893-43CE-BC84-106517C02C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FA7575-A8CA-4A1C-A188-5C47F69BE194}" type="datetimeFigureOut">
              <a:rPr lang="en-US" smtClean="0"/>
              <a:pPr/>
              <a:t>7/26/2010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7C05E2-0893-43CE-BC84-106517C02CA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828800"/>
            <a:ext cx="8610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Studying Trailfinding Algorithms </a:t>
            </a:r>
            <a:br>
              <a:rPr lang="en-US" dirty="0" smtClean="0"/>
            </a:br>
            <a:r>
              <a:rPr lang="en-US" dirty="0" smtClean="0"/>
              <a:t>for Enhanced Web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105400"/>
            <a:ext cx="8153400" cy="1752600"/>
          </a:xfrm>
        </p:spPr>
        <p:txBody>
          <a:bodyPr/>
          <a:lstStyle/>
          <a:p>
            <a:r>
              <a:rPr lang="en-US" dirty="0" smtClean="0"/>
              <a:t>Adish Singla, Microsoft Bing</a:t>
            </a:r>
          </a:p>
          <a:p>
            <a:r>
              <a:rPr lang="en-US" dirty="0" smtClean="0"/>
              <a:t>Ryen W. White, Microsoft Research</a:t>
            </a:r>
          </a:p>
          <a:p>
            <a:r>
              <a:rPr lang="en-US" dirty="0" smtClean="0"/>
              <a:t>Jeff Huang, University of Washington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540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𝑆𝑐𝑜𝑟𝑒</m:t>
                    </m:r>
                    <m:d>
                      <m:dPr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 err="1">
                            <a:latin typeface="Cambria Math"/>
                          </a:rPr>
                          <m:t>𝑡</m:t>
                        </m:r>
                        <m:r>
                          <a:rPr lang="en-US" i="1" dirty="0" err="1">
                            <a:latin typeface="Cambria Math"/>
                          </a:rPr>
                          <m:t>,</m:t>
                        </m:r>
                        <m:r>
                          <a:rPr lang="en-US" i="1" dirty="0" err="1">
                            <a:latin typeface="Cambria Math"/>
                          </a:rPr>
                          <m:t>𝑞</m:t>
                        </m:r>
                        <m:r>
                          <a:rPr lang="en-US" i="1" dirty="0" err="1">
                            <a:latin typeface="Cambria Math"/>
                          </a:rPr>
                          <m:t>,</m:t>
                        </m:r>
                        <m:r>
                          <a:rPr lang="en-US" i="1" dirty="0" err="1">
                            <a:latin typeface="Cambria Math"/>
                          </a:rPr>
                          <m:t>𝑟</m:t>
                        </m:r>
                      </m:e>
                    </m:d>
                  </m:oMath>
                </a14:m>
                <a:r>
                  <a:rPr lang="en-US" dirty="0"/>
                  <a:t> =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 cstate="print"/>
                <a:stretch>
                  <a:fillRect b="-33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35480"/>
                <a:ext cx="8305800" cy="4617720"/>
              </a:xfrm>
            </p:spPr>
            <p:txBody>
              <a:bodyPr/>
              <a:lstStyle/>
              <a:p>
                <a:r>
                  <a:rPr lang="en-US" dirty="0" smtClean="0"/>
                  <a:t>Trail Diversity</a:t>
                </a:r>
              </a:p>
              <a:p>
                <a:pPr lvl="1"/>
                <a:r>
                  <a:rPr lang="en-US" sz="2000" dirty="0" smtClean="0"/>
                  <a:t>Number of pages in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sz="2000" dirty="0" smtClean="0"/>
                  <a:t> with different domain than origin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𝑟</m:t>
                    </m:r>
                  </m:oMath>
                </a14:m>
                <a:endParaRPr lang="en-US" sz="2000" dirty="0" smtClean="0"/>
              </a:p>
              <a:p>
                <a:r>
                  <a:rPr lang="en-US" dirty="0" smtClean="0"/>
                  <a:t>Trail Strength</a:t>
                </a:r>
              </a:p>
              <a:p>
                <a:pPr lvl="1"/>
                <a:r>
                  <a:rPr lang="en-US" sz="2000" dirty="0" smtClean="0"/>
                  <a:t>Function of engaging potential of behavior graph and the ease of navigation between trail nodes</a:t>
                </a:r>
              </a:p>
              <a:p>
                <a:pPr lvl="1"/>
                <a:r>
                  <a:rPr lang="en-US" sz="2000" b="1" dirty="0" smtClean="0"/>
                  <a:t>Step 1: </a:t>
                </a:r>
                <a:r>
                  <a:rPr lang="en-US" sz="2000" dirty="0" smtClean="0"/>
                  <a:t>Count overall frequency of each transition in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sz="2000" dirty="0" smtClean="0"/>
                  <a:t> (over all trails)</a:t>
                </a:r>
              </a:p>
              <a:p>
                <a:pPr marL="393192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 </m:t>
                          </m:r>
                          <m:r>
                            <a:rPr lang="en-US" sz="2000" i="1">
                              <a:latin typeface="Cambria Math"/>
                            </a:rPr>
                            <m:t>𝑞</m:t>
                          </m:r>
                          <m:r>
                            <a:rPr lang="en-US" sz="2000" i="1">
                              <a:latin typeface="Cambria Math"/>
                            </a:rPr>
                            <m:t>, </m:t>
                          </m:r>
                          <m:r>
                            <a:rPr lang="en-US" sz="2000" i="1">
                              <a:latin typeface="Cambria Math"/>
                            </a:rPr>
                            <m:t>𝑟</m:t>
                          </m:r>
                          <m:r>
                            <a:rPr lang="en-US" sz="2000" i="1">
                              <a:latin typeface="Cambria Math"/>
                            </a:rPr>
                            <m:t>, &lt;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2000" i="1">
                              <a:latin typeface="Cambria Math"/>
                            </a:rPr>
                            <m:t>→ 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sz="2000" i="1">
                              <a:latin typeface="Cambria Math"/>
                            </a:rPr>
                            <m:t>&gt;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US" sz="2000" i="1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2000" i="1">
                              <a:latin typeface="Cambria Math"/>
                            </a:rPr>
                            <m:t>→ 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sz="2000" i="1">
                              <a:latin typeface="Cambria Math"/>
                            </a:rPr>
                            <m:t> </m:t>
                          </m:r>
                          <m:r>
                            <a:rPr lang="en-US" sz="2000" i="1">
                              <a:latin typeface="Cambria Math"/>
                            </a:rPr>
                            <m:t>𝑖𝑛</m:t>
                          </m:r>
                          <m:r>
                            <a:rPr lang="en-US" sz="2000" i="1">
                              <a:latin typeface="Cambria Math"/>
                            </a:rPr>
                            <m:t> </m:t>
                          </m:r>
                          <m:r>
                            <a:rPr lang="en-US" sz="2000" i="1">
                              <a:latin typeface="Cambria Math"/>
                            </a:rPr>
                            <m:t>𝑡</m:t>
                          </m:r>
                        </m:sub>
                        <m:sup/>
                        <m:e>
                          <m:r>
                            <a:rPr lang="en-US" sz="2000" i="1">
                              <a:latin typeface="Cambria Math"/>
                            </a:rPr>
                            <m:t>𝐹𝑟𝑒𝑞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, 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𝑞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, 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𝑟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sz="2000" dirty="0"/>
              </a:p>
              <a:p>
                <a:pPr lvl="1"/>
                <a:r>
                  <a:rPr lang="en-US" sz="2000" b="1" dirty="0" smtClean="0"/>
                  <a:t>Step 2:</a:t>
                </a:r>
                <a:r>
                  <a:rPr lang="en-US" sz="2000" dirty="0" smtClean="0"/>
                  <a:t> Score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sz="2000" dirty="0" smtClean="0"/>
                  <a:t> based on sum of transition frequencies </a:t>
                </a:r>
              </a:p>
              <a:p>
                <a:pPr marL="393192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US" sz="2000" i="1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2000" i="1">
                              <a:latin typeface="Cambria Math"/>
                            </a:rPr>
                            <m:t>→ 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sz="2000" i="1">
                              <a:latin typeface="Cambria Math"/>
                            </a:rPr>
                            <m:t> </m:t>
                          </m:r>
                          <m:r>
                            <a:rPr lang="en-US" sz="2000" i="1">
                              <a:latin typeface="Cambria Math"/>
                            </a:rPr>
                            <m:t>𝑖𝑛</m:t>
                          </m:r>
                          <m:r>
                            <a:rPr lang="en-US" sz="2000" i="1">
                              <a:latin typeface="Cambria Math"/>
                            </a:rPr>
                            <m:t> </m:t>
                          </m:r>
                          <m:r>
                            <a:rPr lang="en-US" sz="2000" i="1">
                              <a:latin typeface="Cambria Math"/>
                            </a:rPr>
                            <m:t>𝑡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</a:rPr>
                                <m:t>→ 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</a:rPr>
                                <m:t>, 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𝑞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, 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𝑟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sz="2000" b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35480"/>
                <a:ext cx="8305800" cy="4617720"/>
              </a:xfrm>
              <a:blipFill rotWithShape="1">
                <a:blip r:embed="rId3" cstate="print"/>
                <a:stretch>
                  <a:fillRect l="-880" t="-1057" r="-1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61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Study: Research 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05800" cy="4389120"/>
          </a:xfrm>
        </p:spPr>
        <p:txBody>
          <a:bodyPr>
            <a:normAutofit fontScale="85000" lnSpcReduction="10000"/>
          </a:bodyPr>
          <a:lstStyle/>
          <a:p>
            <a:r>
              <a:rPr lang="en-US" i="1" dirty="0" smtClean="0"/>
              <a:t>RQ1</a:t>
            </a:r>
            <a:r>
              <a:rPr lang="en-US" dirty="0"/>
              <a:t>: Of the trails and origins, which source: (i) provides more relevant information? (ii) provides more coverage and diversity of the query topic? (iii) provides more useful information? </a:t>
            </a:r>
            <a:endParaRPr lang="en-US" dirty="0" smtClean="0"/>
          </a:p>
          <a:p>
            <a:endParaRPr lang="en-US" dirty="0"/>
          </a:p>
          <a:p>
            <a:r>
              <a:rPr lang="en-US" i="1" dirty="0" smtClean="0"/>
              <a:t>RQ2</a:t>
            </a:r>
            <a:r>
              <a:rPr lang="en-US" dirty="0"/>
              <a:t>: Among trailfinding algorithms: (i) how does the value of best-trails chosen differ? </a:t>
            </a:r>
            <a:r>
              <a:rPr lang="en-US" dirty="0" smtClean="0"/>
              <a:t>(ii) </a:t>
            </a:r>
            <a:r>
              <a:rPr lang="en-US" dirty="0"/>
              <a:t>what is the </a:t>
            </a:r>
            <a:r>
              <a:rPr lang="en-US" dirty="0" smtClean="0"/>
              <a:t>impact </a:t>
            </a:r>
            <a:r>
              <a:rPr lang="en-US" dirty="0"/>
              <a:t>of origin relevance on best-trail value and selection? (</a:t>
            </a:r>
            <a:r>
              <a:rPr lang="en-US" dirty="0" smtClean="0"/>
              <a:t>iii) </a:t>
            </a:r>
            <a:r>
              <a:rPr lang="en-US" dirty="0"/>
              <a:t>what are the effects of query characteristics on best-trail value and selection? </a:t>
            </a:r>
            <a:endParaRPr lang="en-US" dirty="0" smtClean="0"/>
          </a:p>
          <a:p>
            <a:endParaRPr lang="en-US" dirty="0"/>
          </a:p>
          <a:p>
            <a:r>
              <a:rPr lang="en-US" i="1" dirty="0" smtClean="0"/>
              <a:t>RQ3</a:t>
            </a:r>
            <a:r>
              <a:rPr lang="en-US" dirty="0"/>
              <a:t>: In associating trails to unseen queries: (i) how does the value of trails found through query-term matching compare to trails with exact query matches found in logs? (ii) how robust is term matching for longer queries (which may be noisy)? </a:t>
            </a:r>
          </a:p>
        </p:txBody>
      </p:sp>
    </p:spTree>
    <p:extLst>
      <p:ext uri="{BB962C8B-B14F-4D97-AF65-F5344CB8AC3E}">
        <p14:creationId xmlns:p14="http://schemas.microsoft.com/office/powerpoint/2010/main" val="323434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Study: Research 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05800" cy="4389120"/>
          </a:xfrm>
        </p:spPr>
        <p:txBody>
          <a:bodyPr>
            <a:normAutofit fontScale="85000" lnSpcReduction="10000"/>
          </a:bodyPr>
          <a:lstStyle/>
          <a:p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RQ1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: Of the trails and origins, which source: (i) provides more relevant information? (ii) provides more coverage and diversity of the query topic? (iii) provides more useful information? 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b="1" i="1" dirty="0" smtClean="0"/>
              <a:t>RQ2</a:t>
            </a:r>
            <a:r>
              <a:rPr lang="en-US" b="1" dirty="0"/>
              <a:t>: Among trailfinding algorithms: (i) how does the value of best-trails chosen differ? </a:t>
            </a:r>
            <a:r>
              <a:rPr lang="en-US" b="1" dirty="0" smtClean="0"/>
              <a:t>(ii) </a:t>
            </a:r>
            <a:r>
              <a:rPr lang="en-US" b="1" dirty="0"/>
              <a:t>what is the </a:t>
            </a:r>
            <a:r>
              <a:rPr lang="en-US" b="1" dirty="0" smtClean="0"/>
              <a:t>impact </a:t>
            </a:r>
            <a:r>
              <a:rPr lang="en-US" b="1" dirty="0"/>
              <a:t>of origin relevance on best-trail value and selection?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iii)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what are the effects of query characteristics on best-trail value and selection? 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RQ3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: In associating trails to unseen queries: (i) how does the value of trails found through query-term matching compare to trails with exact query matches found in logs? (ii) how robust is term matching for longer queries (which may be noisy)? </a:t>
            </a:r>
          </a:p>
        </p:txBody>
      </p:sp>
    </p:spTree>
    <p:extLst>
      <p:ext uri="{BB962C8B-B14F-4D97-AF65-F5344CB8AC3E}">
        <p14:creationId xmlns:p14="http://schemas.microsoft.com/office/powerpoint/2010/main" val="323434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Study: Data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05800" cy="4770120"/>
          </a:xfrm>
        </p:spPr>
        <p:txBody>
          <a:bodyPr>
            <a:normAutofit/>
          </a:bodyPr>
          <a:lstStyle/>
          <a:p>
            <a:r>
              <a:rPr lang="en-US" dirty="0" smtClean="0"/>
              <a:t>Large random sample of queries from Bing logs</a:t>
            </a:r>
          </a:p>
          <a:p>
            <a:r>
              <a:rPr lang="en-US" dirty="0" smtClean="0"/>
              <a:t>Queries normalized, etc.</a:t>
            </a:r>
          </a:p>
          <a:p>
            <a:r>
              <a:rPr lang="en-US" dirty="0" smtClean="0"/>
              <a:t>Labeled trail pages based on Open Directory Project</a:t>
            </a:r>
          </a:p>
          <a:p>
            <a:pPr lvl="1"/>
            <a:r>
              <a:rPr lang="en-US" dirty="0" smtClean="0"/>
              <a:t>Classification is automatic, based on URL with back-off</a:t>
            </a:r>
          </a:p>
          <a:p>
            <a:pPr lvl="1"/>
            <a:r>
              <a:rPr lang="en-US" dirty="0" smtClean="0"/>
              <a:t>Coverage of pages is 65%, partial trail labeling is allowed</a:t>
            </a:r>
          </a:p>
          <a:p>
            <a:r>
              <a:rPr lang="en-US" dirty="0" smtClean="0"/>
              <a:t>Interest models were constructed for queries &amp; trails</a:t>
            </a:r>
          </a:p>
          <a:p>
            <a:pPr lvl="1"/>
            <a:r>
              <a:rPr lang="en-US" sz="1600" dirty="0" smtClean="0"/>
              <a:t>E.g., for query [triathlon training]:</a:t>
            </a:r>
          </a:p>
          <a:p>
            <a:pPr>
              <a:buNone/>
            </a:pPr>
            <a:r>
              <a:rPr lang="en-US" b="1" dirty="0" smtClean="0"/>
              <a:t>Label						        Norm. Freq.</a:t>
            </a:r>
          </a:p>
          <a:p>
            <a:pPr>
              <a:buNone/>
            </a:pPr>
            <a:r>
              <a:rPr lang="en-US" sz="2200" i="1" dirty="0" smtClean="0"/>
              <a:t>Top/Sports/</a:t>
            </a:r>
            <a:r>
              <a:rPr lang="en-US" sz="2200" i="1" dirty="0" err="1" smtClean="0"/>
              <a:t>Multi_Sports</a:t>
            </a:r>
            <a:r>
              <a:rPr lang="en-US" sz="2200" i="1" dirty="0" smtClean="0"/>
              <a:t>/Triathlon/Training			   </a:t>
            </a:r>
            <a:r>
              <a:rPr lang="en-US" sz="2200" dirty="0" smtClean="0"/>
              <a:t>0.58</a:t>
            </a:r>
          </a:p>
          <a:p>
            <a:pPr>
              <a:buNone/>
            </a:pPr>
            <a:r>
              <a:rPr lang="en-US" sz="2200" i="1" dirty="0" smtClean="0"/>
              <a:t>Top/Sports/</a:t>
            </a:r>
            <a:r>
              <a:rPr lang="en-US" sz="2200" i="1" dirty="0" err="1" smtClean="0"/>
              <a:t>Multi_Sports</a:t>
            </a:r>
            <a:r>
              <a:rPr lang="en-US" sz="2200" i="1" dirty="0" smtClean="0"/>
              <a:t>/Triathlon/Events			</a:t>
            </a:r>
            <a:r>
              <a:rPr lang="en-US" sz="2200" dirty="0" smtClean="0"/>
              <a:t>   0.21</a:t>
            </a:r>
          </a:p>
          <a:p>
            <a:pPr>
              <a:buNone/>
            </a:pPr>
            <a:r>
              <a:rPr lang="en-US" sz="2200" i="1" dirty="0" smtClean="0"/>
              <a:t>Top/Shopping/Sports/Triathlon				    </a:t>
            </a:r>
            <a:r>
              <a:rPr lang="en-US" sz="2200" dirty="0" smtClean="0"/>
              <a:t>0.11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Study: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6939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Coverage</a:t>
            </a:r>
          </a:p>
          <a:p>
            <a:pPr lvl="1"/>
            <a:r>
              <a:rPr lang="en-US" dirty="0" smtClean="0"/>
              <a:t>Query interest model built from top Goo/Yah/Bing results</a:t>
            </a:r>
          </a:p>
          <a:p>
            <a:pPr lvl="1"/>
            <a:r>
              <a:rPr lang="en-US" dirty="0" smtClean="0"/>
              <a:t>Fraction of query interest model covered by trail</a:t>
            </a:r>
          </a:p>
          <a:p>
            <a:r>
              <a:rPr lang="en-US" dirty="0" smtClean="0"/>
              <a:t>Diversity</a:t>
            </a:r>
          </a:p>
          <a:p>
            <a:pPr lvl="1"/>
            <a:r>
              <a:rPr lang="en-US" dirty="0" smtClean="0"/>
              <a:t>Fraction of unique query interest model labels in trail</a:t>
            </a:r>
          </a:p>
          <a:p>
            <a:r>
              <a:rPr lang="en-US" dirty="0" smtClean="0"/>
              <a:t>Relevance</a:t>
            </a:r>
          </a:p>
          <a:p>
            <a:pPr lvl="1"/>
            <a:r>
              <a:rPr lang="en-US" dirty="0" smtClean="0"/>
              <a:t>Query-URL relevance scores from human judges (6pt scale)</a:t>
            </a:r>
          </a:p>
          <a:p>
            <a:pPr lvl="1"/>
            <a:r>
              <a:rPr lang="en-US" dirty="0" smtClean="0"/>
              <a:t>Average relevance score of trail page(s)</a:t>
            </a:r>
          </a:p>
          <a:p>
            <a:r>
              <a:rPr lang="en-US" dirty="0" smtClean="0"/>
              <a:t>Utility</a:t>
            </a:r>
          </a:p>
          <a:p>
            <a:pPr lvl="1"/>
            <a:r>
              <a:rPr lang="en-US" dirty="0" smtClean="0"/>
              <a:t>One if a trail page has dwell time of 30 seconds or more</a:t>
            </a:r>
          </a:p>
          <a:p>
            <a:pPr lvl="2"/>
            <a:r>
              <a:rPr lang="en-US" dirty="0" smtClean="0"/>
              <a:t>Fox et al. (2005) showed dwell ≥ 30 </a:t>
            </a:r>
            <a:r>
              <a:rPr lang="en-US" dirty="0" err="1" smtClean="0"/>
              <a:t>secs</a:t>
            </a:r>
            <a:r>
              <a:rPr lang="en-US" dirty="0" smtClean="0"/>
              <a:t>. indicative of utility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1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Study: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/>
          </a:bodyPr>
          <a:lstStyle/>
          <a:p>
            <a:r>
              <a:rPr lang="en-US" dirty="0" smtClean="0"/>
              <a:t>For each query-result pair:</a:t>
            </a:r>
          </a:p>
          <a:p>
            <a:pPr lvl="1"/>
            <a:r>
              <a:rPr lang="en-US" dirty="0" smtClean="0"/>
              <a:t>Select the best trail using each trailfinding algorithm</a:t>
            </a:r>
          </a:p>
          <a:p>
            <a:pPr lvl="1"/>
            <a:r>
              <a:rPr lang="en-US" dirty="0" smtClean="0"/>
              <a:t>Compute each of the metrics</a:t>
            </a:r>
          </a:p>
          <a:p>
            <a:pPr>
              <a:buNone/>
            </a:pPr>
            <a:endParaRPr lang="en-US" sz="1300" dirty="0" smtClean="0"/>
          </a:p>
          <a:p>
            <a:r>
              <a:rPr lang="en-US" dirty="0" smtClean="0"/>
              <a:t>Split findings by origin relevance</a:t>
            </a:r>
          </a:p>
          <a:p>
            <a:pPr lvl="1"/>
            <a:r>
              <a:rPr lang="en-US" dirty="0" smtClean="0"/>
              <a:t>Best – origin results with high relevance ratings</a:t>
            </a:r>
          </a:p>
          <a:p>
            <a:pPr lvl="1"/>
            <a:r>
              <a:rPr lang="en-US" dirty="0" smtClean="0"/>
              <a:t>Worst – origin results with low relevance ratings</a:t>
            </a:r>
          </a:p>
          <a:p>
            <a:pPr lvl="1">
              <a:buNone/>
            </a:pPr>
            <a:endParaRPr lang="en-US" sz="1300" dirty="0" smtClean="0"/>
          </a:p>
          <a:p>
            <a:r>
              <a:rPr lang="en-US" dirty="0" smtClean="0"/>
              <a:t>Micro-averaged within each query and macro-averaged across all queries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btain a single value for each source-metric pair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76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Findings: Coverage/Diversity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838200" y="2057400"/>
          <a:ext cx="6705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426756" y="5950803"/>
            <a:ext cx="26410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All differences between</a:t>
            </a:r>
          </a:p>
          <a:p>
            <a:r>
              <a:rPr lang="en-US" sz="1600" dirty="0" smtClean="0"/>
              <a:t>algorithms were statistically</a:t>
            </a:r>
          </a:p>
          <a:p>
            <a:r>
              <a:rPr lang="en-US" sz="1600" dirty="0" smtClean="0"/>
              <a:t>significant (p &lt; .01)</a:t>
            </a:r>
            <a:endParaRPr lang="en-US" sz="16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1600200" y="2191473"/>
            <a:ext cx="2612985" cy="2438400"/>
            <a:chOff x="3124200" y="2362200"/>
            <a:chExt cx="2612985" cy="2438400"/>
          </a:xfrm>
        </p:grpSpPr>
        <p:sp>
          <p:nvSpPr>
            <p:cNvPr id="22" name="Rectangle 21"/>
            <p:cNvSpPr/>
            <p:nvPr/>
          </p:nvSpPr>
          <p:spPr>
            <a:xfrm>
              <a:off x="3124200" y="2362200"/>
              <a:ext cx="2514600" cy="1219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Avg. additional coverage and diversity from trails over</a:t>
              </a:r>
              <a:br>
                <a:rPr lang="en-US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result only</a:t>
              </a:r>
              <a:endPara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3276600" y="3581400"/>
              <a:ext cx="0" cy="12192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5496914" y="3584030"/>
              <a:ext cx="240271" cy="110082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934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Findings: Coverage/Diversity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838200" y="2057400"/>
          <a:ext cx="6705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426756" y="5950803"/>
            <a:ext cx="26410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All differences between</a:t>
            </a:r>
          </a:p>
          <a:p>
            <a:r>
              <a:rPr lang="en-US" sz="1600" dirty="0" smtClean="0"/>
              <a:t>algorithms were statistically</a:t>
            </a:r>
          </a:p>
          <a:p>
            <a:r>
              <a:rPr lang="en-US" sz="1600" dirty="0" smtClean="0"/>
              <a:t>significant (p &lt; .01)</a:t>
            </a:r>
            <a:endParaRPr lang="en-US" sz="1600" dirty="0"/>
          </a:p>
        </p:txBody>
      </p:sp>
      <p:grpSp>
        <p:nvGrpSpPr>
          <p:cNvPr id="8" name="Group 14"/>
          <p:cNvGrpSpPr/>
          <p:nvPr/>
        </p:nvGrpSpPr>
        <p:grpSpPr>
          <a:xfrm>
            <a:off x="3124200" y="2503026"/>
            <a:ext cx="2639992" cy="2474089"/>
            <a:chOff x="3124200" y="2362200"/>
            <a:chExt cx="2639992" cy="2474089"/>
          </a:xfrm>
        </p:grpSpPr>
        <p:sp>
          <p:nvSpPr>
            <p:cNvPr id="16" name="Rectangle 15"/>
            <p:cNvSpPr/>
            <p:nvPr/>
          </p:nvSpPr>
          <p:spPr>
            <a:xfrm>
              <a:off x="3124200" y="2362200"/>
              <a:ext cx="2514600" cy="1219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Frequent trails are short and may not cover much of query</a:t>
              </a:r>
              <a:endPara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3276601" y="3581400"/>
              <a:ext cx="1" cy="125488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5496914" y="3584030"/>
              <a:ext cx="267278" cy="113651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934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Findings: Coverage/Diversity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838200" y="2057400"/>
          <a:ext cx="6705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426756" y="5950803"/>
            <a:ext cx="26410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All differences between</a:t>
            </a:r>
          </a:p>
          <a:p>
            <a:r>
              <a:rPr lang="en-US" sz="1600" dirty="0" smtClean="0"/>
              <a:t>algorithms were statistically</a:t>
            </a:r>
          </a:p>
          <a:p>
            <a:r>
              <a:rPr lang="en-US" sz="1600" dirty="0" smtClean="0"/>
              <a:t>significant (p &lt; .01)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3124200" y="2362200"/>
            <a:ext cx="2514600" cy="1219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Relevant trails may only cover one aspect </a:t>
            </a:r>
            <a:b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 the query topic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032567" y="3581400"/>
            <a:ext cx="244034" cy="127996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486402" y="3584030"/>
            <a:ext cx="10512" cy="11403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34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Findings: Avg. Relevance Scores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362200" y="2209800"/>
          <a:ext cx="39909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922520"/>
          </a:xfrm>
        </p:spPr>
        <p:txBody>
          <a:bodyPr/>
          <a:lstStyle/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sz="1200" dirty="0"/>
          </a:p>
          <a:p>
            <a:endParaRPr lang="en-US" dirty="0" smtClean="0"/>
          </a:p>
          <a:p>
            <a:r>
              <a:rPr lang="en-US" dirty="0" smtClean="0"/>
              <a:t>Decreases rather than increases</a:t>
            </a:r>
          </a:p>
          <a:p>
            <a:r>
              <a:rPr lang="en-US" dirty="0" smtClean="0"/>
              <a:t>Relevance defined in relation to original query</a:t>
            </a:r>
          </a:p>
          <a:p>
            <a:pPr lvl="1"/>
            <a:r>
              <a:rPr lang="en-US" dirty="0" smtClean="0"/>
              <a:t>Needs may evolve during trail following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737354" y="4513228"/>
            <a:ext cx="4167350" cy="759266"/>
            <a:chOff x="3737354" y="4513228"/>
            <a:chExt cx="4167350" cy="759266"/>
          </a:xfrm>
        </p:grpSpPr>
        <p:sp>
          <p:nvSpPr>
            <p:cNvPr id="7" name="Rectangle 6"/>
            <p:cNvSpPr/>
            <p:nvPr/>
          </p:nvSpPr>
          <p:spPr>
            <a:xfrm>
              <a:off x="5390104" y="4513228"/>
              <a:ext cx="2514600" cy="75926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Needs may change most during long trails</a:t>
              </a:r>
              <a:endPara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10800000">
              <a:off x="3737354" y="4711262"/>
              <a:ext cx="1661977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/>
          </a:bodyPr>
          <a:lstStyle/>
          <a:p>
            <a:r>
              <a:rPr lang="en-US" dirty="0" smtClean="0"/>
              <a:t>Search engines usually return lists of documents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Documents may be sufficient for known-item tasks</a:t>
            </a:r>
            <a:endParaRPr lang="en-US" dirty="0"/>
          </a:p>
          <a:p>
            <a:r>
              <a:rPr lang="en-US" dirty="0" smtClean="0"/>
              <a:t>Documents may only be starting points for exploration in complex tasks</a:t>
            </a:r>
          </a:p>
          <a:p>
            <a:pPr lvl="1"/>
            <a:r>
              <a:rPr lang="en-US" dirty="0" smtClean="0"/>
              <a:t>See research on orienteering, berrypicking, etc.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46963" y="2667000"/>
            <a:ext cx="6173037" cy="1828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IR Focused on Document Retrieval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20" t="48682" r="27433" b="40917"/>
          <a:stretch/>
        </p:blipFill>
        <p:spPr bwMode="auto">
          <a:xfrm>
            <a:off x="1524001" y="3505200"/>
            <a:ext cx="5935877" cy="8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20" t="30829" r="27433" b="62594"/>
          <a:stretch/>
        </p:blipFill>
        <p:spPr bwMode="auto">
          <a:xfrm>
            <a:off x="1524001" y="2819400"/>
            <a:ext cx="593587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702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Findings: Vary Origin Relevance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Divided trail data into two buckets:</a:t>
            </a:r>
          </a:p>
          <a:p>
            <a:pPr lvl="1"/>
            <a:r>
              <a:rPr lang="en-US" dirty="0" smtClean="0"/>
              <a:t>Best origins: trails with highest origin relevance</a:t>
            </a:r>
          </a:p>
          <a:p>
            <a:pPr lvl="1"/>
            <a:r>
              <a:rPr lang="en-US" dirty="0" smtClean="0"/>
              <a:t>Worst origins: trails with lowest origin relevance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Trails help most when initial search results are poor</a:t>
            </a:r>
          </a:p>
          <a:p>
            <a:r>
              <a:rPr lang="en-US" dirty="0" smtClean="0"/>
              <a:t>Trails may not be appropriate for all search results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209800" y="3124200"/>
          <a:ext cx="45720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6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693920"/>
          </a:xfrm>
        </p:spPr>
        <p:txBody>
          <a:bodyPr>
            <a:normAutofit/>
          </a:bodyPr>
          <a:lstStyle/>
          <a:p>
            <a:r>
              <a:rPr lang="en-US" dirty="0" smtClean="0"/>
              <a:t>Approach has provided insight into what </a:t>
            </a:r>
            <a:r>
              <a:rPr lang="en-US" dirty="0" err="1" smtClean="0"/>
              <a:t>trailfinding</a:t>
            </a:r>
            <a:r>
              <a:rPr lang="en-US" dirty="0" smtClean="0"/>
              <a:t> algorithms perform best and when</a:t>
            </a:r>
          </a:p>
          <a:p>
            <a:r>
              <a:rPr lang="en-US" dirty="0" smtClean="0"/>
              <a:t>Next step: Compare trail presentation methods</a:t>
            </a:r>
          </a:p>
          <a:p>
            <a:r>
              <a:rPr lang="en-US" dirty="0" smtClean="0"/>
              <a:t>Trails can be presented as:</a:t>
            </a:r>
          </a:p>
          <a:p>
            <a:pPr lvl="1"/>
            <a:r>
              <a:rPr lang="en-US" dirty="0" smtClean="0"/>
              <a:t>Alternative to result lists</a:t>
            </a:r>
          </a:p>
          <a:p>
            <a:pPr lvl="1"/>
            <a:r>
              <a:rPr lang="en-US" dirty="0" smtClean="0"/>
              <a:t>Popups shown on hover over results</a:t>
            </a:r>
          </a:p>
          <a:p>
            <a:pPr lvl="1"/>
            <a:r>
              <a:rPr lang="en-US" dirty="0" smtClean="0"/>
              <a:t>In each caption in addition to the snippet and URL</a:t>
            </a:r>
          </a:p>
          <a:p>
            <a:pPr lvl="1"/>
            <a:r>
              <a:rPr lang="en-US" dirty="0" smtClean="0"/>
              <a:t>Shown on toolbar as user is browsing</a:t>
            </a:r>
          </a:p>
          <a:p>
            <a:r>
              <a:rPr lang="en-US" dirty="0" smtClean="0"/>
              <a:t>More work also needed on when to present trails</a:t>
            </a:r>
          </a:p>
          <a:p>
            <a:pPr lvl="1"/>
            <a:r>
              <a:rPr lang="en-US" dirty="0" smtClean="0"/>
              <a:t>Which queries? Which results? Which query-result pairs?</a:t>
            </a:r>
          </a:p>
        </p:txBody>
      </p:sp>
    </p:spTree>
    <p:extLst>
      <p:ext uri="{BB962C8B-B14F-4D97-AF65-F5344CB8AC3E}">
        <p14:creationId xmlns:p14="http://schemas.microsoft.com/office/powerpoint/2010/main" val="301396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Presented a study of trailfinding algorithms</a:t>
            </a:r>
          </a:p>
          <a:p>
            <a:r>
              <a:rPr lang="en-US" dirty="0" smtClean="0"/>
              <a:t>Compared relevance, coverage, diversity, utility of trails selected by the algorithms</a:t>
            </a:r>
          </a:p>
          <a:p>
            <a:r>
              <a:rPr lang="en-US" dirty="0" smtClean="0"/>
              <a:t>Showed:</a:t>
            </a:r>
          </a:p>
          <a:p>
            <a:pPr lvl="1"/>
            <a:r>
              <a:rPr lang="en-US" dirty="0" smtClean="0"/>
              <a:t>Best-trails outperform average across all trails</a:t>
            </a:r>
          </a:p>
          <a:p>
            <a:pPr lvl="1"/>
            <a:r>
              <a:rPr lang="en-US" dirty="0" smtClean="0"/>
              <a:t>Differences attributable to algorithm and origin relevance</a:t>
            </a:r>
          </a:p>
          <a:p>
            <a:r>
              <a:rPr lang="en-US" dirty="0"/>
              <a:t>Follow-up user studies and large-scale flights </a:t>
            </a:r>
            <a:r>
              <a:rPr lang="en-US" dirty="0" smtClean="0"/>
              <a:t>planned</a:t>
            </a:r>
          </a:p>
          <a:p>
            <a:endParaRPr lang="en-US" dirty="0"/>
          </a:p>
          <a:p>
            <a:r>
              <a:rPr lang="en-US" dirty="0" smtClean="0"/>
              <a:t>See paper for other </a:t>
            </a:r>
            <a:r>
              <a:rPr lang="en-US" dirty="0"/>
              <a:t>findings related to </a:t>
            </a:r>
            <a:r>
              <a:rPr lang="en-US" dirty="0" smtClean="0"/>
              <a:t>effect of query </a:t>
            </a:r>
            <a:r>
              <a:rPr lang="en-US" dirty="0"/>
              <a:t>length, </a:t>
            </a:r>
            <a:r>
              <a:rPr lang="en-US" dirty="0" smtClean="0"/>
              <a:t>trails vs. origins, term-based variants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91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Beyond Document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og data lets us study the search activity of many users</a:t>
            </a:r>
          </a:p>
          <a:p>
            <a:pPr lvl="1"/>
            <a:r>
              <a:rPr lang="en-US" dirty="0" smtClean="0"/>
              <a:t>Harness wisdom of crowds</a:t>
            </a:r>
          </a:p>
          <a:p>
            <a:pPr lvl="1"/>
            <a:r>
              <a:rPr lang="en-US" dirty="0" smtClean="0"/>
              <a:t>Search engines already use result clicks extensively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dirty="0" smtClean="0"/>
              <a:t>Toolbar logs also provide non-search engine activity</a:t>
            </a:r>
          </a:p>
          <a:p>
            <a:pPr lvl="1"/>
            <a:r>
              <a:rPr lang="en-US" b="1" dirty="0" smtClean="0"/>
              <a:t>Trails</a:t>
            </a:r>
            <a:r>
              <a:rPr lang="en-US" dirty="0" smtClean="0"/>
              <a:t> from these logs might help future users</a:t>
            </a:r>
          </a:p>
          <a:p>
            <a:pPr lvl="1"/>
            <a:r>
              <a:rPr lang="en-US" dirty="0" smtClean="0"/>
              <a:t>Trails comprise queries and post-query navigation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IR systems can return documents </a:t>
            </a:r>
            <a:r>
              <a:rPr lang="en-US" i="1" dirty="0" smtClean="0"/>
              <a:t>and/or</a:t>
            </a:r>
            <a:r>
              <a:rPr lang="en-US" dirty="0" smtClean="0"/>
              <a:t> trails</a:t>
            </a:r>
          </a:p>
          <a:p>
            <a:pPr lvl="1"/>
            <a:r>
              <a:rPr lang="en-US" b="1" dirty="0" smtClean="0"/>
              <a:t>The “trailfinding” challenge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91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Trailfinding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Trails can provide guidance to users beyond the results</a:t>
            </a:r>
          </a:p>
          <a:p>
            <a:r>
              <a:rPr lang="en-US" dirty="0" smtClean="0"/>
              <a:t>Trails can be shown on search result page, e.g.,</a:t>
            </a:r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i="1" dirty="0"/>
              <a:t>[Screenshot of trails interface]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</a:t>
            </a:r>
            <a:r>
              <a:rPr lang="en-US" dirty="0" smtClean="0"/>
              <a:t>to select </a:t>
            </a:r>
            <a:r>
              <a:rPr lang="en-US" dirty="0"/>
              <a:t>best trail(s) for each </a:t>
            </a:r>
            <a:r>
              <a:rPr lang="en-US" dirty="0" smtClean="0"/>
              <a:t>query-result pair?</a:t>
            </a:r>
            <a:endParaRPr lang="en-US" dirty="0"/>
          </a:p>
          <a:p>
            <a:pPr lvl="1"/>
            <a:r>
              <a:rPr lang="en-US" dirty="0" smtClean="0"/>
              <a:t>We present </a:t>
            </a:r>
            <a:r>
              <a:rPr lang="en-US" dirty="0"/>
              <a:t>a </a:t>
            </a:r>
            <a:r>
              <a:rPr lang="en-US" dirty="0" smtClean="0"/>
              <a:t>log-based method </a:t>
            </a:r>
            <a:r>
              <a:rPr lang="en-US" dirty="0"/>
              <a:t>and </a:t>
            </a:r>
            <a:r>
              <a:rPr lang="en-US" dirty="0" smtClean="0"/>
              <a:t>investigation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6" t="42018" r="2544" b="29641"/>
          <a:stretch/>
        </p:blipFill>
        <p:spPr bwMode="auto">
          <a:xfrm>
            <a:off x="304800" y="3095295"/>
            <a:ext cx="8531773" cy="19339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656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for Remainder of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Trails</a:t>
            </a:r>
          </a:p>
          <a:p>
            <a:pPr lvl="1"/>
            <a:r>
              <a:rPr lang="en-US" dirty="0" smtClean="0"/>
              <a:t>Mining Trails</a:t>
            </a:r>
          </a:p>
          <a:p>
            <a:pPr lvl="1"/>
            <a:r>
              <a:rPr lang="en-US" dirty="0" smtClean="0"/>
              <a:t>Finding Trails</a:t>
            </a:r>
          </a:p>
          <a:p>
            <a:r>
              <a:rPr lang="en-US" dirty="0" smtClean="0"/>
              <a:t>Study</a:t>
            </a:r>
          </a:p>
          <a:p>
            <a:pPr lvl="1"/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Metrics</a:t>
            </a:r>
          </a:p>
          <a:p>
            <a:pPr lvl="1"/>
            <a:r>
              <a:rPr lang="en-US" dirty="0" smtClean="0"/>
              <a:t>Findings</a:t>
            </a:r>
          </a:p>
          <a:p>
            <a:r>
              <a:rPr lang="en-US" dirty="0" smtClean="0"/>
              <a:t>Implications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75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Trails as evidence for search engine ranking </a:t>
            </a:r>
          </a:p>
          <a:p>
            <a:pPr lvl="1"/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e.g.,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Agichtein et al., 2006; White &amp; Bilenko, 2008; …</a:t>
            </a:r>
          </a:p>
          <a:p>
            <a:r>
              <a:rPr lang="en-US" i="1" dirty="0" smtClean="0"/>
              <a:t>Step-by-step guidance for Web navigation</a:t>
            </a:r>
          </a:p>
          <a:p>
            <a:pPr lvl="1"/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e.g.,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Joachims et al, 1997; Olston &amp; Chi, 2003; Pandit &amp; Olston, 2007</a:t>
            </a:r>
          </a:p>
          <a:p>
            <a:r>
              <a:rPr lang="en-US" i="1" dirty="0" smtClean="0"/>
              <a:t>Guided tours (mainly in hypertext community)</a:t>
            </a:r>
          </a:p>
          <a:p>
            <a:pPr lvl="1"/>
            <a:r>
              <a:rPr lang="en-US" dirty="0" smtClean="0"/>
              <a:t>Tours are first-class objects, found and presented</a:t>
            </a:r>
          </a:p>
          <a:p>
            <a:pPr lvl="1"/>
            <a:r>
              <a:rPr lang="en-US" dirty="0" smtClean="0"/>
              <a:t>Human-generated</a:t>
            </a:r>
          </a:p>
          <a:p>
            <a:pPr lvl="2"/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</a:t>
            </a:r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.g.,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Trigg, 1988; Zellweger, 1989</a:t>
            </a:r>
          </a:p>
          <a:p>
            <a:pPr lvl="1"/>
            <a:r>
              <a:rPr lang="en-US" dirty="0" smtClean="0"/>
              <a:t>Automatically-generated</a:t>
            </a:r>
          </a:p>
          <a:p>
            <a:pPr lvl="2"/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.g.,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Guinan &amp; Smeaton, 1993; Wheeldon &amp; Levene, 2003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09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Trail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/>
          <a:lstStyle/>
          <a:p>
            <a:r>
              <a:rPr lang="en-US" dirty="0" smtClean="0"/>
              <a:t>Trails sourced from nine months of MSN toolbar logs</a:t>
            </a:r>
          </a:p>
          <a:p>
            <a:r>
              <a:rPr lang="en-US" dirty="0" smtClean="0"/>
              <a:t>Search trails are initiated by search queries</a:t>
            </a:r>
          </a:p>
          <a:p>
            <a:pPr lvl="1"/>
            <a:r>
              <a:rPr lang="en-US" dirty="0" smtClean="0"/>
              <a:t>Terminate after 10 actions or 30 minutes of inactivity</a:t>
            </a:r>
            <a:endParaRPr lang="en-US" dirty="0"/>
          </a:p>
          <a:p>
            <a:r>
              <a:rPr lang="en-US" dirty="0" smtClean="0"/>
              <a:t>Trails can be represented as Web behavior graphs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Graph properties used for trailfinding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97" t="20533" r="11015" b="36317"/>
          <a:stretch/>
        </p:blipFill>
        <p:spPr bwMode="auto">
          <a:xfrm>
            <a:off x="1752600" y="4038600"/>
            <a:ext cx="5554179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67400" y="4313582"/>
            <a:ext cx="100219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Result page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96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Trailfinding Algorithms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Trailfinding task is defined as:</a:t>
                </a:r>
              </a:p>
              <a:p>
                <a:endParaRPr lang="en-US" dirty="0"/>
              </a:p>
              <a:p>
                <a:pPr marL="0" indent="0" algn="ctr">
                  <a:buNone/>
                </a:pPr>
                <a:r>
                  <a:rPr lang="en-US" dirty="0" smtClean="0"/>
                  <a:t>Given a query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𝑞</m:t>
                    </m:r>
                  </m:oMath>
                </a14:m>
                <a:r>
                  <a:rPr lang="en-US" dirty="0" smtClean="0"/>
                  <a:t> and an observed click on a trail origin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dirty="0" smtClean="0"/>
                  <a:t>, find the trail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/>
                  <a:t> with the largest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𝑆𝑐𝑜𝑟𝑒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err="1" smtClean="0">
                        <a:latin typeface="Cambria Math"/>
                      </a:rPr>
                      <m:t>𝑡</m:t>
                    </m:r>
                    <m:r>
                      <a:rPr lang="en-US" i="1" dirty="0" err="1" smtClean="0">
                        <a:latin typeface="Cambria Math"/>
                      </a:rPr>
                      <m:t>,</m:t>
                    </m:r>
                    <m:r>
                      <a:rPr lang="en-US" i="1" dirty="0" err="1" smtClean="0">
                        <a:latin typeface="Cambria Math"/>
                      </a:rPr>
                      <m:t>𝑞</m:t>
                    </m:r>
                    <m:r>
                      <a:rPr lang="en-US" i="1" dirty="0" err="1" smtClean="0">
                        <a:latin typeface="Cambria Math"/>
                      </a:rPr>
                      <m:t>,</m:t>
                    </m:r>
                    <m:r>
                      <a:rPr lang="en-US" i="1" dirty="0" err="1" smtClean="0">
                        <a:latin typeface="Cambria Math"/>
                      </a:rPr>
                      <m:t>𝑟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We can define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𝑆𝑐𝑜𝑟𝑒</m:t>
                    </m:r>
                    <m:d>
                      <m:dPr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 err="1">
                            <a:latin typeface="Cambria Math"/>
                          </a:rPr>
                          <m:t>𝑡</m:t>
                        </m:r>
                        <m:r>
                          <a:rPr lang="en-US" i="1" dirty="0" err="1">
                            <a:latin typeface="Cambria Math"/>
                          </a:rPr>
                          <m:t>,</m:t>
                        </m:r>
                        <m:r>
                          <a:rPr lang="en-US" i="1" dirty="0" err="1">
                            <a:latin typeface="Cambria Math"/>
                          </a:rPr>
                          <m:t>𝑞</m:t>
                        </m:r>
                        <m:r>
                          <a:rPr lang="en-US" i="1" dirty="0" err="1">
                            <a:latin typeface="Cambria Math"/>
                          </a:rPr>
                          <m:t>,</m:t>
                        </m:r>
                        <m:r>
                          <a:rPr lang="en-US" i="1" dirty="0" err="1">
                            <a:latin typeface="Cambria Math"/>
                          </a:rPr>
                          <m:t>𝑟</m:t>
                        </m:r>
                      </m:e>
                    </m:d>
                  </m:oMath>
                </a14:m>
                <a:r>
                  <a:rPr lang="en-US" dirty="0" smtClean="0"/>
                  <a:t> in a number of ways …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259" t="-1111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008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𝑆𝑐𝑜𝑟𝑒</m:t>
                    </m:r>
                    <m:d>
                      <m:dPr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 err="1">
                            <a:latin typeface="Cambria Math"/>
                          </a:rPr>
                          <m:t>𝑡</m:t>
                        </m:r>
                        <m:r>
                          <a:rPr lang="en-US" i="1" dirty="0" err="1">
                            <a:latin typeface="Cambria Math"/>
                          </a:rPr>
                          <m:t>,</m:t>
                        </m:r>
                        <m:r>
                          <a:rPr lang="en-US" i="1" dirty="0" err="1">
                            <a:latin typeface="Cambria Math"/>
                          </a:rPr>
                          <m:t>𝑞</m:t>
                        </m:r>
                        <m:r>
                          <a:rPr lang="en-US" i="1" dirty="0" err="1">
                            <a:latin typeface="Cambria Math"/>
                          </a:rPr>
                          <m:t>,</m:t>
                        </m:r>
                        <m:r>
                          <a:rPr lang="en-US" i="1" dirty="0" err="1">
                            <a:latin typeface="Cambria Math"/>
                          </a:rPr>
                          <m:t>𝑟</m:t>
                        </m:r>
                      </m:e>
                    </m:d>
                  </m:oMath>
                </a14:m>
                <a:r>
                  <a:rPr lang="en-US" dirty="0" smtClean="0"/>
                  <a:t> =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 cstate="print"/>
                <a:stretch>
                  <a:fillRect b="-33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Length</a:t>
                </a:r>
              </a:p>
              <a:p>
                <a:pPr lvl="1"/>
                <a:r>
                  <a:rPr lang="en-US" sz="2000" dirty="0" smtClean="0"/>
                  <a:t>Number of nodes after origin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</a:rPr>
                      <m:t>𝑟</m:t>
                    </m:r>
                  </m:oMath>
                </a14:m>
                <a:endParaRPr lang="en-US" sz="2000" i="1" dirty="0" smtClean="0"/>
              </a:p>
              <a:p>
                <a:r>
                  <a:rPr lang="en-US" dirty="0" smtClean="0"/>
                  <a:t>Breadth</a:t>
                </a:r>
              </a:p>
              <a:p>
                <a:pPr lvl="1"/>
                <a:r>
                  <a:rPr lang="en-US" sz="2000" dirty="0" smtClean="0"/>
                  <a:t>Number of branches after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𝑟</m:t>
                    </m:r>
                  </m:oMath>
                </a14:m>
                <a:endParaRPr lang="en-US" sz="2000" dirty="0" smtClean="0"/>
              </a:p>
              <a:p>
                <a:r>
                  <a:rPr lang="en-US" dirty="0" smtClean="0"/>
                  <a:t>Depth</a:t>
                </a:r>
              </a:p>
              <a:p>
                <a:pPr lvl="1"/>
                <a:r>
                  <a:rPr lang="en-US" sz="2000" dirty="0" smtClean="0"/>
                  <a:t>Maximum number of nodes on a single branch from origin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𝑟</m:t>
                    </m:r>
                  </m:oMath>
                </a14:m>
                <a:endParaRPr lang="en-US" sz="2000" dirty="0" smtClean="0"/>
              </a:p>
              <a:p>
                <a:r>
                  <a:rPr lang="en-US" dirty="0" smtClean="0"/>
                  <a:t>Frequency</a:t>
                </a:r>
              </a:p>
              <a:p>
                <a:pPr lvl="1"/>
                <a:r>
                  <a:rPr lang="en-US" sz="2000" dirty="0" smtClean="0"/>
                  <a:t>Frequency of occurrence of trail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sz="2000" dirty="0" smtClean="0"/>
                  <a:t> for query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𝑞</m:t>
                    </m:r>
                  </m:oMath>
                </a14:m>
                <a:r>
                  <a:rPr lang="en-US" sz="2000" dirty="0" smtClean="0"/>
                  <a:t> and origin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𝑟</m:t>
                    </m:r>
                  </m:oMath>
                </a14:m>
                <a:endParaRPr lang="en-US" sz="2600" dirty="0" smtClean="0"/>
              </a:p>
              <a:p>
                <a:r>
                  <a:rPr lang="en-US" dirty="0" smtClean="0"/>
                  <a:t>Relevance</a:t>
                </a:r>
              </a:p>
              <a:p>
                <a:pPr marL="393192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 dirty="0">
                                  <a:latin typeface="Cambria Math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sz="2000" i="1" dirty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sSub>
                                    <m:sSubPr>
                                      <m:ctrlPr>
                                        <a:rPr lang="en-US" sz="2000" i="1" dirty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 dirty="0"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sz="2000" i="1" dirty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sz="2000" i="1" dirty="0">
                                          <a:latin typeface="Cambria Math"/>
                                        </a:rPr>
                                        <m:t> </m:t>
                                      </m:r>
                                    </m:sub>
                                  </m:sSub>
                                  <m:r>
                                    <m:rPr>
                                      <m:brk m:alnAt="7"/>
                                    </m:rPr>
                                    <a:rPr lang="en-US" sz="2000" i="1" dirty="0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sz="2000" i="1" dirty="0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2000" i="1" dirty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000" i="1" dirty="0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  <m:sup/>
                                <m:e>
                                  <m:r>
                                    <a:rPr lang="en-US" sz="2000" i="1" dirty="0">
                                      <a:latin typeface="Cambria Math"/>
                                    </a:rPr>
                                    <m:t>𝑀𝑎𝑥</m:t>
                                  </m:r>
                                  <m:r>
                                    <a:rPr lang="en-US" sz="2000" i="1" dirty="0">
                                      <a:latin typeface="Cambria Math"/>
                                    </a:rPr>
                                    <m:t>(% </m:t>
                                  </m:r>
                                  <m:r>
                                    <a:rPr lang="en-US" sz="2000" i="1" dirty="0">
                                      <a:latin typeface="Cambria Math"/>
                                    </a:rPr>
                                    <m:t>𝑞𝑢𝑒𝑟𝑦</m:t>
                                  </m:r>
                                  <m:r>
                                    <a:rPr lang="en-US" sz="2000" i="1" dirty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000" i="1" dirty="0">
                                      <a:latin typeface="Cambria Math"/>
                                    </a:rPr>
                                    <m:t>𝑡𝑒𝑟𝑚𝑠</m:t>
                                  </m:r>
                                  <m:r>
                                    <a:rPr lang="en-US" sz="2000" i="1" dirty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000" i="1" dirty="0">
                                      <a:latin typeface="Cambria Math"/>
                                    </a:rPr>
                                    <m:t>𝑖𝑛</m:t>
                                  </m:r>
                                  <m:r>
                                    <a:rPr lang="en-US" sz="2000" i="1" dirty="0">
                                      <a:latin typeface="Cambria Math"/>
                                    </a:rPr>
                                    <m:t> </m:t>
                                  </m:r>
                                  <m:sSub>
                                    <m:sSubPr>
                                      <m:ctrlPr>
                                        <a:rPr lang="en-US" sz="2000" i="1" dirty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 dirty="0">
                                          <a:latin typeface="Cambria Math"/>
                                        </a:rPr>
                                        <m:t>𝑡𝑖𝑡𝑙𝑒</m:t>
                                      </m:r>
                                    </m:e>
                                    <m:sub>
                                      <m:r>
                                        <a:rPr lang="en-US" sz="2000" b="0" i="1" dirty="0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r>
                                    <a:rPr lang="en-US" sz="2000" i="1" dirty="0">
                                      <a:latin typeface="Cambria Math"/>
                                    </a:rPr>
                                    <m:t>, % </m:t>
                                  </m:r>
                                  <m:r>
                                    <a:rPr lang="en-US" sz="2000" i="1" dirty="0">
                                      <a:latin typeface="Cambria Math"/>
                                    </a:rPr>
                                    <m:t>𝑞𝑢𝑒𝑟𝑦</m:t>
                                  </m:r>
                                  <m:r>
                                    <a:rPr lang="en-US" sz="2000" i="1" dirty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000" i="1" dirty="0">
                                      <a:latin typeface="Cambria Math"/>
                                    </a:rPr>
                                    <m:t>𝑡𝑒𝑟𝑚𝑠</m:t>
                                  </m:r>
                                  <m:r>
                                    <a:rPr lang="en-US" sz="2000" i="1" dirty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000" i="1" dirty="0">
                                      <a:latin typeface="Cambria Math"/>
                                    </a:rPr>
                                    <m:t>𝑖𝑛</m:t>
                                  </m:r>
                                  <m:r>
                                    <a:rPr lang="en-US" sz="2000" i="1" dirty="0">
                                      <a:latin typeface="Cambria Math"/>
                                    </a:rPr>
                                    <m:t> </m:t>
                                  </m:r>
                                  <m:sSub>
                                    <m:sSubPr>
                                      <m:ctrlPr>
                                        <a:rPr lang="en-US" sz="2000" i="1" dirty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 dirty="0">
                                          <a:latin typeface="Cambria Math"/>
                                        </a:rPr>
                                        <m:t>𝑈𝑅𝐿</m:t>
                                      </m:r>
                                    </m:e>
                                    <m:sub>
                                      <m:r>
                                        <a:rPr lang="en-US" sz="2000" b="0" i="1" dirty="0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r>
                                    <a:rPr lang="en-US" sz="2000" i="1" dirty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nary>
                            </m:e>
                          </m:d>
                          <m:r>
                            <a:rPr lang="en-US" sz="2000" b="0" i="1" dirty="0" smtClean="0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en-US" sz="2000" b="0" i="1" dirty="0" smtClean="0">
                              <a:latin typeface="Cambria Math"/>
                            </a:rPr>
                            <m:t> </m:t>
                          </m:r>
                          <m:r>
                            <a:rPr lang="en-US" sz="2000" i="1" dirty="0" smtClean="0">
                              <a:latin typeface="Cambria Math"/>
                            </a:rPr>
                            <m:t>𝐿𝑒𝑛𝑔𝑡h</m:t>
                          </m:r>
                          <m:r>
                            <a:rPr lang="en-US" sz="2000" i="1" dirty="0" smtClean="0">
                              <a:latin typeface="Cambria Math"/>
                            </a:rPr>
                            <m:t>(</m:t>
                          </m:r>
                          <m:r>
                            <a:rPr lang="en-US" sz="2000" i="1" dirty="0" smtClean="0">
                              <a:latin typeface="Cambria Math"/>
                            </a:rPr>
                            <m:t>𝑡</m:t>
                          </m:r>
                          <m:r>
                            <a:rPr lang="en-US" sz="2000" i="1" dirty="0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l="-741" t="-1111" r="-3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97" t="36514" r="34347" b="36317"/>
          <a:stretch/>
        </p:blipFill>
        <p:spPr bwMode="auto">
          <a:xfrm>
            <a:off x="5029200" y="1981200"/>
            <a:ext cx="373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62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6054</TotalTime>
  <Words>1376</Words>
  <Application>Microsoft Office PowerPoint</Application>
  <PresentationFormat>On-screen Show (4:3)</PresentationFormat>
  <Paragraphs>206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Studying Trailfinding Algorithms  for Enhanced Web Search</vt:lpstr>
      <vt:lpstr>IR Focused on Document Retrieval</vt:lpstr>
      <vt:lpstr>Beyond Document Retrieval</vt:lpstr>
      <vt:lpstr>Trailfinding</vt:lpstr>
      <vt:lpstr>Outline for Remainder of Talk</vt:lpstr>
      <vt:lpstr>Related Work</vt:lpstr>
      <vt:lpstr>Trail Mining</vt:lpstr>
      <vt:lpstr>Trailfinding Algorithms</vt:lpstr>
      <vt:lpstr>Score(t,q,r) =</vt:lpstr>
      <vt:lpstr>Score(t,q,r) =</vt:lpstr>
      <vt:lpstr>Study: Research Qs</vt:lpstr>
      <vt:lpstr>Study: Research Qs</vt:lpstr>
      <vt:lpstr>Study: Data Preparation</vt:lpstr>
      <vt:lpstr>Study: Metrics</vt:lpstr>
      <vt:lpstr>Study: Method</vt:lpstr>
      <vt:lpstr>Findings: Coverage/Diversity</vt:lpstr>
      <vt:lpstr>Findings: Coverage/Diversity</vt:lpstr>
      <vt:lpstr>Findings: Coverage/Diversity</vt:lpstr>
      <vt:lpstr>Findings: Avg. Relevance Scores</vt:lpstr>
      <vt:lpstr>Findings: Vary Origin Relevance</vt:lpstr>
      <vt:lpstr>Implications</vt:lpstr>
      <vt:lpstr>Summary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Ryen White</dc:creator>
  <cp:lastModifiedBy>Ryen White</cp:lastModifiedBy>
  <cp:revision>72</cp:revision>
  <dcterms:created xsi:type="dcterms:W3CDTF">2010-07-14T14:59:51Z</dcterms:created>
  <dcterms:modified xsi:type="dcterms:W3CDTF">2010-07-26T18:55:05Z</dcterms:modified>
</cp:coreProperties>
</file>