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7"/>
  </p:notesMasterIdLst>
  <p:sldIdLst>
    <p:sldId id="256" r:id="rId2"/>
    <p:sldId id="259" r:id="rId3"/>
    <p:sldId id="263" r:id="rId4"/>
    <p:sldId id="301" r:id="rId5"/>
    <p:sldId id="287" r:id="rId6"/>
    <p:sldId id="279" r:id="rId7"/>
    <p:sldId id="270" r:id="rId8"/>
    <p:sldId id="302" r:id="rId9"/>
    <p:sldId id="262" r:id="rId10"/>
    <p:sldId id="265" r:id="rId11"/>
    <p:sldId id="303" r:id="rId12"/>
    <p:sldId id="304" r:id="rId13"/>
    <p:sldId id="305" r:id="rId14"/>
    <p:sldId id="306" r:id="rId15"/>
    <p:sldId id="277" r:id="rId16"/>
    <p:sldId id="307" r:id="rId17"/>
    <p:sldId id="308" r:id="rId18"/>
    <p:sldId id="309" r:id="rId19"/>
    <p:sldId id="497" r:id="rId20"/>
    <p:sldId id="288" r:id="rId21"/>
    <p:sldId id="300" r:id="rId22"/>
    <p:sldId id="291" r:id="rId23"/>
    <p:sldId id="280" r:id="rId24"/>
    <p:sldId id="272" r:id="rId25"/>
    <p:sldId id="257" r:id="rId26"/>
    <p:sldId id="261" r:id="rId27"/>
    <p:sldId id="294" r:id="rId28"/>
    <p:sldId id="266" r:id="rId29"/>
    <p:sldId id="295" r:id="rId30"/>
    <p:sldId id="496" r:id="rId31"/>
    <p:sldId id="273" r:id="rId32"/>
    <p:sldId id="298" r:id="rId33"/>
    <p:sldId id="286" r:id="rId34"/>
    <p:sldId id="281" r:id="rId35"/>
    <p:sldId id="274" r:id="rId36"/>
    <p:sldId id="278" r:id="rId37"/>
    <p:sldId id="283" r:id="rId38"/>
    <p:sldId id="362" r:id="rId39"/>
    <p:sldId id="490" r:id="rId40"/>
    <p:sldId id="296" r:id="rId41"/>
    <p:sldId id="491" r:id="rId42"/>
    <p:sldId id="285" r:id="rId43"/>
    <p:sldId id="282" r:id="rId44"/>
    <p:sldId id="299" r:id="rId45"/>
    <p:sldId id="269"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en White" initials="RW" lastIdx="59" clrIdx="0">
    <p:extLst>
      <p:ext uri="{19B8F6BF-5375-455C-9EA6-DF929625EA0E}">
        <p15:presenceInfo xmlns:p15="http://schemas.microsoft.com/office/powerpoint/2012/main" userId="S-1-5-21-2127521184-1604012920-1887927527-27352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AADC"/>
    <a:srgbClr val="FFFFFF"/>
    <a:srgbClr val="FFCCCC"/>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23" autoAdjust="0"/>
    <p:restoredTop sz="94660"/>
  </p:normalViewPr>
  <p:slideViewPr>
    <p:cSldViewPr snapToGrid="0" showGuides="1">
      <p:cViewPr varScale="1">
        <p:scale>
          <a:sx n="41" d="100"/>
          <a:sy n="41" d="100"/>
        </p:scale>
        <p:origin x="921"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321D702-8061-4239-AF51-5546C1FFF308}" type="datetimeFigureOut">
              <a:rPr lang="en-US" smtClean="0"/>
              <a:t>3/15/2018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57BA97-2F4F-465F-92D3-E7B6C7D4E82A}" type="slidenum">
              <a:rPr lang="en-US" smtClean="0"/>
              <a:t>‹#›</a:t>
            </a:fld>
            <a:endParaRPr lang="en-US"/>
          </a:p>
        </p:txBody>
      </p:sp>
    </p:spTree>
    <p:extLst>
      <p:ext uri="{BB962C8B-B14F-4D97-AF65-F5344CB8AC3E}">
        <p14:creationId xmlns:p14="http://schemas.microsoft.com/office/powerpoint/2010/main" val="181866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1</a:t>
            </a:fld>
            <a:endParaRPr lang="en-US"/>
          </a:p>
        </p:txBody>
      </p:sp>
    </p:spTree>
    <p:extLst>
      <p:ext uri="{BB962C8B-B14F-4D97-AF65-F5344CB8AC3E}">
        <p14:creationId xmlns:p14="http://schemas.microsoft.com/office/powerpoint/2010/main" val="4145354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10</a:t>
            </a:fld>
            <a:endParaRPr lang="en-US"/>
          </a:p>
        </p:txBody>
      </p:sp>
    </p:spTree>
    <p:extLst>
      <p:ext uri="{BB962C8B-B14F-4D97-AF65-F5344CB8AC3E}">
        <p14:creationId xmlns:p14="http://schemas.microsoft.com/office/powerpoint/2010/main" val="330126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11</a:t>
            </a:fld>
            <a:endParaRPr lang="en-US"/>
          </a:p>
        </p:txBody>
      </p:sp>
    </p:spTree>
    <p:extLst>
      <p:ext uri="{BB962C8B-B14F-4D97-AF65-F5344CB8AC3E}">
        <p14:creationId xmlns:p14="http://schemas.microsoft.com/office/powerpoint/2010/main" val="1636664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12</a:t>
            </a:fld>
            <a:endParaRPr lang="en-US"/>
          </a:p>
        </p:txBody>
      </p:sp>
    </p:spTree>
    <p:extLst>
      <p:ext uri="{BB962C8B-B14F-4D97-AF65-F5344CB8AC3E}">
        <p14:creationId xmlns:p14="http://schemas.microsoft.com/office/powerpoint/2010/main" val="275695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13</a:t>
            </a:fld>
            <a:endParaRPr lang="en-US"/>
          </a:p>
        </p:txBody>
      </p:sp>
    </p:spTree>
    <p:extLst>
      <p:ext uri="{BB962C8B-B14F-4D97-AF65-F5344CB8AC3E}">
        <p14:creationId xmlns:p14="http://schemas.microsoft.com/office/powerpoint/2010/main" val="775915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14</a:t>
            </a:fld>
            <a:endParaRPr lang="en-US"/>
          </a:p>
        </p:txBody>
      </p:sp>
    </p:spTree>
    <p:extLst>
      <p:ext uri="{BB962C8B-B14F-4D97-AF65-F5344CB8AC3E}">
        <p14:creationId xmlns:p14="http://schemas.microsoft.com/office/powerpoint/2010/main" val="2912303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15</a:t>
            </a:fld>
            <a:endParaRPr lang="en-US"/>
          </a:p>
        </p:txBody>
      </p:sp>
    </p:spTree>
    <p:extLst>
      <p:ext uri="{BB962C8B-B14F-4D97-AF65-F5344CB8AC3E}">
        <p14:creationId xmlns:p14="http://schemas.microsoft.com/office/powerpoint/2010/main" val="2556540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16</a:t>
            </a:fld>
            <a:endParaRPr lang="en-US"/>
          </a:p>
        </p:txBody>
      </p:sp>
    </p:spTree>
    <p:extLst>
      <p:ext uri="{BB962C8B-B14F-4D97-AF65-F5344CB8AC3E}">
        <p14:creationId xmlns:p14="http://schemas.microsoft.com/office/powerpoint/2010/main" val="362648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17</a:t>
            </a:fld>
            <a:endParaRPr lang="en-US"/>
          </a:p>
        </p:txBody>
      </p:sp>
    </p:spTree>
    <p:extLst>
      <p:ext uri="{BB962C8B-B14F-4D97-AF65-F5344CB8AC3E}">
        <p14:creationId xmlns:p14="http://schemas.microsoft.com/office/powerpoint/2010/main" val="3219060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18</a:t>
            </a:fld>
            <a:endParaRPr lang="en-US"/>
          </a:p>
        </p:txBody>
      </p:sp>
    </p:spTree>
    <p:extLst>
      <p:ext uri="{BB962C8B-B14F-4D97-AF65-F5344CB8AC3E}">
        <p14:creationId xmlns:p14="http://schemas.microsoft.com/office/powerpoint/2010/main" val="222239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19</a:t>
            </a:fld>
            <a:endParaRPr lang="en-US"/>
          </a:p>
        </p:txBody>
      </p:sp>
    </p:spTree>
    <p:extLst>
      <p:ext uri="{BB962C8B-B14F-4D97-AF65-F5344CB8AC3E}">
        <p14:creationId xmlns:p14="http://schemas.microsoft.com/office/powerpoint/2010/main" val="345520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a:t>
            </a:fld>
            <a:endParaRPr lang="en-US"/>
          </a:p>
        </p:txBody>
      </p:sp>
    </p:spTree>
    <p:extLst>
      <p:ext uri="{BB962C8B-B14F-4D97-AF65-F5344CB8AC3E}">
        <p14:creationId xmlns:p14="http://schemas.microsoft.com/office/powerpoint/2010/main" val="201034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20</a:t>
            </a:fld>
            <a:endParaRPr lang="en-US"/>
          </a:p>
        </p:txBody>
      </p:sp>
    </p:spTree>
    <p:extLst>
      <p:ext uri="{BB962C8B-B14F-4D97-AF65-F5344CB8AC3E}">
        <p14:creationId xmlns:p14="http://schemas.microsoft.com/office/powerpoint/2010/main" val="4191239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21</a:t>
            </a:fld>
            <a:endParaRPr lang="en-US"/>
          </a:p>
        </p:txBody>
      </p:sp>
    </p:spTree>
    <p:extLst>
      <p:ext uri="{BB962C8B-B14F-4D97-AF65-F5344CB8AC3E}">
        <p14:creationId xmlns:p14="http://schemas.microsoft.com/office/powerpoint/2010/main" val="3727580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22</a:t>
            </a:fld>
            <a:endParaRPr lang="en-US"/>
          </a:p>
        </p:txBody>
      </p:sp>
    </p:spTree>
    <p:extLst>
      <p:ext uri="{BB962C8B-B14F-4D97-AF65-F5344CB8AC3E}">
        <p14:creationId xmlns:p14="http://schemas.microsoft.com/office/powerpoint/2010/main" val="2253514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23</a:t>
            </a:fld>
            <a:endParaRPr lang="en-US"/>
          </a:p>
        </p:txBody>
      </p:sp>
    </p:spTree>
    <p:extLst>
      <p:ext uri="{BB962C8B-B14F-4D97-AF65-F5344CB8AC3E}">
        <p14:creationId xmlns:p14="http://schemas.microsoft.com/office/powerpoint/2010/main" val="2813487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24</a:t>
            </a:fld>
            <a:endParaRPr lang="en-US"/>
          </a:p>
        </p:txBody>
      </p:sp>
    </p:spTree>
    <p:extLst>
      <p:ext uri="{BB962C8B-B14F-4D97-AF65-F5344CB8AC3E}">
        <p14:creationId xmlns:p14="http://schemas.microsoft.com/office/powerpoint/2010/main" val="4179110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25</a:t>
            </a:fld>
            <a:endParaRPr lang="en-US"/>
          </a:p>
        </p:txBody>
      </p:sp>
    </p:spTree>
    <p:extLst>
      <p:ext uri="{BB962C8B-B14F-4D97-AF65-F5344CB8AC3E}">
        <p14:creationId xmlns:p14="http://schemas.microsoft.com/office/powerpoint/2010/main" val="1643757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26</a:t>
            </a:fld>
            <a:endParaRPr lang="en-US"/>
          </a:p>
        </p:txBody>
      </p:sp>
    </p:spTree>
    <p:extLst>
      <p:ext uri="{BB962C8B-B14F-4D97-AF65-F5344CB8AC3E}">
        <p14:creationId xmlns:p14="http://schemas.microsoft.com/office/powerpoint/2010/main" val="890084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27</a:t>
            </a:fld>
            <a:endParaRPr lang="en-US"/>
          </a:p>
        </p:txBody>
      </p:sp>
    </p:spTree>
    <p:extLst>
      <p:ext uri="{BB962C8B-B14F-4D97-AF65-F5344CB8AC3E}">
        <p14:creationId xmlns:p14="http://schemas.microsoft.com/office/powerpoint/2010/main" val="2120801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28</a:t>
            </a:fld>
            <a:endParaRPr lang="en-US"/>
          </a:p>
        </p:txBody>
      </p:sp>
    </p:spTree>
    <p:extLst>
      <p:ext uri="{BB962C8B-B14F-4D97-AF65-F5344CB8AC3E}">
        <p14:creationId xmlns:p14="http://schemas.microsoft.com/office/powerpoint/2010/main" val="1926869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29</a:t>
            </a:fld>
            <a:endParaRPr lang="en-US"/>
          </a:p>
        </p:txBody>
      </p:sp>
    </p:spTree>
    <p:extLst>
      <p:ext uri="{BB962C8B-B14F-4D97-AF65-F5344CB8AC3E}">
        <p14:creationId xmlns:p14="http://schemas.microsoft.com/office/powerpoint/2010/main" val="2510863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a:t>
            </a:fld>
            <a:endParaRPr lang="en-US"/>
          </a:p>
        </p:txBody>
      </p:sp>
    </p:spTree>
    <p:extLst>
      <p:ext uri="{BB962C8B-B14F-4D97-AF65-F5344CB8AC3E}">
        <p14:creationId xmlns:p14="http://schemas.microsoft.com/office/powerpoint/2010/main" val="2793959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30</a:t>
            </a:fld>
            <a:endParaRPr lang="en-US"/>
          </a:p>
        </p:txBody>
      </p:sp>
    </p:spTree>
    <p:extLst>
      <p:ext uri="{BB962C8B-B14F-4D97-AF65-F5344CB8AC3E}">
        <p14:creationId xmlns:p14="http://schemas.microsoft.com/office/powerpoint/2010/main" val="685554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31</a:t>
            </a:fld>
            <a:endParaRPr lang="en-US"/>
          </a:p>
        </p:txBody>
      </p:sp>
    </p:spTree>
    <p:extLst>
      <p:ext uri="{BB962C8B-B14F-4D97-AF65-F5344CB8AC3E}">
        <p14:creationId xmlns:p14="http://schemas.microsoft.com/office/powerpoint/2010/main" val="682544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32</a:t>
            </a:fld>
            <a:endParaRPr lang="en-US"/>
          </a:p>
        </p:txBody>
      </p:sp>
    </p:spTree>
    <p:extLst>
      <p:ext uri="{BB962C8B-B14F-4D97-AF65-F5344CB8AC3E}">
        <p14:creationId xmlns:p14="http://schemas.microsoft.com/office/powerpoint/2010/main" val="4279928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33</a:t>
            </a:fld>
            <a:endParaRPr lang="en-US"/>
          </a:p>
        </p:txBody>
      </p:sp>
    </p:spTree>
    <p:extLst>
      <p:ext uri="{BB962C8B-B14F-4D97-AF65-F5344CB8AC3E}">
        <p14:creationId xmlns:p14="http://schemas.microsoft.com/office/powerpoint/2010/main" val="3652680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34</a:t>
            </a:fld>
            <a:endParaRPr lang="en-US"/>
          </a:p>
        </p:txBody>
      </p:sp>
    </p:spTree>
    <p:extLst>
      <p:ext uri="{BB962C8B-B14F-4D97-AF65-F5344CB8AC3E}">
        <p14:creationId xmlns:p14="http://schemas.microsoft.com/office/powerpoint/2010/main" val="2563975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35</a:t>
            </a:fld>
            <a:endParaRPr lang="en-US"/>
          </a:p>
        </p:txBody>
      </p:sp>
    </p:spTree>
    <p:extLst>
      <p:ext uri="{BB962C8B-B14F-4D97-AF65-F5344CB8AC3E}">
        <p14:creationId xmlns:p14="http://schemas.microsoft.com/office/powerpoint/2010/main" val="3764107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36</a:t>
            </a:fld>
            <a:endParaRPr lang="en-US"/>
          </a:p>
        </p:txBody>
      </p:sp>
    </p:spTree>
    <p:extLst>
      <p:ext uri="{BB962C8B-B14F-4D97-AF65-F5344CB8AC3E}">
        <p14:creationId xmlns:p14="http://schemas.microsoft.com/office/powerpoint/2010/main" val="419615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Algorithm:</a:t>
            </a:r>
          </a:p>
          <a:p>
            <a:pPr marL="342900" indent="-342900">
              <a:buFontTx/>
              <a:buAutoNum type="arabicPeriod"/>
            </a:pPr>
            <a:r>
              <a:rPr lang="en-US" dirty="0"/>
              <a:t>Select features (n-grams) based on info gain</a:t>
            </a:r>
            <a:br>
              <a:rPr lang="en-US" dirty="0"/>
            </a:br>
            <a:r>
              <a:rPr lang="en-US" dirty="0"/>
              <a:t>from users with self-report queries + in a </a:t>
            </a:r>
            <a:br>
              <a:rPr lang="en-US" dirty="0"/>
            </a:br>
            <a:r>
              <a:rPr lang="en-US" dirty="0"/>
              <a:t>narrow range of gestational weeks</a:t>
            </a:r>
          </a:p>
          <a:p>
            <a:pPr marL="342900" indent="-342900">
              <a:buAutoNum type="arabicPeriod"/>
            </a:pPr>
            <a:r>
              <a:rPr lang="en-US" dirty="0"/>
              <a:t>Take all queries from user over time</a:t>
            </a:r>
          </a:p>
          <a:p>
            <a:pPr marL="342900" indent="-342900">
              <a:buAutoNum type="arabicPeriod"/>
            </a:pPr>
            <a:r>
              <a:rPr lang="en-US" dirty="0"/>
              <a:t>Assign queries to temporal distributions</a:t>
            </a:r>
          </a:p>
          <a:p>
            <a:pPr marL="342900" indent="-342900">
              <a:buAutoNum type="arabicPeriod"/>
            </a:pPr>
            <a:r>
              <a:rPr lang="en-US" dirty="0"/>
              <a:t>Fit to a linear model via linear regression (Thiel-Sen non-parametric estimation)</a:t>
            </a:r>
          </a:p>
          <a:p>
            <a:pPr marL="342900" indent="-342900">
              <a:buAutoNum type="arabicPeriod"/>
            </a:pPr>
            <a:r>
              <a:rPr lang="en-US" dirty="0"/>
              <a:t>If line slope 0.85-1.15, user </a:t>
            </a:r>
            <a:r>
              <a:rPr lang="en-US" dirty="0">
                <a:sym typeface="Wingdings" panose="05000000000000000000" pitchFamily="2" charset="2"/>
              </a:rPr>
              <a:t> </a:t>
            </a:r>
            <a:r>
              <a:rPr lang="en-US" dirty="0"/>
              <a:t>pregnant</a:t>
            </a:r>
          </a:p>
          <a:p>
            <a:endParaRPr lang="en-US" dirty="0"/>
          </a:p>
          <a:p>
            <a:endParaRPr lang="en-US" dirty="0"/>
          </a:p>
          <a:p>
            <a:r>
              <a:rPr lang="en-US" dirty="0"/>
              <a:t>Improves coverage beyond self-reporting searchers (8x increase in coverage)</a:t>
            </a:r>
          </a:p>
          <a:p>
            <a:endParaRPr lang="en-US" dirty="0"/>
          </a:p>
        </p:txBody>
      </p:sp>
      <p:sp>
        <p:nvSpPr>
          <p:cNvPr id="4" name="Slide Number Placeholder 3"/>
          <p:cNvSpPr>
            <a:spLocks noGrp="1"/>
          </p:cNvSpPr>
          <p:nvPr>
            <p:ph type="sldNum" sz="quarter" idx="10"/>
          </p:nvPr>
        </p:nvSpPr>
        <p:spPr/>
        <p:txBody>
          <a:bodyPr/>
          <a:lstStyle/>
          <a:p>
            <a:fld id="{1557BA97-2F4F-465F-92D3-E7B6C7D4E82A}" type="slidenum">
              <a:rPr lang="en-US" smtClean="0"/>
              <a:t>37</a:t>
            </a:fld>
            <a:endParaRPr lang="en-US"/>
          </a:p>
        </p:txBody>
      </p:sp>
    </p:spTree>
    <p:extLst>
      <p:ext uri="{BB962C8B-B14F-4D97-AF65-F5344CB8AC3E}">
        <p14:creationId xmlns:p14="http://schemas.microsoft.com/office/powerpoint/2010/main" val="2516340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placing</a:t>
            </a:r>
          </a:p>
        </p:txBody>
      </p:sp>
      <p:sp>
        <p:nvSpPr>
          <p:cNvPr id="4" name="Slide Number Placeholder 3"/>
          <p:cNvSpPr>
            <a:spLocks noGrp="1"/>
          </p:cNvSpPr>
          <p:nvPr>
            <p:ph type="sldNum" sz="quarter" idx="10"/>
          </p:nvPr>
        </p:nvSpPr>
        <p:spPr/>
        <p:txBody>
          <a:bodyPr/>
          <a:lstStyle/>
          <a:p>
            <a:fld id="{536A6699-D464-DC4B-889A-2A5B5386F90C}" type="slidenum">
              <a:rPr lang="en-US" smtClean="0"/>
              <a:t>38</a:t>
            </a:fld>
            <a:endParaRPr lang="en-US"/>
          </a:p>
        </p:txBody>
      </p:sp>
    </p:spTree>
    <p:extLst>
      <p:ext uri="{BB962C8B-B14F-4D97-AF65-F5344CB8AC3E}">
        <p14:creationId xmlns:p14="http://schemas.microsoft.com/office/powerpoint/2010/main" val="2089914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39</a:t>
            </a:fld>
            <a:endParaRPr lang="en-US"/>
          </a:p>
        </p:txBody>
      </p:sp>
    </p:spTree>
    <p:extLst>
      <p:ext uri="{BB962C8B-B14F-4D97-AF65-F5344CB8AC3E}">
        <p14:creationId xmlns:p14="http://schemas.microsoft.com/office/powerpoint/2010/main" val="185979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4</a:t>
            </a:fld>
            <a:endParaRPr lang="en-US"/>
          </a:p>
        </p:txBody>
      </p:sp>
    </p:spTree>
    <p:extLst>
      <p:ext uri="{BB962C8B-B14F-4D97-AF65-F5344CB8AC3E}">
        <p14:creationId xmlns:p14="http://schemas.microsoft.com/office/powerpoint/2010/main" val="3212859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40</a:t>
            </a:fld>
            <a:endParaRPr lang="en-US"/>
          </a:p>
        </p:txBody>
      </p:sp>
    </p:spTree>
    <p:extLst>
      <p:ext uri="{BB962C8B-B14F-4D97-AF65-F5344CB8AC3E}">
        <p14:creationId xmlns:p14="http://schemas.microsoft.com/office/powerpoint/2010/main" val="1021506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41</a:t>
            </a:fld>
            <a:endParaRPr lang="en-US"/>
          </a:p>
        </p:txBody>
      </p:sp>
    </p:spTree>
    <p:extLst>
      <p:ext uri="{BB962C8B-B14F-4D97-AF65-F5344CB8AC3E}">
        <p14:creationId xmlns:p14="http://schemas.microsoft.com/office/powerpoint/2010/main" val="83002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42</a:t>
            </a:fld>
            <a:endParaRPr lang="en-US"/>
          </a:p>
        </p:txBody>
      </p:sp>
    </p:spTree>
    <p:extLst>
      <p:ext uri="{BB962C8B-B14F-4D97-AF65-F5344CB8AC3E}">
        <p14:creationId xmlns:p14="http://schemas.microsoft.com/office/powerpoint/2010/main" val="1099456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43</a:t>
            </a:fld>
            <a:endParaRPr lang="en-US"/>
          </a:p>
        </p:txBody>
      </p:sp>
    </p:spTree>
    <p:extLst>
      <p:ext uri="{BB962C8B-B14F-4D97-AF65-F5344CB8AC3E}">
        <p14:creationId xmlns:p14="http://schemas.microsoft.com/office/powerpoint/2010/main" val="1438432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57BA97-2F4F-465F-92D3-E7B6C7D4E82A}" type="slidenum">
              <a:rPr lang="en-US" smtClean="0"/>
              <a:t>44</a:t>
            </a:fld>
            <a:endParaRPr lang="en-US"/>
          </a:p>
        </p:txBody>
      </p:sp>
    </p:spTree>
    <p:extLst>
      <p:ext uri="{BB962C8B-B14F-4D97-AF65-F5344CB8AC3E}">
        <p14:creationId xmlns:p14="http://schemas.microsoft.com/office/powerpoint/2010/main" val="4105618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45</a:t>
            </a:fld>
            <a:endParaRPr lang="en-US"/>
          </a:p>
        </p:txBody>
      </p:sp>
    </p:spTree>
    <p:extLst>
      <p:ext uri="{BB962C8B-B14F-4D97-AF65-F5344CB8AC3E}">
        <p14:creationId xmlns:p14="http://schemas.microsoft.com/office/powerpoint/2010/main" val="196310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5</a:t>
            </a:fld>
            <a:endParaRPr lang="en-US"/>
          </a:p>
        </p:txBody>
      </p:sp>
    </p:spTree>
    <p:extLst>
      <p:ext uri="{BB962C8B-B14F-4D97-AF65-F5344CB8AC3E}">
        <p14:creationId xmlns:p14="http://schemas.microsoft.com/office/powerpoint/2010/main" val="25657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6</a:t>
            </a:fld>
            <a:endParaRPr lang="en-US"/>
          </a:p>
        </p:txBody>
      </p:sp>
    </p:spTree>
    <p:extLst>
      <p:ext uri="{BB962C8B-B14F-4D97-AF65-F5344CB8AC3E}">
        <p14:creationId xmlns:p14="http://schemas.microsoft.com/office/powerpoint/2010/main" val="2131044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57BA97-2F4F-465F-92D3-E7B6C7D4E82A}" type="slidenum">
              <a:rPr lang="en-US" smtClean="0"/>
              <a:t>7</a:t>
            </a:fld>
            <a:endParaRPr lang="en-US"/>
          </a:p>
        </p:txBody>
      </p:sp>
    </p:spTree>
    <p:extLst>
      <p:ext uri="{BB962C8B-B14F-4D97-AF65-F5344CB8AC3E}">
        <p14:creationId xmlns:p14="http://schemas.microsoft.com/office/powerpoint/2010/main" val="253080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8</a:t>
            </a:fld>
            <a:endParaRPr lang="en-US"/>
          </a:p>
        </p:txBody>
      </p:sp>
    </p:spTree>
    <p:extLst>
      <p:ext uri="{BB962C8B-B14F-4D97-AF65-F5344CB8AC3E}">
        <p14:creationId xmlns:p14="http://schemas.microsoft.com/office/powerpoint/2010/main" val="114763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70905B-29D2-446A-B0F8-80B5C3A597D7}" type="slidenum">
              <a:rPr lang="en-US" smtClean="0"/>
              <a:t>9</a:t>
            </a:fld>
            <a:endParaRPr lang="en-US"/>
          </a:p>
        </p:txBody>
      </p:sp>
    </p:spTree>
    <p:extLst>
      <p:ext uri="{BB962C8B-B14F-4D97-AF65-F5344CB8AC3E}">
        <p14:creationId xmlns:p14="http://schemas.microsoft.com/office/powerpoint/2010/main" val="220805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518A-E505-4726-8104-A119E1A6DF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E429D8-C7DE-4AEA-BDFE-9B1E8EAEE3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969A0F-E8CE-4270-9674-6F84205AF4DE}"/>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5" name="Footer Placeholder 4">
            <a:extLst>
              <a:ext uri="{FF2B5EF4-FFF2-40B4-BE49-F238E27FC236}">
                <a16:creationId xmlns:a16="http://schemas.microsoft.com/office/drawing/2014/main" id="{B3E85B5C-2079-42A5-B6D8-B9B92C776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7B0B8-2D34-4E25-837A-014B84671880}"/>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2281694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A7FA-0A33-4ED4-97ED-82E5FC84D7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ECF47-E4DA-43B2-B305-81B688E79D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EE430-0F58-4B55-B60F-A1F9EB005869}"/>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5" name="Footer Placeholder 4">
            <a:extLst>
              <a:ext uri="{FF2B5EF4-FFF2-40B4-BE49-F238E27FC236}">
                <a16:creationId xmlns:a16="http://schemas.microsoft.com/office/drawing/2014/main" id="{35C77138-2D5C-44CF-A702-400C7A917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53661-C0AC-4751-A4EF-EB2D4A9D1176}"/>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146032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962BF-57DB-4757-A3A7-AC5B8D22B0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016346-C547-43B0-9364-FE146E783B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EC1AF-B56D-47E8-8E97-EC87224D4A17}"/>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5" name="Footer Placeholder 4">
            <a:extLst>
              <a:ext uri="{FF2B5EF4-FFF2-40B4-BE49-F238E27FC236}">
                <a16:creationId xmlns:a16="http://schemas.microsoft.com/office/drawing/2014/main" id="{E9475979-04E0-4E2D-9E84-143E8C0E2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F314D-64DA-451D-8373-FFD6E81FD220}"/>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798181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B196E-E010-47B7-8F9C-E5BDC58CE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36B4C-4234-4537-8248-17C04BCD28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8B092-0DE9-4352-BBE5-90A98BCB052E}"/>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5" name="Footer Placeholder 4">
            <a:extLst>
              <a:ext uri="{FF2B5EF4-FFF2-40B4-BE49-F238E27FC236}">
                <a16:creationId xmlns:a16="http://schemas.microsoft.com/office/drawing/2014/main" id="{4297E7B8-C638-4AA1-A426-E084BF3ED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14DCF-9CEE-4A29-A8CB-242FE54404BC}"/>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208102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2E64-A413-4A3F-B556-A920A33EFD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FAAF40-9DAE-4FF0-9BF2-A4DEB757AF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3BDE7DB-2880-4C13-ADEE-170519D28755}"/>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5" name="Footer Placeholder 4">
            <a:extLst>
              <a:ext uri="{FF2B5EF4-FFF2-40B4-BE49-F238E27FC236}">
                <a16:creationId xmlns:a16="http://schemas.microsoft.com/office/drawing/2014/main" id="{1F31AD38-4A3C-48C0-B555-C4D2D2A69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37819-DB88-46A2-8951-A633EB3C7DF5}"/>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360633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7631-0728-43DE-A033-00CB1CD55A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B8AE1-E268-4D1C-B2CE-08D6EACBD7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9CF59D-DC87-45D3-95B4-75465A616F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DDCF17-3BF8-4ABE-844A-F9F89AA286E6}"/>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6" name="Footer Placeholder 5">
            <a:extLst>
              <a:ext uri="{FF2B5EF4-FFF2-40B4-BE49-F238E27FC236}">
                <a16:creationId xmlns:a16="http://schemas.microsoft.com/office/drawing/2014/main" id="{7CC4F8A1-2642-401F-9846-87C79D891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CACBD1-B971-425B-9C28-C4209FA84B80}"/>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106917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98984-7253-4B79-BE66-1990FE3788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E47B6-06D0-4583-8519-A48F10FC7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29911D-4821-4E7C-99F1-85D35D6472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E1252E-746C-4B2E-8C56-985013DF6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901BB1-06EE-469D-A6B8-955A17B21F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9ACEDC-6442-4218-ADDF-56DE39B7D00E}"/>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8" name="Footer Placeholder 7">
            <a:extLst>
              <a:ext uri="{FF2B5EF4-FFF2-40B4-BE49-F238E27FC236}">
                <a16:creationId xmlns:a16="http://schemas.microsoft.com/office/drawing/2014/main" id="{60850394-95A8-4FE2-8C8E-3A3DB7AF95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DCBEC7-47CC-48F1-A992-42FD87845348}"/>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1138536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B3B7-510E-45BD-B7DB-0E400D961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FAACF5-8FA4-417A-A15B-9744AA4367A1}"/>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4" name="Footer Placeholder 3">
            <a:extLst>
              <a:ext uri="{FF2B5EF4-FFF2-40B4-BE49-F238E27FC236}">
                <a16:creationId xmlns:a16="http://schemas.microsoft.com/office/drawing/2014/main" id="{31A01242-2AC9-46A9-803C-E493923A8D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62A87-076D-4752-85AC-58CCBB11B2E5}"/>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3538758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18093F-4EC9-4B26-A1FD-23737151245A}"/>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3" name="Footer Placeholder 2">
            <a:extLst>
              <a:ext uri="{FF2B5EF4-FFF2-40B4-BE49-F238E27FC236}">
                <a16:creationId xmlns:a16="http://schemas.microsoft.com/office/drawing/2014/main" id="{75DCCDEE-6034-44F0-AD4A-F83BCFC49B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BD9531-C26A-4D61-8D5A-D9120336B4B2}"/>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363182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6349-8F4E-4463-AEC4-20D49C5538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832482-FB8E-46CD-966F-9117A3B26E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0B6937-55A9-423D-A422-B18F19FF2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57FDFC-6BED-4377-96D3-561E448689DC}"/>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6" name="Footer Placeholder 5">
            <a:extLst>
              <a:ext uri="{FF2B5EF4-FFF2-40B4-BE49-F238E27FC236}">
                <a16:creationId xmlns:a16="http://schemas.microsoft.com/office/drawing/2014/main" id="{58C692F8-2D41-4E5B-8AC0-82DD2EE6B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E3C86-E257-41E4-A918-585276808686}"/>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3482752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9F88-038A-4574-9217-BF1F1EF51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01645F-F206-4310-8F15-19F8B3868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99A279-D6A5-46EA-80A3-6C25688E2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575E48-9DD2-41EE-95A5-C1AE25085835}"/>
              </a:ext>
            </a:extLst>
          </p:cNvPr>
          <p:cNvSpPr>
            <a:spLocks noGrp="1"/>
          </p:cNvSpPr>
          <p:nvPr>
            <p:ph type="dt" sz="half" idx="10"/>
          </p:nvPr>
        </p:nvSpPr>
        <p:spPr/>
        <p:txBody>
          <a:bodyPr/>
          <a:lstStyle/>
          <a:p>
            <a:fld id="{7FD9C3F7-661E-4A5E-B452-BDA70611125F}" type="datetimeFigureOut">
              <a:rPr lang="en-US" smtClean="0"/>
              <a:t>3/15/2018</a:t>
            </a:fld>
            <a:endParaRPr lang="en-US"/>
          </a:p>
        </p:txBody>
      </p:sp>
      <p:sp>
        <p:nvSpPr>
          <p:cNvPr id="6" name="Footer Placeholder 5">
            <a:extLst>
              <a:ext uri="{FF2B5EF4-FFF2-40B4-BE49-F238E27FC236}">
                <a16:creationId xmlns:a16="http://schemas.microsoft.com/office/drawing/2014/main" id="{155CA22C-DC17-4EA3-9689-C172B31BE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23E5A-733C-4993-9974-52662845E4C2}"/>
              </a:ext>
            </a:extLst>
          </p:cNvPr>
          <p:cNvSpPr>
            <a:spLocks noGrp="1"/>
          </p:cNvSpPr>
          <p:nvPr>
            <p:ph type="sldNum" sz="quarter" idx="12"/>
          </p:nvPr>
        </p:nvSpPr>
        <p:spPr/>
        <p:txBody>
          <a:bodyPr/>
          <a:lstStyle/>
          <a:p>
            <a:fld id="{66ED4361-4DB3-4BA6-BA3B-4373FAE5470B}" type="slidenum">
              <a:rPr lang="en-US" smtClean="0"/>
              <a:t>‹#›</a:t>
            </a:fld>
            <a:endParaRPr lang="en-US"/>
          </a:p>
        </p:txBody>
      </p:sp>
    </p:spTree>
    <p:extLst>
      <p:ext uri="{BB962C8B-B14F-4D97-AF65-F5344CB8AC3E}">
        <p14:creationId xmlns:p14="http://schemas.microsoft.com/office/powerpoint/2010/main" val="261526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5F6B0E-217E-4268-A1C7-73BE99546F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F47B43-0047-434D-868B-79FE5413C6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502C4-6705-4428-83D2-6E8AFB7205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9C3F7-661E-4A5E-B452-BDA70611125F}" type="datetimeFigureOut">
              <a:rPr lang="en-US" smtClean="0"/>
              <a:t>3/15/2018</a:t>
            </a:fld>
            <a:endParaRPr lang="en-US"/>
          </a:p>
        </p:txBody>
      </p:sp>
      <p:sp>
        <p:nvSpPr>
          <p:cNvPr id="5" name="Footer Placeholder 4">
            <a:extLst>
              <a:ext uri="{FF2B5EF4-FFF2-40B4-BE49-F238E27FC236}">
                <a16:creationId xmlns:a16="http://schemas.microsoft.com/office/drawing/2014/main" id="{73A44866-C53A-469A-ACB6-66E6E7A4A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5B2A8A-2C6C-4A3A-AF96-A401207AB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D4361-4DB3-4BA6-BA3B-4373FAE5470B}" type="slidenum">
              <a:rPr lang="en-US" smtClean="0"/>
              <a:t>‹#›</a:t>
            </a:fld>
            <a:endParaRPr lang="en-US"/>
          </a:p>
        </p:txBody>
      </p:sp>
    </p:spTree>
    <p:extLst>
      <p:ext uri="{BB962C8B-B14F-4D97-AF65-F5344CB8AC3E}">
        <p14:creationId xmlns:p14="http://schemas.microsoft.com/office/powerpoint/2010/main" val="2417131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ryenwhite.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Visio_Drawing.vsdx"/></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microsoft.com/en-us/research/project/dss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EE6E8-F556-4CC9-8140-452AB61D7469}"/>
              </a:ext>
            </a:extLst>
          </p:cNvPr>
          <p:cNvSpPr>
            <a:spLocks noGrp="1"/>
          </p:cNvSpPr>
          <p:nvPr>
            <p:ph type="ctrTitle"/>
          </p:nvPr>
        </p:nvSpPr>
        <p:spPr/>
        <p:txBody>
          <a:bodyPr>
            <a:normAutofit/>
          </a:bodyPr>
          <a:lstStyle/>
          <a:p>
            <a:r>
              <a:rPr lang="en-US" sz="7000" dirty="0">
                <a:latin typeface="+mn-lt"/>
              </a:rPr>
              <a:t>Search Interaction</a:t>
            </a:r>
            <a:br>
              <a:rPr lang="en-US" sz="5400" dirty="0">
                <a:latin typeface="+mn-lt"/>
              </a:rPr>
            </a:br>
            <a:r>
              <a:rPr lang="en-US" sz="5400" dirty="0">
                <a:latin typeface="+mn-lt"/>
              </a:rPr>
              <a:t>Challenges and Opportunities</a:t>
            </a:r>
          </a:p>
        </p:txBody>
      </p:sp>
      <p:sp>
        <p:nvSpPr>
          <p:cNvPr id="3" name="Subtitle 2">
            <a:extLst>
              <a:ext uri="{FF2B5EF4-FFF2-40B4-BE49-F238E27FC236}">
                <a16:creationId xmlns:a16="http://schemas.microsoft.com/office/drawing/2014/main" id="{35839490-E770-4B44-821C-2CBBDB254663}"/>
              </a:ext>
            </a:extLst>
          </p:cNvPr>
          <p:cNvSpPr>
            <a:spLocks noGrp="1"/>
          </p:cNvSpPr>
          <p:nvPr>
            <p:ph type="subTitle" idx="1"/>
          </p:nvPr>
        </p:nvSpPr>
        <p:spPr>
          <a:xfrm>
            <a:off x="1524000" y="3941849"/>
            <a:ext cx="9144000" cy="2289618"/>
          </a:xfrm>
        </p:spPr>
        <p:txBody>
          <a:bodyPr/>
          <a:lstStyle/>
          <a:p>
            <a:r>
              <a:rPr lang="en-US" sz="3600" dirty="0"/>
              <a:t>Ryen White</a:t>
            </a:r>
          </a:p>
          <a:p>
            <a:r>
              <a:rPr lang="en-US" dirty="0"/>
              <a:t>Microsoft</a:t>
            </a:r>
          </a:p>
          <a:p>
            <a:r>
              <a:rPr lang="en-US" dirty="0"/>
              <a:t>ryenw@microsoft.com</a:t>
            </a:r>
          </a:p>
          <a:p>
            <a:r>
              <a:rPr lang="en-US" dirty="0">
                <a:hlinkClick r:id="rId3"/>
              </a:rPr>
              <a:t>ryenwhite.com</a:t>
            </a:r>
            <a:endParaRPr lang="en-US" dirty="0"/>
          </a:p>
        </p:txBody>
      </p:sp>
    </p:spTree>
    <p:extLst>
      <p:ext uri="{BB962C8B-B14F-4D97-AF65-F5344CB8AC3E}">
        <p14:creationId xmlns:p14="http://schemas.microsoft.com/office/powerpoint/2010/main" val="3553597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Initial Exploratory Questionnaire</a:t>
            </a:r>
          </a:p>
        </p:txBody>
      </p:sp>
      <p:sp>
        <p:nvSpPr>
          <p:cNvPr id="3" name="Content Placeholder 2"/>
          <p:cNvSpPr>
            <a:spLocks noGrp="1"/>
          </p:cNvSpPr>
          <p:nvPr>
            <p:ph idx="1"/>
          </p:nvPr>
        </p:nvSpPr>
        <p:spPr>
          <a:xfrm>
            <a:off x="901874" y="1993393"/>
            <a:ext cx="10362328" cy="4810363"/>
          </a:xfrm>
        </p:spPr>
        <p:txBody>
          <a:bodyPr>
            <a:normAutofit/>
          </a:bodyPr>
          <a:lstStyle/>
          <a:p>
            <a:pPr marL="230188" indent="-230188"/>
            <a:r>
              <a:rPr lang="en-US" dirty="0"/>
              <a:t>Gain early insight into possible biases in search</a:t>
            </a:r>
          </a:p>
          <a:p>
            <a:pPr marL="230188" indent="-230188"/>
            <a:r>
              <a:rPr lang="en-US" b="1" dirty="0"/>
              <a:t>Focus on </a:t>
            </a:r>
            <a:r>
              <a:rPr lang="en-US" b="1" i="1" dirty="0"/>
              <a:t>Yes-No</a:t>
            </a:r>
            <a:r>
              <a:rPr lang="en-US" b="1" dirty="0"/>
              <a:t> questions for simplicity</a:t>
            </a:r>
          </a:p>
          <a:p>
            <a:pPr marL="230188" indent="-230188"/>
            <a:endParaRPr lang="en-US" sz="2000" dirty="0"/>
          </a:p>
          <a:p>
            <a:pPr marL="230188" indent="-230188"/>
            <a:r>
              <a:rPr lang="en-US" dirty="0"/>
              <a:t>Microsoft employees; recall recent </a:t>
            </a:r>
            <a:r>
              <a:rPr lang="en-US" i="1" dirty="0"/>
              <a:t>Yes-No</a:t>
            </a:r>
            <a:r>
              <a:rPr lang="en-US" dirty="0"/>
              <a:t> query (in last 2 weeks)</a:t>
            </a:r>
          </a:p>
          <a:p>
            <a:pPr marL="230188" indent="-230188"/>
            <a:r>
              <a:rPr lang="en-US" dirty="0"/>
              <a:t>Asked about belief beforehand and afterwards</a:t>
            </a:r>
          </a:p>
          <a:p>
            <a:pPr marL="413068" lvl="1" indent="-230188"/>
            <a:r>
              <a:rPr lang="en-US" dirty="0"/>
              <a:t>Multi-point scale: </a:t>
            </a:r>
            <a:r>
              <a:rPr lang="en-US" b="1" dirty="0"/>
              <a:t>Yes</a:t>
            </a:r>
            <a:r>
              <a:rPr lang="en-US" dirty="0"/>
              <a:t> / Lean Yes / </a:t>
            </a:r>
            <a:r>
              <a:rPr lang="en-US" b="1" dirty="0"/>
              <a:t>Equal</a:t>
            </a:r>
            <a:r>
              <a:rPr lang="en-US" dirty="0"/>
              <a:t> / Lean No / </a:t>
            </a:r>
            <a:r>
              <a:rPr lang="en-US" b="1" dirty="0"/>
              <a:t>No</a:t>
            </a:r>
          </a:p>
          <a:p>
            <a:pPr marL="230188" indent="-230188"/>
            <a:endParaRPr lang="en-US" sz="2000" dirty="0"/>
          </a:p>
          <a:p>
            <a:pPr marL="230188" indent="-230188"/>
            <a:r>
              <a:rPr lang="en-US" dirty="0"/>
              <a:t>200 respondents. Recalled questions such as:</a:t>
            </a:r>
          </a:p>
          <a:p>
            <a:pPr marL="413068" lvl="1" indent="-230188"/>
            <a:r>
              <a:rPr lang="en-US" dirty="0"/>
              <a:t>“</a:t>
            </a:r>
            <a:r>
              <a:rPr lang="en-US" i="1" dirty="0"/>
              <a:t>Does chocolate contain caffeine?</a:t>
            </a:r>
            <a:r>
              <a:rPr lang="en-US" dirty="0"/>
              <a:t>”</a:t>
            </a:r>
            <a:br>
              <a:rPr lang="en-US" dirty="0"/>
            </a:br>
            <a:r>
              <a:rPr lang="en-US" dirty="0"/>
              <a:t>“</a:t>
            </a:r>
            <a:r>
              <a:rPr lang="en-US" i="1" dirty="0"/>
              <a:t>Are shingles contagious?</a:t>
            </a:r>
            <a:r>
              <a:rPr lang="en-US" dirty="0"/>
              <a:t>”</a:t>
            </a:r>
          </a:p>
        </p:txBody>
      </p:sp>
    </p:spTree>
    <p:extLst>
      <p:ext uri="{BB962C8B-B14F-4D97-AF65-F5344CB8AC3E}">
        <p14:creationId xmlns:p14="http://schemas.microsoft.com/office/powerpoint/2010/main" val="179534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066" y="-160512"/>
            <a:ext cx="8079581" cy="1658198"/>
          </a:xfrm>
        </p:spPr>
        <p:txBody>
          <a:bodyPr/>
          <a:lstStyle/>
          <a:p>
            <a:r>
              <a:rPr lang="en-US" dirty="0">
                <a:latin typeface="+mn-lt"/>
              </a:rPr>
              <a:t>Survey Results</a:t>
            </a:r>
          </a:p>
        </p:txBody>
      </p:sp>
      <p:sp>
        <p:nvSpPr>
          <p:cNvPr id="3" name="Content Placeholder 2"/>
          <p:cNvSpPr>
            <a:spLocks noGrp="1"/>
          </p:cNvSpPr>
          <p:nvPr>
            <p:ph idx="1"/>
          </p:nvPr>
        </p:nvSpPr>
        <p:spPr>
          <a:xfrm>
            <a:off x="298067" y="1993395"/>
            <a:ext cx="11063040" cy="4864606"/>
          </a:xfrm>
        </p:spPr>
        <p:txBody>
          <a:bodyPr>
            <a:normAutofit/>
          </a:bodyPr>
          <a:lstStyle/>
          <a:p>
            <a:endParaRPr lang="en-US" dirty="0"/>
          </a:p>
          <a:p>
            <a:endParaRPr lang="en-US" dirty="0"/>
          </a:p>
          <a:p>
            <a:endParaRPr lang="en-US" dirty="0"/>
          </a:p>
          <a:p>
            <a:endParaRPr lang="en-US" dirty="0"/>
          </a:p>
          <a:p>
            <a:endParaRPr lang="en-US" dirty="0"/>
          </a:p>
          <a:p>
            <a:r>
              <a:rPr lang="en-US" dirty="0"/>
              <a:t>Two main findings:</a:t>
            </a:r>
          </a:p>
          <a:p>
            <a:pPr marL="914400" lvl="1" indent="-457200">
              <a:buFont typeface="+mj-lt"/>
              <a:buAutoNum type="arabicPeriod"/>
            </a:pPr>
            <a:r>
              <a:rPr lang="en-US" dirty="0"/>
              <a:t>Respondents kept strongly-held beliefs (</a:t>
            </a:r>
            <a:r>
              <a:rPr lang="en-US" i="1" dirty="0"/>
              <a:t>Yes</a:t>
            </a:r>
            <a:r>
              <a:rPr lang="en-US" i="1" dirty="0">
                <a:sym typeface="Wingdings" panose="05000000000000000000" pitchFamily="2" charset="2"/>
              </a:rPr>
              <a:t>-</a:t>
            </a:r>
            <a:r>
              <a:rPr lang="en-US" i="1" dirty="0"/>
              <a:t>Yes</a:t>
            </a:r>
            <a:r>
              <a:rPr lang="en-US" dirty="0"/>
              <a:t> and </a:t>
            </a:r>
            <a:r>
              <a:rPr lang="en-US" i="1" dirty="0"/>
              <a:t>No</a:t>
            </a:r>
            <a:r>
              <a:rPr lang="en-US" dirty="0">
                <a:sym typeface="Wingdings" panose="05000000000000000000" pitchFamily="2" charset="2"/>
              </a:rPr>
              <a:t>-</a:t>
            </a:r>
            <a:r>
              <a:rPr lang="en-US" i="1" dirty="0"/>
              <a:t>No</a:t>
            </a:r>
            <a:r>
              <a:rPr lang="en-US" dirty="0"/>
              <a:t>)</a:t>
            </a:r>
          </a:p>
          <a:p>
            <a:pPr marL="914400" lvl="1" indent="-457200">
              <a:buFont typeface="+mj-lt"/>
              <a:buAutoNum type="arabicPeriod"/>
            </a:pPr>
            <a:r>
              <a:rPr lang="en-US" dirty="0"/>
              <a:t>If Before = Equal, then 2x as likely to believe </a:t>
            </a:r>
            <a:r>
              <a:rPr lang="en-US" i="1" dirty="0"/>
              <a:t>Yes</a:t>
            </a:r>
            <a:r>
              <a:rPr lang="en-US" dirty="0"/>
              <a:t> after search</a:t>
            </a:r>
          </a:p>
          <a:p>
            <a:pPr marL="0" indent="0">
              <a:spcBef>
                <a:spcPts val="1800"/>
              </a:spcBef>
              <a:buNone/>
            </a:pPr>
            <a:r>
              <a:rPr lang="en-US" b="1" i="1" dirty="0"/>
              <a:t>Motivation to:</a:t>
            </a:r>
            <a:br>
              <a:rPr lang="en-US" b="1" i="1" dirty="0"/>
            </a:br>
            <a:r>
              <a:rPr lang="en-US" b="1" i="1" dirty="0"/>
              <a:t>Further explore possible impact of biases on behavior and outcomes</a:t>
            </a:r>
          </a:p>
        </p:txBody>
      </p:sp>
      <p:grpSp>
        <p:nvGrpSpPr>
          <p:cNvPr id="6" name="Group 5"/>
          <p:cNvGrpSpPr/>
          <p:nvPr/>
        </p:nvGrpSpPr>
        <p:grpSpPr>
          <a:xfrm>
            <a:off x="5155476" y="2170403"/>
            <a:ext cx="5512526" cy="2145402"/>
            <a:chOff x="3631475" y="2063930"/>
            <a:chExt cx="5512526" cy="2145402"/>
          </a:xfrm>
        </p:grpSpPr>
        <p:pic>
          <p:nvPicPr>
            <p:cNvPr id="7" name="Picture 6"/>
            <p:cNvPicPr>
              <a:picLocks noChangeAspect="1"/>
            </p:cNvPicPr>
            <p:nvPr/>
          </p:nvPicPr>
          <p:blipFill>
            <a:blip r:embed="rId3"/>
            <a:stretch>
              <a:fillRect/>
            </a:stretch>
          </p:blipFill>
          <p:spPr>
            <a:xfrm>
              <a:off x="3631475" y="2063930"/>
              <a:ext cx="5512526" cy="1806586"/>
            </a:xfrm>
            <a:prstGeom prst="rect">
              <a:avLst/>
            </a:prstGeom>
          </p:spPr>
        </p:pic>
        <p:sp>
          <p:nvSpPr>
            <p:cNvPr id="8" name="Rectangle 7"/>
            <p:cNvSpPr/>
            <p:nvPr/>
          </p:nvSpPr>
          <p:spPr>
            <a:xfrm>
              <a:off x="4909841" y="3840000"/>
              <a:ext cx="4109266" cy="369332"/>
            </a:xfrm>
            <a:prstGeom prst="rect">
              <a:avLst/>
            </a:prstGeom>
          </p:spPr>
          <p:txBody>
            <a:bodyPr wrap="none">
              <a:spAutoFit/>
            </a:bodyPr>
            <a:lstStyle/>
            <a:p>
              <a:pPr algn="ctr"/>
              <a:r>
                <a:rPr lang="en-US" b="1" i="1" dirty="0"/>
                <a:t>Post-search belief given Pre-search belief</a:t>
              </a:r>
            </a:p>
          </p:txBody>
        </p:sp>
      </p:grpSp>
      <p:grpSp>
        <p:nvGrpSpPr>
          <p:cNvPr id="17" name="Group 16">
            <a:extLst>
              <a:ext uri="{FF2B5EF4-FFF2-40B4-BE49-F238E27FC236}">
                <a16:creationId xmlns:a16="http://schemas.microsoft.com/office/drawing/2014/main" id="{215FC369-5589-42B4-97AF-D358736D59FF}"/>
              </a:ext>
            </a:extLst>
          </p:cNvPr>
          <p:cNvGrpSpPr/>
          <p:nvPr/>
        </p:nvGrpSpPr>
        <p:grpSpPr>
          <a:xfrm>
            <a:off x="1580886" y="2410553"/>
            <a:ext cx="3605742" cy="1637654"/>
            <a:chOff x="1580886" y="2410553"/>
            <a:chExt cx="3605742" cy="1637654"/>
          </a:xfrm>
        </p:grpSpPr>
        <p:pic>
          <p:nvPicPr>
            <p:cNvPr id="4" name="Picture 3"/>
            <p:cNvPicPr>
              <a:picLocks noChangeAspect="1"/>
            </p:cNvPicPr>
            <p:nvPr/>
          </p:nvPicPr>
          <p:blipFill rotWithShape="1">
            <a:blip r:embed="rId4"/>
            <a:srcRect l="2789" t="4779" r="4878" b="48858"/>
            <a:stretch/>
          </p:blipFill>
          <p:spPr>
            <a:xfrm>
              <a:off x="1580886" y="2410553"/>
              <a:ext cx="3605742" cy="1637654"/>
            </a:xfrm>
            <a:prstGeom prst="rect">
              <a:avLst/>
            </a:prstGeom>
          </p:spPr>
        </p:pic>
        <p:sp>
          <p:nvSpPr>
            <p:cNvPr id="9" name="Right Arrow 8"/>
            <p:cNvSpPr/>
            <p:nvPr/>
          </p:nvSpPr>
          <p:spPr>
            <a:xfrm>
              <a:off x="4951575" y="2943962"/>
              <a:ext cx="229906" cy="266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A496BB4-EF3A-4254-B176-9BAB1D6C3E1B}"/>
              </a:ext>
            </a:extLst>
          </p:cNvPr>
          <p:cNvGrpSpPr/>
          <p:nvPr/>
        </p:nvGrpSpPr>
        <p:grpSpPr>
          <a:xfrm>
            <a:off x="6341074" y="257354"/>
            <a:ext cx="3686539" cy="1921760"/>
            <a:chOff x="6341074" y="257354"/>
            <a:chExt cx="3686539" cy="1921760"/>
          </a:xfrm>
        </p:grpSpPr>
        <p:pic>
          <p:nvPicPr>
            <p:cNvPr id="5" name="Picture 4"/>
            <p:cNvPicPr>
              <a:picLocks noChangeAspect="1"/>
            </p:cNvPicPr>
            <p:nvPr/>
          </p:nvPicPr>
          <p:blipFill rotWithShape="1">
            <a:blip r:embed="rId4"/>
            <a:srcRect l="2929" t="52940" r="4180"/>
            <a:stretch/>
          </p:blipFill>
          <p:spPr>
            <a:xfrm>
              <a:off x="6341074" y="257354"/>
              <a:ext cx="3686539" cy="1689313"/>
            </a:xfrm>
            <a:prstGeom prst="rect">
              <a:avLst/>
            </a:prstGeom>
          </p:spPr>
        </p:pic>
        <p:sp>
          <p:nvSpPr>
            <p:cNvPr id="11" name="Right Arrow 10"/>
            <p:cNvSpPr/>
            <p:nvPr/>
          </p:nvSpPr>
          <p:spPr>
            <a:xfrm rot="5400000">
              <a:off x="8395935" y="1930920"/>
              <a:ext cx="229906" cy="266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549709" y="2696110"/>
            <a:ext cx="3935642" cy="1206403"/>
            <a:chOff x="5025709" y="2589637"/>
            <a:chExt cx="3935642" cy="1206403"/>
          </a:xfrm>
        </p:grpSpPr>
        <p:sp>
          <p:nvSpPr>
            <p:cNvPr id="12" name="Rectangle 11"/>
            <p:cNvSpPr/>
            <p:nvPr/>
          </p:nvSpPr>
          <p:spPr>
            <a:xfrm>
              <a:off x="5025709" y="2589637"/>
              <a:ext cx="600293" cy="2163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361058" y="3579655"/>
              <a:ext cx="600293" cy="2163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6547382" y="3189374"/>
            <a:ext cx="3946114" cy="2163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371222" y="3657167"/>
            <a:ext cx="1527726" cy="760372"/>
            <a:chOff x="836336" y="3518032"/>
            <a:chExt cx="1527726" cy="760372"/>
          </a:xfrm>
        </p:grpSpPr>
        <p:sp>
          <p:nvSpPr>
            <p:cNvPr id="16" name="Rectangle 15"/>
            <p:cNvSpPr/>
            <p:nvPr/>
          </p:nvSpPr>
          <p:spPr>
            <a:xfrm>
              <a:off x="836336" y="3909072"/>
              <a:ext cx="1527726" cy="369332"/>
            </a:xfrm>
            <a:prstGeom prst="rect">
              <a:avLst/>
            </a:prstGeom>
          </p:spPr>
          <p:txBody>
            <a:bodyPr wrap="none">
              <a:spAutoFit/>
            </a:bodyPr>
            <a:lstStyle/>
            <a:p>
              <a:pPr algn="ctr"/>
              <a:r>
                <a:rPr lang="en-US" dirty="0"/>
                <a:t>Confirmation?</a:t>
              </a:r>
            </a:p>
          </p:txBody>
        </p:sp>
        <p:cxnSp>
          <p:nvCxnSpPr>
            <p:cNvPr id="18" name="Straight Connector 17"/>
            <p:cNvCxnSpPr/>
            <p:nvPr/>
          </p:nvCxnSpPr>
          <p:spPr>
            <a:xfrm>
              <a:off x="1600198" y="3518032"/>
              <a:ext cx="0" cy="433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0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371" y="0"/>
            <a:ext cx="8651081" cy="1658198"/>
          </a:xfrm>
        </p:spPr>
        <p:txBody>
          <a:bodyPr/>
          <a:lstStyle/>
          <a:p>
            <a:r>
              <a:rPr lang="en-US" dirty="0">
                <a:latin typeface="+mn-lt"/>
              </a:rPr>
              <a:t>Log-Based Study of </a:t>
            </a:r>
            <a:r>
              <a:rPr lang="en-US" i="1" dirty="0">
                <a:latin typeface="+mn-lt"/>
              </a:rPr>
              <a:t>Yes-No</a:t>
            </a:r>
            <a:r>
              <a:rPr lang="en-US" dirty="0">
                <a:latin typeface="+mn-lt"/>
              </a:rPr>
              <a:t> Queries</a:t>
            </a:r>
          </a:p>
        </p:txBody>
      </p:sp>
      <p:sp>
        <p:nvSpPr>
          <p:cNvPr id="3" name="Content Placeholder 2"/>
          <p:cNvSpPr>
            <a:spLocks noGrp="1"/>
          </p:cNvSpPr>
          <p:nvPr>
            <p:ph idx="1"/>
          </p:nvPr>
        </p:nvSpPr>
        <p:spPr>
          <a:xfrm>
            <a:off x="631371" y="1490597"/>
            <a:ext cx="10610370" cy="5259211"/>
          </a:xfrm>
        </p:spPr>
        <p:txBody>
          <a:bodyPr>
            <a:normAutofit/>
          </a:bodyPr>
          <a:lstStyle/>
          <a:p>
            <a:pPr marL="230188" indent="-230188"/>
            <a:r>
              <a:rPr lang="en-US" dirty="0"/>
              <a:t>Queries, clicks, and results from Bing logs (2 weeks)</a:t>
            </a:r>
          </a:p>
          <a:p>
            <a:pPr marL="230188" indent="-230188"/>
            <a:r>
              <a:rPr lang="en-US" dirty="0"/>
              <a:t>Mined </a:t>
            </a:r>
            <a:r>
              <a:rPr lang="en-US" i="1" dirty="0"/>
              <a:t>Yes-No</a:t>
            </a:r>
            <a:r>
              <a:rPr lang="en-US" dirty="0"/>
              <a:t> questions: start with “can”, “is”, “does”, etc.</a:t>
            </a:r>
          </a:p>
          <a:p>
            <a:pPr marL="230188" indent="-230188"/>
            <a:r>
              <a:rPr lang="en-US" dirty="0"/>
              <a:t>Focused on health since given importance. Answers were obtainable.</a:t>
            </a:r>
          </a:p>
          <a:p>
            <a:pPr marL="230188" indent="-230188"/>
            <a:endParaRPr lang="en-US" dirty="0"/>
          </a:p>
          <a:p>
            <a:pPr marL="230188" indent="-230188"/>
            <a:r>
              <a:rPr lang="en-US" dirty="0"/>
              <a:t>Randomly selected set of 1000 </a:t>
            </a:r>
            <a:r>
              <a:rPr lang="en-US" i="1" dirty="0"/>
              <a:t>Yes-No</a:t>
            </a:r>
            <a:r>
              <a:rPr lang="en-US" dirty="0"/>
              <a:t> health questions</a:t>
            </a:r>
          </a:p>
          <a:p>
            <a:pPr marL="413068" lvl="1" indent="-230188"/>
            <a:r>
              <a:rPr lang="en-US" dirty="0"/>
              <a:t>Each issued by at least 10 users, same top 10, same captions</a:t>
            </a:r>
          </a:p>
          <a:p>
            <a:pPr marL="230188" indent="-230188"/>
            <a:endParaRPr lang="en-US" dirty="0"/>
          </a:p>
          <a:p>
            <a:pPr marL="230188" indent="-230188"/>
            <a:r>
              <a:rPr lang="en-US" dirty="0"/>
              <a:t>Examples include:</a:t>
            </a:r>
          </a:p>
          <a:p>
            <a:pPr marL="413068" lvl="1" indent="-230188"/>
            <a:r>
              <a:rPr lang="en-US" dirty="0"/>
              <a:t>“</a:t>
            </a:r>
            <a:r>
              <a:rPr lang="en-US" i="1" dirty="0"/>
              <a:t>Is congestive heart failure a heart attack?</a:t>
            </a:r>
            <a:r>
              <a:rPr lang="en-US" dirty="0"/>
              <a:t>”</a:t>
            </a:r>
            <a:r>
              <a:rPr lang="en-US" i="1" dirty="0"/>
              <a:t> </a:t>
            </a:r>
            <a:r>
              <a:rPr lang="en-US" dirty="0"/>
              <a:t>(answer = </a:t>
            </a:r>
            <a:r>
              <a:rPr lang="en-US" i="1" dirty="0"/>
              <a:t>No</a:t>
            </a:r>
            <a:r>
              <a:rPr lang="en-US" dirty="0"/>
              <a:t>)</a:t>
            </a:r>
            <a:br>
              <a:rPr lang="en-US" dirty="0"/>
            </a:br>
            <a:r>
              <a:rPr lang="en-US" dirty="0"/>
              <a:t>“</a:t>
            </a:r>
            <a:r>
              <a:rPr lang="en-US" i="1" dirty="0"/>
              <a:t>Do food allergies make you tired?</a:t>
            </a:r>
            <a:r>
              <a:rPr lang="en-US" dirty="0"/>
              <a:t>” (answer = </a:t>
            </a:r>
            <a:r>
              <a:rPr lang="en-US" i="1" dirty="0"/>
              <a:t>Yes</a:t>
            </a:r>
            <a:r>
              <a:rPr lang="en-US" dirty="0"/>
              <a:t>)</a:t>
            </a:r>
            <a:br>
              <a:rPr lang="en-US" dirty="0"/>
            </a:br>
            <a:endParaRPr lang="en-US" dirty="0"/>
          </a:p>
        </p:txBody>
      </p:sp>
    </p:spTree>
    <p:extLst>
      <p:ext uri="{BB962C8B-B14F-4D97-AF65-F5344CB8AC3E}">
        <p14:creationId xmlns:p14="http://schemas.microsoft.com/office/powerpoint/2010/main" val="357774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62" y="-169414"/>
            <a:ext cx="10515600" cy="1325563"/>
          </a:xfrm>
        </p:spPr>
        <p:txBody>
          <a:bodyPr/>
          <a:lstStyle/>
          <a:p>
            <a:r>
              <a:rPr lang="en-US" dirty="0">
                <a:latin typeface="+mn-lt"/>
              </a:rPr>
              <a:t>Answer Labeling</a:t>
            </a:r>
          </a:p>
        </p:txBody>
      </p:sp>
      <p:sp>
        <p:nvSpPr>
          <p:cNvPr id="3" name="Content Placeholder 2"/>
          <p:cNvSpPr>
            <a:spLocks noGrp="1"/>
          </p:cNvSpPr>
          <p:nvPr>
            <p:ph idx="1"/>
          </p:nvPr>
        </p:nvSpPr>
        <p:spPr>
          <a:xfrm>
            <a:off x="588723" y="2030714"/>
            <a:ext cx="9507777" cy="5044101"/>
          </a:xfrm>
        </p:spPr>
        <p:txBody>
          <a:bodyPr>
            <a:normAutofit/>
          </a:bodyPr>
          <a:lstStyle/>
          <a:p>
            <a:r>
              <a:rPr lang="en-US" dirty="0"/>
              <a:t>Captions and result content</a:t>
            </a:r>
          </a:p>
          <a:p>
            <a:r>
              <a:rPr lang="en-US" dirty="0"/>
              <a:t>Crowdsourced judges (took consensus)</a:t>
            </a:r>
          </a:p>
          <a:p>
            <a:r>
              <a:rPr lang="en-US" dirty="0"/>
              <a:t>Task was to assign label of:</a:t>
            </a:r>
          </a:p>
          <a:p>
            <a:pPr lvl="1"/>
            <a:r>
              <a:rPr lang="en-US" b="1" i="1" dirty="0"/>
              <a:t>Yes</a:t>
            </a:r>
            <a:r>
              <a:rPr lang="en-US" b="1" dirty="0"/>
              <a:t> only</a:t>
            </a:r>
          </a:p>
          <a:p>
            <a:pPr lvl="1"/>
            <a:r>
              <a:rPr lang="en-US" b="1" i="1" dirty="0"/>
              <a:t>No</a:t>
            </a:r>
            <a:r>
              <a:rPr lang="en-US" b="1" dirty="0"/>
              <a:t> only</a:t>
            </a:r>
          </a:p>
          <a:p>
            <a:pPr lvl="1"/>
            <a:r>
              <a:rPr lang="en-US" b="1" dirty="0"/>
              <a:t>Both</a:t>
            </a:r>
            <a:r>
              <a:rPr lang="en-US" dirty="0"/>
              <a:t> (</a:t>
            </a:r>
            <a:r>
              <a:rPr lang="en-US" i="1" dirty="0"/>
              <a:t>Yes</a:t>
            </a:r>
            <a:r>
              <a:rPr lang="en-US" dirty="0"/>
              <a:t> and </a:t>
            </a:r>
            <a:r>
              <a:rPr lang="en-US" i="1" dirty="0"/>
              <a:t>No</a:t>
            </a:r>
            <a:r>
              <a:rPr lang="en-US" dirty="0"/>
              <a:t>)</a:t>
            </a:r>
          </a:p>
          <a:p>
            <a:pPr lvl="1"/>
            <a:r>
              <a:rPr lang="en-US" b="1" dirty="0"/>
              <a:t>Neither</a:t>
            </a:r>
            <a:r>
              <a:rPr lang="en-US" dirty="0"/>
              <a:t> (not </a:t>
            </a:r>
            <a:r>
              <a:rPr lang="en-US" i="1" dirty="0"/>
              <a:t>Yes</a:t>
            </a:r>
            <a:r>
              <a:rPr lang="en-US" dirty="0"/>
              <a:t> and not </a:t>
            </a:r>
            <a:r>
              <a:rPr lang="en-US" i="1" dirty="0"/>
              <a:t>No</a:t>
            </a:r>
            <a:r>
              <a:rPr lang="en-US" dirty="0"/>
              <a:t>)</a:t>
            </a:r>
          </a:p>
          <a:p>
            <a:r>
              <a:rPr lang="en-US" dirty="0"/>
              <a:t>Agreement on 96% of captions</a:t>
            </a:r>
          </a:p>
          <a:p>
            <a:pPr marL="230188" indent="-230188"/>
            <a:r>
              <a:rPr lang="en-US" dirty="0"/>
              <a:t>Performed similar labeling for each top 10 search results</a:t>
            </a:r>
          </a:p>
          <a:p>
            <a:pPr marL="687388" lvl="1" indent="-230188"/>
            <a:r>
              <a:rPr lang="en-US" dirty="0"/>
              <a:t>Crowdsourced judges, agreement on 92% of pages</a:t>
            </a:r>
          </a:p>
          <a:p>
            <a:endParaRPr lang="en-US" dirty="0"/>
          </a:p>
        </p:txBody>
      </p:sp>
      <p:sp>
        <p:nvSpPr>
          <p:cNvPr id="4" name="Rectangle 2"/>
          <p:cNvSpPr>
            <a:spLocks noChangeArrowheads="1"/>
          </p:cNvSpPr>
          <p:nvPr/>
        </p:nvSpPr>
        <p:spPr bwMode="auto">
          <a:xfrm>
            <a:off x="6602278" y="900215"/>
            <a:ext cx="10314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nvPr>
        </p:nvGraphicFramePr>
        <p:xfrm>
          <a:off x="7314221" y="1402940"/>
          <a:ext cx="4445232" cy="4127715"/>
        </p:xfrm>
        <a:graphic>
          <a:graphicData uri="http://schemas.openxmlformats.org/presentationml/2006/ole">
            <mc:AlternateContent xmlns:mc="http://schemas.openxmlformats.org/markup-compatibility/2006">
              <mc:Choice xmlns:v="urn:schemas-microsoft-com:vml" Requires="v">
                <p:oleObj spid="_x0000_s1354" name="Visio" r:id="rId4" imgW="4372108" imgH="4086157" progId="Visio.Drawing.15">
                  <p:embed/>
                </p:oleObj>
              </mc:Choice>
              <mc:Fallback>
                <p:oleObj name="Visio" r:id="rId4" imgW="4372108" imgH="4086157" progId="Visio.Drawing.15">
                  <p:embed/>
                  <p:pic>
                    <p:nvPicPr>
                      <p:cNvPr id="5" name="Object 4"/>
                      <p:cNvPicPr>
                        <a:picLocks noChangeAspect="1" noChangeArrowheads="1"/>
                      </p:cNvPicPr>
                      <p:nvPr/>
                    </p:nvPicPr>
                    <p:blipFill>
                      <a:blip r:embed="rId5"/>
                      <a:srcRect/>
                      <a:stretch>
                        <a:fillRect/>
                      </a:stretch>
                    </p:blipFill>
                    <p:spPr bwMode="auto">
                      <a:xfrm>
                        <a:off x="7314221" y="1402940"/>
                        <a:ext cx="4445232" cy="4127715"/>
                      </a:xfrm>
                      <a:prstGeom prst="rect">
                        <a:avLst/>
                      </a:prstGeom>
                      <a:noFill/>
                    </p:spPr>
                  </p:pic>
                </p:oleObj>
              </mc:Fallback>
            </mc:AlternateContent>
          </a:graphicData>
        </a:graphic>
      </p:graphicFrame>
      <p:sp>
        <p:nvSpPr>
          <p:cNvPr id="6" name="Rectangle 5"/>
          <p:cNvSpPr/>
          <p:nvPr/>
        </p:nvSpPr>
        <p:spPr>
          <a:xfrm>
            <a:off x="10404526" y="1346250"/>
            <a:ext cx="998659" cy="369332"/>
          </a:xfrm>
          <a:prstGeom prst="rect">
            <a:avLst/>
          </a:prstGeom>
          <a:solidFill>
            <a:schemeClr val="accent1">
              <a:lumMod val="20000"/>
              <a:lumOff val="80000"/>
            </a:schemeClr>
          </a:solidFill>
          <a:ln w="19050">
            <a:solidFill>
              <a:schemeClr val="tx2">
                <a:lumMod val="75000"/>
                <a:lumOff val="25000"/>
              </a:schemeClr>
            </a:solidFill>
          </a:ln>
        </p:spPr>
        <p:txBody>
          <a:bodyPr wrap="square">
            <a:spAutoFit/>
          </a:bodyPr>
          <a:lstStyle/>
          <a:p>
            <a:pPr algn="ctr"/>
            <a:r>
              <a:rPr lang="en-US" b="1" i="1" dirty="0">
                <a:solidFill>
                  <a:schemeClr val="tx2">
                    <a:lumMod val="75000"/>
                    <a:lumOff val="25000"/>
                  </a:schemeClr>
                </a:solidFill>
              </a:rPr>
              <a:t>Yes</a:t>
            </a:r>
            <a:r>
              <a:rPr lang="en-US" b="1" dirty="0">
                <a:solidFill>
                  <a:schemeClr val="tx2">
                    <a:lumMod val="75000"/>
                    <a:lumOff val="25000"/>
                  </a:schemeClr>
                </a:solidFill>
              </a:rPr>
              <a:t> only</a:t>
            </a:r>
            <a:endParaRPr lang="en-US" dirty="0">
              <a:solidFill>
                <a:schemeClr val="tx2">
                  <a:lumMod val="75000"/>
                  <a:lumOff val="25000"/>
                </a:schemeClr>
              </a:solidFill>
            </a:endParaRPr>
          </a:p>
        </p:txBody>
      </p:sp>
      <p:sp>
        <p:nvSpPr>
          <p:cNvPr id="7" name="Rectangle 6"/>
          <p:cNvSpPr/>
          <p:nvPr/>
        </p:nvSpPr>
        <p:spPr>
          <a:xfrm>
            <a:off x="10404526" y="2364189"/>
            <a:ext cx="998659" cy="369332"/>
          </a:xfrm>
          <a:prstGeom prst="rect">
            <a:avLst/>
          </a:prstGeom>
          <a:solidFill>
            <a:schemeClr val="accent1">
              <a:lumMod val="20000"/>
              <a:lumOff val="80000"/>
            </a:schemeClr>
          </a:solidFill>
          <a:ln w="19050">
            <a:solidFill>
              <a:schemeClr val="tx2">
                <a:lumMod val="75000"/>
                <a:lumOff val="25000"/>
              </a:schemeClr>
            </a:solidFill>
          </a:ln>
        </p:spPr>
        <p:txBody>
          <a:bodyPr wrap="square">
            <a:spAutoFit/>
          </a:bodyPr>
          <a:lstStyle/>
          <a:p>
            <a:pPr algn="ctr"/>
            <a:r>
              <a:rPr lang="en-US" b="1" i="1" dirty="0">
                <a:solidFill>
                  <a:schemeClr val="tx2">
                    <a:lumMod val="75000"/>
                    <a:lumOff val="25000"/>
                  </a:schemeClr>
                </a:solidFill>
              </a:rPr>
              <a:t>No</a:t>
            </a:r>
            <a:r>
              <a:rPr lang="en-US" b="1" dirty="0">
                <a:solidFill>
                  <a:schemeClr val="tx2">
                    <a:lumMod val="75000"/>
                    <a:lumOff val="25000"/>
                  </a:schemeClr>
                </a:solidFill>
              </a:rPr>
              <a:t> only</a:t>
            </a:r>
            <a:endParaRPr lang="en-US" dirty="0">
              <a:solidFill>
                <a:schemeClr val="tx2">
                  <a:lumMod val="75000"/>
                  <a:lumOff val="25000"/>
                </a:schemeClr>
              </a:solidFill>
            </a:endParaRPr>
          </a:p>
        </p:txBody>
      </p:sp>
      <p:sp>
        <p:nvSpPr>
          <p:cNvPr id="8" name="Rectangle 7"/>
          <p:cNvSpPr/>
          <p:nvPr/>
        </p:nvSpPr>
        <p:spPr>
          <a:xfrm>
            <a:off x="10404526" y="3430988"/>
            <a:ext cx="998659" cy="369332"/>
          </a:xfrm>
          <a:prstGeom prst="rect">
            <a:avLst/>
          </a:prstGeom>
          <a:solidFill>
            <a:schemeClr val="accent1">
              <a:lumMod val="20000"/>
              <a:lumOff val="80000"/>
            </a:schemeClr>
          </a:solidFill>
          <a:ln w="19050">
            <a:solidFill>
              <a:schemeClr val="tx2">
                <a:lumMod val="75000"/>
                <a:lumOff val="25000"/>
              </a:schemeClr>
            </a:solidFill>
          </a:ln>
        </p:spPr>
        <p:txBody>
          <a:bodyPr wrap="square">
            <a:spAutoFit/>
          </a:bodyPr>
          <a:lstStyle/>
          <a:p>
            <a:pPr algn="ctr"/>
            <a:r>
              <a:rPr lang="en-US" b="1" dirty="0">
                <a:solidFill>
                  <a:schemeClr val="tx2">
                    <a:lumMod val="75000"/>
                    <a:lumOff val="25000"/>
                  </a:schemeClr>
                </a:solidFill>
              </a:rPr>
              <a:t>Both</a:t>
            </a:r>
            <a:endParaRPr lang="en-US" dirty="0">
              <a:solidFill>
                <a:schemeClr val="tx2">
                  <a:lumMod val="75000"/>
                  <a:lumOff val="25000"/>
                </a:schemeClr>
              </a:solidFill>
            </a:endParaRPr>
          </a:p>
        </p:txBody>
      </p:sp>
      <p:sp>
        <p:nvSpPr>
          <p:cNvPr id="9" name="Rectangle 8"/>
          <p:cNvSpPr/>
          <p:nvPr/>
        </p:nvSpPr>
        <p:spPr>
          <a:xfrm>
            <a:off x="10404526" y="4539668"/>
            <a:ext cx="998659" cy="369332"/>
          </a:xfrm>
          <a:prstGeom prst="rect">
            <a:avLst/>
          </a:prstGeom>
          <a:solidFill>
            <a:schemeClr val="accent1">
              <a:lumMod val="20000"/>
              <a:lumOff val="80000"/>
            </a:schemeClr>
          </a:solidFill>
          <a:ln w="19050">
            <a:solidFill>
              <a:schemeClr val="tx2">
                <a:lumMod val="75000"/>
                <a:lumOff val="25000"/>
              </a:schemeClr>
            </a:solidFill>
          </a:ln>
        </p:spPr>
        <p:txBody>
          <a:bodyPr wrap="square">
            <a:spAutoFit/>
          </a:bodyPr>
          <a:lstStyle/>
          <a:p>
            <a:pPr algn="ctr"/>
            <a:r>
              <a:rPr lang="en-US" b="1" dirty="0">
                <a:solidFill>
                  <a:schemeClr val="tx2">
                    <a:lumMod val="75000"/>
                    <a:lumOff val="25000"/>
                  </a:schemeClr>
                </a:solidFill>
              </a:rPr>
              <a:t>Neither</a:t>
            </a:r>
            <a:endParaRPr lang="en-US" dirty="0">
              <a:solidFill>
                <a:schemeClr val="tx2">
                  <a:lumMod val="75000"/>
                  <a:lumOff val="25000"/>
                </a:schemeClr>
              </a:solidFill>
            </a:endParaRPr>
          </a:p>
        </p:txBody>
      </p:sp>
      <p:sp>
        <p:nvSpPr>
          <p:cNvPr id="13" name="Rectangle 12"/>
          <p:cNvSpPr/>
          <p:nvPr/>
        </p:nvSpPr>
        <p:spPr>
          <a:xfrm>
            <a:off x="8293350" y="955302"/>
            <a:ext cx="2440412" cy="369332"/>
          </a:xfrm>
          <a:prstGeom prst="rect">
            <a:avLst/>
          </a:prstGeom>
        </p:spPr>
        <p:txBody>
          <a:bodyPr wrap="none">
            <a:spAutoFit/>
          </a:bodyPr>
          <a:lstStyle/>
          <a:p>
            <a:r>
              <a:rPr lang="en-US" b="1" dirty="0"/>
              <a:t>Example Caption Labels</a:t>
            </a:r>
            <a:endParaRPr lang="en-US" dirty="0"/>
          </a:p>
        </p:txBody>
      </p:sp>
      <p:sp>
        <p:nvSpPr>
          <p:cNvPr id="11" name="Rectangle 10"/>
          <p:cNvSpPr/>
          <p:nvPr/>
        </p:nvSpPr>
        <p:spPr>
          <a:xfrm>
            <a:off x="565551" y="925887"/>
            <a:ext cx="6457397" cy="954107"/>
          </a:xfrm>
          <a:prstGeom prst="rect">
            <a:avLst/>
          </a:prstGeom>
        </p:spPr>
        <p:txBody>
          <a:bodyPr wrap="square">
            <a:spAutoFit/>
          </a:bodyPr>
          <a:lstStyle/>
          <a:p>
            <a:pPr marL="227013" indent="-227013"/>
            <a:r>
              <a:rPr lang="en-US" sz="2800" i="1" dirty="0"/>
              <a:t>Yes</a:t>
            </a:r>
            <a:r>
              <a:rPr lang="en-US" sz="2800" dirty="0"/>
              <a:t>-</a:t>
            </a:r>
            <a:r>
              <a:rPr lang="en-US" sz="2800" i="1" dirty="0"/>
              <a:t>No</a:t>
            </a:r>
            <a:r>
              <a:rPr lang="en-US" sz="2800" dirty="0"/>
              <a:t> Answer labels for captions/results</a:t>
            </a:r>
          </a:p>
          <a:p>
            <a:pPr marL="227013" indent="-227013"/>
            <a:r>
              <a:rPr lang="en-US" sz="2800" dirty="0"/>
              <a:t>Physician answers for </a:t>
            </a:r>
            <a:r>
              <a:rPr lang="en-US" sz="2800" i="1" dirty="0"/>
              <a:t>Yes</a:t>
            </a:r>
            <a:r>
              <a:rPr lang="en-US" sz="2800" dirty="0"/>
              <a:t>-</a:t>
            </a:r>
            <a:r>
              <a:rPr lang="en-US" sz="2800" i="1" dirty="0"/>
              <a:t>No</a:t>
            </a:r>
            <a:r>
              <a:rPr lang="en-US" sz="2800" dirty="0"/>
              <a:t> questions</a:t>
            </a:r>
          </a:p>
        </p:txBody>
      </p:sp>
      <p:sp>
        <p:nvSpPr>
          <p:cNvPr id="10" name="Rectangle 9">
            <a:extLst>
              <a:ext uri="{FF2B5EF4-FFF2-40B4-BE49-F238E27FC236}">
                <a16:creationId xmlns:a16="http://schemas.microsoft.com/office/drawing/2014/main" id="{F105CD90-3E66-4CA1-BCF7-79A873330473}"/>
              </a:ext>
            </a:extLst>
          </p:cNvPr>
          <p:cNvSpPr/>
          <p:nvPr/>
        </p:nvSpPr>
        <p:spPr>
          <a:xfrm>
            <a:off x="7314221" y="2314280"/>
            <a:ext cx="4374859" cy="3164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A489958-737A-4EC8-A113-4593D2BCBD8E}"/>
              </a:ext>
            </a:extLst>
          </p:cNvPr>
          <p:cNvSpPr/>
          <p:nvPr/>
        </p:nvSpPr>
        <p:spPr>
          <a:xfrm>
            <a:off x="7306600" y="3413759"/>
            <a:ext cx="4374859" cy="205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64EB6FE-E176-4A20-872F-C1F4B9343336}"/>
              </a:ext>
            </a:extLst>
          </p:cNvPr>
          <p:cNvSpPr/>
          <p:nvPr/>
        </p:nvSpPr>
        <p:spPr>
          <a:xfrm>
            <a:off x="7306600" y="4481434"/>
            <a:ext cx="4374859" cy="109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8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Physician Answers</a:t>
            </a:r>
          </a:p>
        </p:txBody>
      </p:sp>
      <p:sp>
        <p:nvSpPr>
          <p:cNvPr id="3" name="Content Placeholder 2"/>
          <p:cNvSpPr>
            <a:spLocks noGrp="1"/>
          </p:cNvSpPr>
          <p:nvPr>
            <p:ph idx="1"/>
          </p:nvPr>
        </p:nvSpPr>
        <p:spPr>
          <a:xfrm>
            <a:off x="631371" y="1993393"/>
            <a:ext cx="11020301" cy="4753536"/>
          </a:xfrm>
        </p:spPr>
        <p:txBody>
          <a:bodyPr>
            <a:normAutofit lnSpcReduction="10000"/>
          </a:bodyPr>
          <a:lstStyle/>
          <a:p>
            <a:pPr marL="230188" indent="-230188"/>
            <a:r>
              <a:rPr lang="en-US" dirty="0"/>
              <a:t>Two physicians reviewed the 1000 questions and provided answers</a:t>
            </a:r>
          </a:p>
          <a:p>
            <a:pPr marL="413068" lvl="1" indent="-230188"/>
            <a:r>
              <a:rPr lang="en-US" dirty="0"/>
              <a:t>Inc. </a:t>
            </a:r>
            <a:r>
              <a:rPr lang="en-US" b="1" dirty="0"/>
              <a:t>50/50</a:t>
            </a:r>
            <a:r>
              <a:rPr lang="en-US" dirty="0"/>
              <a:t> = need more info, </a:t>
            </a:r>
            <a:r>
              <a:rPr lang="en-US" b="1" dirty="0"/>
              <a:t>Don’t know </a:t>
            </a:r>
            <a:r>
              <a:rPr lang="en-US" dirty="0"/>
              <a:t>= really unsure</a:t>
            </a:r>
          </a:p>
          <a:p>
            <a:pPr marL="230188" indent="-230188"/>
            <a:r>
              <a:rPr lang="en-US" dirty="0"/>
              <a:t>Agreement between physicians on </a:t>
            </a:r>
            <a:r>
              <a:rPr lang="en-US" i="1" dirty="0"/>
              <a:t>Yes-No</a:t>
            </a:r>
            <a:r>
              <a:rPr lang="en-US" dirty="0"/>
              <a:t> was 84% (</a:t>
            </a:r>
            <a:r>
              <a:rPr lang="en-US" dirty="0">
                <a:sym typeface="Symbol" panose="05050102010706020507" pitchFamily="18" charset="2"/>
              </a:rPr>
              <a:t></a:t>
            </a:r>
            <a:r>
              <a:rPr lang="en-US" dirty="0"/>
              <a:t>=0.668)</a:t>
            </a:r>
          </a:p>
          <a:p>
            <a:endParaRPr lang="en-US" dirty="0"/>
          </a:p>
          <a:p>
            <a:endParaRPr lang="en-US" dirty="0"/>
          </a:p>
          <a:p>
            <a:endParaRPr lang="en-US" dirty="0"/>
          </a:p>
          <a:p>
            <a:endParaRPr lang="en-US" dirty="0"/>
          </a:p>
          <a:p>
            <a:endParaRPr lang="en-US" dirty="0"/>
          </a:p>
          <a:p>
            <a:pPr marL="230188" indent="-230188"/>
            <a:r>
              <a:rPr lang="en-US" dirty="0"/>
              <a:t>Focused on the </a:t>
            </a:r>
            <a:r>
              <a:rPr lang="en-US" b="1" dirty="0">
                <a:solidFill>
                  <a:srgbClr val="C00000"/>
                </a:solidFill>
              </a:rPr>
              <a:t>680 questions </a:t>
            </a:r>
            <a:r>
              <a:rPr lang="en-US" dirty="0"/>
              <a:t>where both agreed </a:t>
            </a:r>
            <a:r>
              <a:rPr lang="en-US" i="1" dirty="0"/>
              <a:t>Yes</a:t>
            </a:r>
            <a:r>
              <a:rPr lang="en-US" dirty="0"/>
              <a:t> or </a:t>
            </a:r>
            <a:r>
              <a:rPr lang="en-US" i="1" dirty="0"/>
              <a:t>No</a:t>
            </a:r>
          </a:p>
          <a:p>
            <a:pPr marL="230188" indent="-230188"/>
            <a:r>
              <a:rPr lang="en-US" dirty="0"/>
              <a:t>Distribution: </a:t>
            </a:r>
            <a:r>
              <a:rPr lang="en-US" b="1" dirty="0"/>
              <a:t>55% </a:t>
            </a:r>
            <a:r>
              <a:rPr lang="en-US" b="1" i="1" dirty="0"/>
              <a:t>Yes</a:t>
            </a:r>
            <a:r>
              <a:rPr lang="en-US" b="1" dirty="0"/>
              <a:t> and 45% </a:t>
            </a:r>
            <a:r>
              <a:rPr lang="en-US" b="1" i="1" dirty="0"/>
              <a:t>No</a:t>
            </a:r>
            <a:r>
              <a:rPr lang="en-US" b="1" dirty="0"/>
              <a:t> </a:t>
            </a:r>
            <a:r>
              <a:rPr lang="en-US" dirty="0"/>
              <a:t>(used as </a:t>
            </a:r>
            <a:r>
              <a:rPr lang="en-US" b="1" dirty="0"/>
              <a:t>GROUND TRUTH</a:t>
            </a:r>
            <a:r>
              <a:rPr lang="en-US" dirty="0"/>
              <a:t> in study)</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2471794" y="3387482"/>
            <a:ext cx="5928158" cy="1965357"/>
          </a:xfrm>
          <a:prstGeom prst="rect">
            <a:avLst/>
          </a:prstGeom>
        </p:spPr>
      </p:pic>
    </p:spTree>
    <p:extLst>
      <p:ext uri="{BB962C8B-B14F-4D97-AF65-F5344CB8AC3E}">
        <p14:creationId xmlns:p14="http://schemas.microsoft.com/office/powerpoint/2010/main" val="235547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Result Ranking</a:t>
            </a:r>
          </a:p>
        </p:txBody>
      </p:sp>
      <p:sp>
        <p:nvSpPr>
          <p:cNvPr id="3" name="Content Placeholder 2"/>
          <p:cNvSpPr>
            <a:spLocks noGrp="1"/>
          </p:cNvSpPr>
          <p:nvPr>
            <p:ph idx="1"/>
          </p:nvPr>
        </p:nvSpPr>
        <p:spPr>
          <a:xfrm>
            <a:off x="995819" y="1564640"/>
            <a:ext cx="10227594" cy="5185167"/>
          </a:xfrm>
        </p:spPr>
        <p:txBody>
          <a:bodyPr>
            <a:normAutofit/>
          </a:bodyPr>
          <a:lstStyle/>
          <a:p>
            <a:pPr marL="230188" indent="-230188"/>
            <a:r>
              <a:rPr lang="en-US" sz="3000" dirty="0"/>
              <a:t>Volume of </a:t>
            </a:r>
            <a:r>
              <a:rPr lang="en-US" sz="3000" i="1" dirty="0"/>
              <a:t>Yes-No</a:t>
            </a:r>
            <a:r>
              <a:rPr lang="en-US" sz="3000" dirty="0"/>
              <a:t> content in the results</a:t>
            </a:r>
          </a:p>
          <a:p>
            <a:pPr marL="0" indent="0">
              <a:buNone/>
            </a:pPr>
            <a:r>
              <a:rPr lang="en-US" sz="1600" dirty="0"/>
              <a:t>		                             Percentage of captions or results with answer</a:t>
            </a:r>
          </a:p>
          <a:p>
            <a:endParaRPr lang="en-US" b="1" dirty="0"/>
          </a:p>
          <a:p>
            <a:endParaRPr lang="en-US" b="1" dirty="0"/>
          </a:p>
          <a:p>
            <a:pPr marL="0" indent="0">
              <a:buNone/>
            </a:pPr>
            <a:r>
              <a:rPr lang="en-US" dirty="0">
                <a:sym typeface="Wingdings" panose="05000000000000000000" pitchFamily="2" charset="2"/>
              </a:rPr>
              <a:t> </a:t>
            </a:r>
            <a:r>
              <a:rPr lang="en-US" sz="3000" dirty="0"/>
              <a:t>More </a:t>
            </a:r>
            <a:r>
              <a:rPr lang="en-US" sz="3000" i="1" dirty="0"/>
              <a:t>Yes</a:t>
            </a:r>
            <a:r>
              <a:rPr lang="en-US" sz="3000" dirty="0"/>
              <a:t> content in top-10 than </a:t>
            </a:r>
            <a:r>
              <a:rPr lang="en-US" sz="3000" i="1" dirty="0"/>
              <a:t>No</a:t>
            </a:r>
            <a:r>
              <a:rPr lang="en-US" sz="3000" dirty="0"/>
              <a:t> content</a:t>
            </a:r>
          </a:p>
          <a:p>
            <a:pPr marL="230188" indent="-230188"/>
            <a:r>
              <a:rPr lang="en-US" sz="3000" dirty="0"/>
              <a:t>Relative ranking of </a:t>
            </a:r>
            <a:r>
              <a:rPr lang="en-US" sz="3000" b="1" u="sng" dirty="0"/>
              <a:t>top</a:t>
            </a:r>
            <a:r>
              <a:rPr lang="en-US" sz="3000" dirty="0"/>
              <a:t> </a:t>
            </a:r>
            <a:r>
              <a:rPr lang="en-US" sz="3000" i="1" dirty="0"/>
              <a:t>Yes-No</a:t>
            </a:r>
            <a:r>
              <a:rPr lang="en-US" sz="3000" dirty="0"/>
              <a:t> content when both in top 10</a:t>
            </a:r>
          </a:p>
          <a:p>
            <a:pPr marL="0" indent="0" algn="ctr">
              <a:buNone/>
            </a:pPr>
            <a:r>
              <a:rPr lang="en-US" sz="1600" dirty="0"/>
              <a:t>Percentage of SERPs where top </a:t>
            </a:r>
            <a:r>
              <a:rPr lang="en-US" sz="1600" i="1" dirty="0"/>
              <a:t>Yes</a:t>
            </a:r>
            <a:r>
              <a:rPr lang="en-US" sz="1600" dirty="0"/>
              <a:t> caption or result appears </a:t>
            </a:r>
            <a:br>
              <a:rPr lang="en-US" sz="1600" dirty="0"/>
            </a:br>
            <a:r>
              <a:rPr lang="en-US" sz="1600" dirty="0"/>
              <a:t>above (nearer the top of ranking than) the top </a:t>
            </a:r>
            <a:r>
              <a:rPr lang="en-US" sz="1600" i="1" dirty="0"/>
              <a:t>No</a:t>
            </a:r>
          </a:p>
          <a:p>
            <a:endParaRPr lang="en-US" dirty="0"/>
          </a:p>
          <a:p>
            <a:endParaRPr lang="en-US" dirty="0"/>
          </a:p>
          <a:p>
            <a:pPr marL="0" indent="0">
              <a:buNone/>
            </a:pPr>
            <a:r>
              <a:rPr lang="en-US" sz="3000" dirty="0">
                <a:sym typeface="Wingdings" panose="05000000000000000000" pitchFamily="2" charset="2"/>
              </a:rPr>
              <a:t> </a:t>
            </a:r>
            <a:r>
              <a:rPr lang="en-US" sz="3000" i="1" dirty="0">
                <a:sym typeface="Wingdings" panose="05000000000000000000" pitchFamily="2" charset="2"/>
              </a:rPr>
              <a:t>Yes</a:t>
            </a:r>
            <a:r>
              <a:rPr lang="en-US" sz="3000" dirty="0">
                <a:sym typeface="Wingdings" panose="05000000000000000000" pitchFamily="2" charset="2"/>
              </a:rPr>
              <a:t> content ranked above </a:t>
            </a:r>
            <a:r>
              <a:rPr lang="en-US" sz="3000" i="1" dirty="0">
                <a:sym typeface="Wingdings" panose="05000000000000000000" pitchFamily="2" charset="2"/>
              </a:rPr>
              <a:t>No</a:t>
            </a:r>
            <a:r>
              <a:rPr lang="en-US" sz="3000" dirty="0">
                <a:sym typeface="Wingdings" panose="05000000000000000000" pitchFamily="2" charset="2"/>
              </a:rPr>
              <a:t> more often (when both shown)</a:t>
            </a:r>
            <a:endParaRPr lang="en-US" sz="3000" dirty="0"/>
          </a:p>
        </p:txBody>
      </p:sp>
      <p:pic>
        <p:nvPicPr>
          <p:cNvPr id="4" name="Picture 3"/>
          <p:cNvPicPr>
            <a:picLocks noChangeAspect="1"/>
          </p:cNvPicPr>
          <p:nvPr/>
        </p:nvPicPr>
        <p:blipFill>
          <a:blip r:embed="rId3"/>
          <a:stretch>
            <a:fillRect/>
          </a:stretch>
        </p:blipFill>
        <p:spPr>
          <a:xfrm>
            <a:off x="3082643" y="2376294"/>
            <a:ext cx="6053944" cy="903693"/>
          </a:xfrm>
          <a:prstGeom prst="rect">
            <a:avLst/>
          </a:prstGeom>
        </p:spPr>
      </p:pic>
      <p:pic>
        <p:nvPicPr>
          <p:cNvPr id="6" name="Picture 5"/>
          <p:cNvPicPr>
            <a:picLocks noChangeAspect="1"/>
          </p:cNvPicPr>
          <p:nvPr/>
        </p:nvPicPr>
        <p:blipFill>
          <a:blip r:embed="rId4"/>
          <a:stretch>
            <a:fillRect/>
          </a:stretch>
        </p:blipFill>
        <p:spPr>
          <a:xfrm>
            <a:off x="4050803" y="5099543"/>
            <a:ext cx="4117625" cy="835794"/>
          </a:xfrm>
          <a:prstGeom prst="rect">
            <a:avLst/>
          </a:prstGeom>
        </p:spPr>
      </p:pic>
      <p:sp>
        <p:nvSpPr>
          <p:cNvPr id="7" name="Rectangle 6">
            <a:extLst>
              <a:ext uri="{FF2B5EF4-FFF2-40B4-BE49-F238E27FC236}">
                <a16:creationId xmlns:a16="http://schemas.microsoft.com/office/drawing/2014/main" id="{ACF7CFD7-8AD2-4CC3-B8EE-1803E256122D}"/>
              </a:ext>
            </a:extLst>
          </p:cNvPr>
          <p:cNvSpPr/>
          <p:nvPr/>
        </p:nvSpPr>
        <p:spPr>
          <a:xfrm>
            <a:off x="4626188" y="2465493"/>
            <a:ext cx="860212" cy="76538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999C02D-3885-4CB8-8B7A-E005C06E1834}"/>
              </a:ext>
            </a:extLst>
          </p:cNvPr>
          <p:cNvSpPr/>
          <p:nvPr/>
        </p:nvSpPr>
        <p:spPr>
          <a:xfrm>
            <a:off x="5235787" y="5099544"/>
            <a:ext cx="1246293" cy="7864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4758D0-2136-49AC-9F6D-7E493F00093C}"/>
              </a:ext>
            </a:extLst>
          </p:cNvPr>
          <p:cNvSpPr/>
          <p:nvPr/>
        </p:nvSpPr>
        <p:spPr>
          <a:xfrm>
            <a:off x="7039154" y="6542281"/>
            <a:ext cx="5324575" cy="369332"/>
          </a:xfrm>
          <a:prstGeom prst="rect">
            <a:avLst/>
          </a:prstGeom>
        </p:spPr>
        <p:txBody>
          <a:bodyPr wrap="square">
            <a:spAutoFit/>
          </a:bodyPr>
          <a:lstStyle/>
          <a:p>
            <a:pPr marL="230188" indent="-230188"/>
            <a:r>
              <a:rPr lang="en-US" b="1" dirty="0"/>
              <a:t>NB:</a:t>
            </a:r>
            <a:r>
              <a:rPr lang="en-US" dirty="0"/>
              <a:t> Millions of searchers/queries. All diffs are stat sig.</a:t>
            </a:r>
          </a:p>
        </p:txBody>
      </p:sp>
    </p:spTree>
    <p:extLst>
      <p:ext uri="{BB962C8B-B14F-4D97-AF65-F5344CB8AC3E}">
        <p14:creationId xmlns:p14="http://schemas.microsoft.com/office/powerpoint/2010/main" val="54721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4805"/>
            <a:ext cx="10515600" cy="1325563"/>
          </a:xfrm>
        </p:spPr>
        <p:txBody>
          <a:bodyPr/>
          <a:lstStyle/>
          <a:p>
            <a:r>
              <a:rPr lang="en-US" dirty="0">
                <a:latin typeface="+mn-lt"/>
              </a:rPr>
              <a:t>User Behavior (Clickthrough rate)</a:t>
            </a:r>
          </a:p>
        </p:txBody>
      </p:sp>
      <p:sp>
        <p:nvSpPr>
          <p:cNvPr id="3" name="Content Placeholder 2"/>
          <p:cNvSpPr>
            <a:spLocks noGrp="1"/>
          </p:cNvSpPr>
          <p:nvPr>
            <p:ph idx="1"/>
          </p:nvPr>
        </p:nvSpPr>
        <p:spPr/>
        <p:txBody>
          <a:bodyPr/>
          <a:lstStyle/>
          <a:p>
            <a:pPr marL="227013" indent="-227013"/>
            <a:r>
              <a:rPr lang="en-US" dirty="0"/>
              <a:t>Studied </a:t>
            </a:r>
            <a:r>
              <a:rPr lang="en-US" b="1" dirty="0"/>
              <a:t>clickthrough rates</a:t>
            </a:r>
            <a:r>
              <a:rPr lang="en-US" dirty="0"/>
              <a:t> on captions containing answers</a:t>
            </a:r>
          </a:p>
          <a:p>
            <a:pPr marL="227013" indent="-227013"/>
            <a:r>
              <a:rPr lang="en-US" dirty="0"/>
              <a:t>Controlled for rank by just considering top-ranked result (</a:t>
            </a:r>
            <a:r>
              <a:rPr lang="en-US" i="1" dirty="0"/>
              <a:t>r</a:t>
            </a:r>
            <a:r>
              <a:rPr lang="en-US" dirty="0"/>
              <a:t>=1)</a:t>
            </a:r>
          </a:p>
          <a:p>
            <a:pPr marL="0" indent="0">
              <a:buNone/>
            </a:pPr>
            <a:r>
              <a:rPr lang="en-US" sz="1600" dirty="0"/>
              <a:t>                  	      	        SERP click likelihoods for different captions given variations </a:t>
            </a:r>
            <a:br>
              <a:rPr lang="en-US" sz="1600" dirty="0"/>
            </a:br>
            <a:r>
              <a:rPr lang="en-US" sz="1600" dirty="0"/>
              <a:t>                                    		in answer presence in SERPs/captions, and rank</a:t>
            </a:r>
          </a:p>
        </p:txBody>
      </p:sp>
      <p:pic>
        <p:nvPicPr>
          <p:cNvPr id="4" name="Picture 3"/>
          <p:cNvPicPr>
            <a:picLocks noChangeAspect="1"/>
          </p:cNvPicPr>
          <p:nvPr/>
        </p:nvPicPr>
        <p:blipFill rotWithShape="1">
          <a:blip r:embed="rId3"/>
          <a:srcRect l="3768" r="40293"/>
          <a:stretch/>
        </p:blipFill>
        <p:spPr>
          <a:xfrm>
            <a:off x="4002716" y="3510606"/>
            <a:ext cx="3373465" cy="2853144"/>
          </a:xfrm>
          <a:prstGeom prst="rect">
            <a:avLst/>
          </a:prstGeom>
        </p:spPr>
      </p:pic>
      <p:sp>
        <p:nvSpPr>
          <p:cNvPr id="5" name="Rectangle 4"/>
          <p:cNvSpPr/>
          <p:nvPr/>
        </p:nvSpPr>
        <p:spPr>
          <a:xfrm>
            <a:off x="7488791" y="4899601"/>
            <a:ext cx="2771613" cy="1200329"/>
          </a:xfrm>
          <a:prstGeom prst="rect">
            <a:avLst/>
          </a:prstGeom>
        </p:spPr>
        <p:txBody>
          <a:bodyPr wrap="square">
            <a:spAutoFit/>
          </a:bodyPr>
          <a:lstStyle/>
          <a:p>
            <a:r>
              <a:rPr lang="en-US" b="1" dirty="0"/>
              <a:t>3-4x as likely to click on captions with Yes content, even though TRUTH = </a:t>
            </a:r>
            <a:br>
              <a:rPr lang="en-US" b="1" dirty="0"/>
            </a:br>
            <a:r>
              <a:rPr lang="en-US" b="1" dirty="0"/>
              <a:t>55% Yes / 45% No</a:t>
            </a:r>
            <a:endParaRPr lang="en-US" dirty="0"/>
          </a:p>
        </p:txBody>
      </p:sp>
      <p:cxnSp>
        <p:nvCxnSpPr>
          <p:cNvPr id="7" name="Straight Connector 6"/>
          <p:cNvCxnSpPr/>
          <p:nvPr/>
        </p:nvCxnSpPr>
        <p:spPr>
          <a:xfrm>
            <a:off x="7476032" y="4659534"/>
            <a:ext cx="0" cy="16542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110946" y="5713089"/>
            <a:ext cx="1765131" cy="646331"/>
          </a:xfrm>
          <a:prstGeom prst="rect">
            <a:avLst/>
          </a:prstGeom>
        </p:spPr>
        <p:txBody>
          <a:bodyPr wrap="square">
            <a:spAutoFit/>
          </a:bodyPr>
          <a:lstStyle/>
          <a:p>
            <a:pPr algn="r"/>
            <a:r>
              <a:rPr lang="en-US" b="1" dirty="0"/>
              <a:t>Just considering</a:t>
            </a:r>
          </a:p>
          <a:p>
            <a:pPr algn="r"/>
            <a:r>
              <a:rPr lang="en-US" b="1" dirty="0"/>
              <a:t>top search result</a:t>
            </a:r>
            <a:endParaRPr lang="en-US" dirty="0"/>
          </a:p>
        </p:txBody>
      </p:sp>
      <p:cxnSp>
        <p:nvCxnSpPr>
          <p:cNvPr id="9" name="Straight Connector 8"/>
          <p:cNvCxnSpPr/>
          <p:nvPr/>
        </p:nvCxnSpPr>
        <p:spPr>
          <a:xfrm>
            <a:off x="3909049" y="5758249"/>
            <a:ext cx="0" cy="5844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983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User Behavior (Result skipping)</a:t>
            </a:r>
          </a:p>
        </p:txBody>
      </p:sp>
      <p:sp>
        <p:nvSpPr>
          <p:cNvPr id="3" name="Content Placeholder 2"/>
          <p:cNvSpPr>
            <a:spLocks noGrp="1"/>
          </p:cNvSpPr>
          <p:nvPr>
            <p:ph idx="1"/>
          </p:nvPr>
        </p:nvSpPr>
        <p:spPr>
          <a:xfrm>
            <a:off x="732773" y="1993393"/>
            <a:ext cx="9363727" cy="4577888"/>
          </a:xfrm>
        </p:spPr>
        <p:txBody>
          <a:bodyPr/>
          <a:lstStyle/>
          <a:p>
            <a:pPr marL="227013" indent="-227013"/>
            <a:r>
              <a:rPr lang="en-US" dirty="0"/>
              <a:t>Studied result </a:t>
            </a:r>
            <a:r>
              <a:rPr lang="en-US" b="1" dirty="0"/>
              <a:t>skipping</a:t>
            </a:r>
            <a:r>
              <a:rPr lang="en-US" dirty="0"/>
              <a:t> behavior</a:t>
            </a:r>
          </a:p>
          <a:p>
            <a:pPr marL="227013" indent="-227013"/>
            <a:r>
              <a:rPr lang="en-US" dirty="0"/>
              <a:t>Frequency with which people skipped </a:t>
            </a:r>
            <a:br>
              <a:rPr lang="en-US" dirty="0"/>
            </a:br>
            <a:r>
              <a:rPr lang="en-US" dirty="0"/>
              <a:t>caption w/answer to click other caption</a:t>
            </a:r>
          </a:p>
          <a:p>
            <a:pPr marL="0" indent="0">
              <a:buNone/>
            </a:pPr>
            <a:endParaRPr lang="en-US" sz="1600" dirty="0"/>
          </a:p>
          <a:p>
            <a:pPr marL="0" indent="0">
              <a:buNone/>
            </a:pPr>
            <a:r>
              <a:rPr lang="en-US" sz="1600" dirty="0"/>
              <a:t>                                                 </a:t>
            </a:r>
            <a:r>
              <a:rPr lang="en-US" sz="1800" dirty="0"/>
              <a:t>Distribution of clicks and skips by answer</a:t>
            </a:r>
          </a:p>
          <a:p>
            <a:pPr marL="0" indent="0">
              <a:buNone/>
            </a:pPr>
            <a:endParaRPr lang="en-US" sz="1600" dirty="0"/>
          </a:p>
          <a:p>
            <a:endParaRPr lang="en-US" sz="1600" dirty="0"/>
          </a:p>
          <a:p>
            <a:endParaRPr lang="en-US" sz="1600" dirty="0"/>
          </a:p>
          <a:p>
            <a:endParaRPr lang="en-US" sz="1600" dirty="0"/>
          </a:p>
          <a:p>
            <a:pPr marL="227013" indent="-227013"/>
            <a:endParaRPr lang="en-US" dirty="0"/>
          </a:p>
          <a:p>
            <a:pPr marL="227013" indent="-227013"/>
            <a:r>
              <a:rPr lang="en-US" dirty="0"/>
              <a:t>Users more likely (4x) to skip </a:t>
            </a:r>
            <a:r>
              <a:rPr lang="en-US" i="1" dirty="0"/>
              <a:t>No</a:t>
            </a:r>
            <a:r>
              <a:rPr lang="en-US" dirty="0"/>
              <a:t> to click </a:t>
            </a:r>
            <a:r>
              <a:rPr lang="en-US" i="1" dirty="0"/>
              <a:t>Yes</a:t>
            </a:r>
            <a:r>
              <a:rPr lang="en-US" dirty="0"/>
              <a:t> than vice versa</a:t>
            </a:r>
          </a:p>
          <a:p>
            <a:endParaRPr lang="en-US" sz="1600" dirty="0"/>
          </a:p>
        </p:txBody>
      </p:sp>
      <p:pic>
        <p:nvPicPr>
          <p:cNvPr id="5" name="Picture 4"/>
          <p:cNvPicPr>
            <a:picLocks noChangeAspect="1"/>
          </p:cNvPicPr>
          <p:nvPr/>
        </p:nvPicPr>
        <p:blipFill rotWithShape="1">
          <a:blip r:embed="rId3"/>
          <a:srcRect r="555"/>
          <a:stretch/>
        </p:blipFill>
        <p:spPr>
          <a:xfrm>
            <a:off x="2523604" y="4057995"/>
            <a:ext cx="5056062" cy="1749952"/>
          </a:xfrm>
          <a:prstGeom prst="rect">
            <a:avLst/>
          </a:prstGeom>
        </p:spPr>
      </p:pic>
      <p:sp>
        <p:nvSpPr>
          <p:cNvPr id="6" name="Rectangle 5"/>
          <p:cNvSpPr/>
          <p:nvPr/>
        </p:nvSpPr>
        <p:spPr>
          <a:xfrm>
            <a:off x="8655195" y="2433234"/>
            <a:ext cx="516610" cy="516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a:t>
            </a:r>
          </a:p>
        </p:txBody>
      </p:sp>
      <p:sp>
        <p:nvSpPr>
          <p:cNvPr id="7" name="Rectangle 6"/>
          <p:cNvSpPr/>
          <p:nvPr/>
        </p:nvSpPr>
        <p:spPr>
          <a:xfrm>
            <a:off x="8655195" y="2947261"/>
            <a:ext cx="516610" cy="516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a:t>
            </a:r>
          </a:p>
        </p:txBody>
      </p:sp>
      <p:sp>
        <p:nvSpPr>
          <p:cNvPr id="10" name="Rectangle 9"/>
          <p:cNvSpPr/>
          <p:nvPr/>
        </p:nvSpPr>
        <p:spPr>
          <a:xfrm>
            <a:off x="8655195" y="3466454"/>
            <a:ext cx="516610" cy="516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No</a:t>
            </a:r>
          </a:p>
        </p:txBody>
      </p:sp>
      <p:sp>
        <p:nvSpPr>
          <p:cNvPr id="11" name="Rectangle 10"/>
          <p:cNvSpPr/>
          <p:nvPr/>
        </p:nvSpPr>
        <p:spPr>
          <a:xfrm>
            <a:off x="8655195" y="3985647"/>
            <a:ext cx="516610" cy="516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Yes</a:t>
            </a:r>
          </a:p>
        </p:txBody>
      </p:sp>
      <p:sp>
        <p:nvSpPr>
          <p:cNvPr id="12" name="Rectangle 11"/>
          <p:cNvSpPr/>
          <p:nvPr/>
        </p:nvSpPr>
        <p:spPr>
          <a:xfrm>
            <a:off x="7517502" y="2505582"/>
            <a:ext cx="1073179" cy="369332"/>
          </a:xfrm>
          <a:prstGeom prst="rect">
            <a:avLst/>
          </a:prstGeom>
        </p:spPr>
        <p:txBody>
          <a:bodyPr wrap="none">
            <a:spAutoFit/>
          </a:bodyPr>
          <a:lstStyle/>
          <a:p>
            <a:r>
              <a:rPr lang="en-US" dirty="0"/>
              <a:t>Caption 1</a:t>
            </a:r>
          </a:p>
        </p:txBody>
      </p:sp>
      <p:sp>
        <p:nvSpPr>
          <p:cNvPr id="13" name="Rectangle 12"/>
          <p:cNvSpPr/>
          <p:nvPr/>
        </p:nvSpPr>
        <p:spPr>
          <a:xfrm>
            <a:off x="7517502" y="3014443"/>
            <a:ext cx="1073179" cy="369332"/>
          </a:xfrm>
          <a:prstGeom prst="rect">
            <a:avLst/>
          </a:prstGeom>
        </p:spPr>
        <p:txBody>
          <a:bodyPr wrap="none">
            <a:spAutoFit/>
          </a:bodyPr>
          <a:lstStyle/>
          <a:p>
            <a:r>
              <a:rPr lang="en-US" dirty="0"/>
              <a:t>Caption 2</a:t>
            </a:r>
          </a:p>
        </p:txBody>
      </p:sp>
      <p:sp>
        <p:nvSpPr>
          <p:cNvPr id="14" name="Rectangle 13"/>
          <p:cNvSpPr/>
          <p:nvPr/>
        </p:nvSpPr>
        <p:spPr>
          <a:xfrm>
            <a:off x="7517502" y="3538802"/>
            <a:ext cx="1073179" cy="369332"/>
          </a:xfrm>
          <a:prstGeom prst="rect">
            <a:avLst/>
          </a:prstGeom>
        </p:spPr>
        <p:txBody>
          <a:bodyPr wrap="none">
            <a:spAutoFit/>
          </a:bodyPr>
          <a:lstStyle/>
          <a:p>
            <a:r>
              <a:rPr lang="en-US" dirty="0"/>
              <a:t>Caption 3</a:t>
            </a:r>
          </a:p>
        </p:txBody>
      </p:sp>
      <p:sp>
        <p:nvSpPr>
          <p:cNvPr id="15" name="Rectangle 14"/>
          <p:cNvSpPr/>
          <p:nvPr/>
        </p:nvSpPr>
        <p:spPr>
          <a:xfrm>
            <a:off x="7517502" y="4057995"/>
            <a:ext cx="1073179" cy="369332"/>
          </a:xfrm>
          <a:prstGeom prst="rect">
            <a:avLst/>
          </a:prstGeom>
        </p:spPr>
        <p:txBody>
          <a:bodyPr wrap="none">
            <a:spAutoFit/>
          </a:bodyPr>
          <a:lstStyle/>
          <a:p>
            <a:r>
              <a:rPr lang="en-US" dirty="0"/>
              <a:t>Caption 4</a:t>
            </a:r>
          </a:p>
        </p:txBody>
      </p:sp>
      <p:sp>
        <p:nvSpPr>
          <p:cNvPr id="17" name="Curved Left Arrow 16"/>
          <p:cNvSpPr/>
          <p:nvPr/>
        </p:nvSpPr>
        <p:spPr>
          <a:xfrm>
            <a:off x="9292907" y="2135926"/>
            <a:ext cx="928362" cy="233835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6036538" y="4932971"/>
            <a:ext cx="1070342" cy="3733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56176" y="5279476"/>
            <a:ext cx="1070342" cy="3733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9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425" y="0"/>
            <a:ext cx="10065262" cy="1325563"/>
          </a:xfrm>
        </p:spPr>
        <p:txBody>
          <a:bodyPr/>
          <a:lstStyle/>
          <a:p>
            <a:r>
              <a:rPr lang="en-US" dirty="0">
                <a:latin typeface="+mn-lt"/>
              </a:rPr>
              <a:t>Answer Accuracy</a:t>
            </a:r>
          </a:p>
        </p:txBody>
      </p:sp>
      <p:sp>
        <p:nvSpPr>
          <p:cNvPr id="3" name="Content Placeholder 2"/>
          <p:cNvSpPr>
            <a:spLocks noGrp="1"/>
          </p:cNvSpPr>
          <p:nvPr>
            <p:ph idx="1"/>
          </p:nvPr>
        </p:nvSpPr>
        <p:spPr>
          <a:xfrm>
            <a:off x="593559" y="1325563"/>
            <a:ext cx="10993016" cy="5532437"/>
          </a:xfrm>
        </p:spPr>
        <p:txBody>
          <a:bodyPr>
            <a:normAutofit/>
          </a:bodyPr>
          <a:lstStyle/>
          <a:p>
            <a:pPr marL="230188" indent="-230188"/>
            <a:r>
              <a:rPr lang="en-US" dirty="0"/>
              <a:t>Examined accuracy of the top search result, as well as first click and last click in session</a:t>
            </a:r>
          </a:p>
          <a:p>
            <a:endParaRPr lang="en-US" dirty="0"/>
          </a:p>
          <a:p>
            <a:endParaRPr lang="en-US" dirty="0"/>
          </a:p>
          <a:p>
            <a:endParaRPr lang="en-US" dirty="0"/>
          </a:p>
          <a:p>
            <a:endParaRPr lang="en-US" dirty="0"/>
          </a:p>
          <a:p>
            <a:pPr marL="230188" indent="-230188"/>
            <a:r>
              <a:rPr lang="en-US" dirty="0"/>
              <a:t>Findings show:</a:t>
            </a:r>
          </a:p>
          <a:p>
            <a:pPr marL="687388" lvl="1" indent="-230188"/>
            <a:endParaRPr lang="en-US" dirty="0"/>
          </a:p>
          <a:p>
            <a:pPr marL="687388" lvl="1" indent="-230188"/>
            <a:r>
              <a:rPr lang="en-US" dirty="0"/>
              <a:t>Top result accurate only 45% of the time, less when truth is </a:t>
            </a:r>
            <a:r>
              <a:rPr lang="en-US" i="1" dirty="0"/>
              <a:t>No</a:t>
            </a:r>
          </a:p>
          <a:p>
            <a:pPr marL="687388" lvl="1" indent="-230188"/>
            <a:endParaRPr lang="en-US" dirty="0"/>
          </a:p>
          <a:p>
            <a:pPr marL="687388" lvl="1" indent="-230188"/>
            <a:r>
              <a:rPr lang="en-US" dirty="0"/>
              <a:t>Users improve accuracy, but only slightly (limited by top 10 options)</a:t>
            </a:r>
          </a:p>
        </p:txBody>
      </p:sp>
      <p:pic>
        <p:nvPicPr>
          <p:cNvPr id="4" name="Picture 3"/>
          <p:cNvPicPr>
            <a:picLocks noChangeAspect="1"/>
          </p:cNvPicPr>
          <p:nvPr/>
        </p:nvPicPr>
        <p:blipFill>
          <a:blip r:embed="rId3"/>
          <a:stretch>
            <a:fillRect/>
          </a:stretch>
        </p:blipFill>
        <p:spPr>
          <a:xfrm>
            <a:off x="2874035" y="2254109"/>
            <a:ext cx="6499743" cy="1875765"/>
          </a:xfrm>
          <a:prstGeom prst="rect">
            <a:avLst/>
          </a:prstGeom>
        </p:spPr>
      </p:pic>
      <p:sp>
        <p:nvSpPr>
          <p:cNvPr id="5" name="Rectangle 4"/>
          <p:cNvSpPr/>
          <p:nvPr/>
        </p:nvSpPr>
        <p:spPr>
          <a:xfrm>
            <a:off x="5118750" y="3037418"/>
            <a:ext cx="3914716" cy="31474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18750" y="3402591"/>
            <a:ext cx="3914716" cy="6768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5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3920-1C92-4C97-98FC-BF729712ECEB}"/>
              </a:ext>
            </a:extLst>
          </p:cNvPr>
          <p:cNvSpPr>
            <a:spLocks noGrp="1"/>
          </p:cNvSpPr>
          <p:nvPr>
            <p:ph type="title"/>
          </p:nvPr>
        </p:nvSpPr>
        <p:spPr>
          <a:xfrm>
            <a:off x="662609" y="40101"/>
            <a:ext cx="10108096" cy="1325563"/>
          </a:xfrm>
        </p:spPr>
        <p:txBody>
          <a:bodyPr/>
          <a:lstStyle/>
          <a:p>
            <a:r>
              <a:rPr lang="en-US" dirty="0">
                <a:latin typeface="+mn-lt"/>
              </a:rPr>
              <a:t>Possible Sources of Bias</a:t>
            </a:r>
          </a:p>
        </p:txBody>
      </p:sp>
      <p:sp>
        <p:nvSpPr>
          <p:cNvPr id="5" name="Content Placeholder 2">
            <a:extLst>
              <a:ext uri="{FF2B5EF4-FFF2-40B4-BE49-F238E27FC236}">
                <a16:creationId xmlns:a16="http://schemas.microsoft.com/office/drawing/2014/main" id="{661BC117-DBB4-426A-B2AE-64A4BA571BA6}"/>
              </a:ext>
            </a:extLst>
          </p:cNvPr>
          <p:cNvSpPr>
            <a:spLocks noGrp="1"/>
          </p:cNvSpPr>
          <p:nvPr/>
        </p:nvSpPr>
        <p:spPr>
          <a:xfrm>
            <a:off x="662609" y="1352067"/>
            <a:ext cx="10800521" cy="5287003"/>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27013" indent="-227013">
              <a:buFont typeface="Arial" panose="020B0604020202020204" pitchFamily="34" charset="0"/>
              <a:buChar char="•"/>
            </a:pPr>
            <a:r>
              <a:rPr lang="en-US" sz="2800" dirty="0"/>
              <a:t>Possible causes for observed rank bias include:</a:t>
            </a:r>
            <a:br>
              <a:rPr lang="en-US" sz="2800" dirty="0"/>
            </a:br>
            <a:endParaRPr lang="en-US" sz="2800" dirty="0"/>
          </a:p>
          <a:p>
            <a:pPr marL="409893" lvl="1" indent="-227013">
              <a:buFont typeface="Arial" panose="020B0604020202020204" pitchFamily="34" charset="0"/>
              <a:buChar char="•"/>
            </a:pPr>
            <a:r>
              <a:rPr lang="en-US" sz="2800" dirty="0"/>
              <a:t>Search engines use behavior (hurt by common misconceptions)</a:t>
            </a:r>
            <a:br>
              <a:rPr lang="en-US" sz="2800" dirty="0"/>
            </a:br>
            <a:endParaRPr lang="en-US" sz="2800" dirty="0"/>
          </a:p>
          <a:p>
            <a:pPr marL="409893" lvl="1" indent="-227013">
              <a:buFont typeface="Arial" panose="020B0604020202020204" pitchFamily="34" charset="0"/>
              <a:buChar char="•"/>
            </a:pPr>
            <a:r>
              <a:rPr lang="en-US" sz="2800" dirty="0"/>
              <a:t>Ranking algorithms consider query match </a:t>
            </a:r>
          </a:p>
          <a:p>
            <a:pPr marL="684213" lvl="2" indent="-227013">
              <a:buFont typeface="Arial" panose="020B0604020202020204" pitchFamily="34" charset="0"/>
              <a:buChar char="•"/>
            </a:pPr>
            <a:r>
              <a:rPr lang="en-US" dirty="0"/>
              <a:t>e.g., for query: </a:t>
            </a:r>
            <a:r>
              <a:rPr lang="en-US" b="1" dirty="0"/>
              <a:t>[</a:t>
            </a:r>
            <a:r>
              <a:rPr lang="en-US" b="1" i="1" dirty="0"/>
              <a:t>can acid reflux cause back pain?</a:t>
            </a:r>
            <a:r>
              <a:rPr lang="en-US" b="1" dirty="0"/>
              <a:t>]</a:t>
            </a:r>
            <a:r>
              <a:rPr lang="en-US" dirty="0"/>
              <a:t>:</a:t>
            </a:r>
          </a:p>
          <a:p>
            <a:pPr marL="684213" lvl="2" indent="-227013">
              <a:buFont typeface="Arial" panose="020B0604020202020204" pitchFamily="34" charset="0"/>
              <a:buChar char="•"/>
            </a:pPr>
            <a:r>
              <a:rPr lang="en-US" b="1" dirty="0"/>
              <a:t>Yes</a:t>
            </a:r>
            <a:r>
              <a:rPr lang="en-US" dirty="0"/>
              <a:t> docs w/ “Acid reflux can cause back pain” better match (6 of 6 terms) than </a:t>
            </a:r>
            <a:r>
              <a:rPr lang="en-US" b="1" dirty="0"/>
              <a:t>No</a:t>
            </a:r>
            <a:r>
              <a:rPr lang="en-US" dirty="0"/>
              <a:t> docs w/ “Acid reflux </a:t>
            </a:r>
            <a:r>
              <a:rPr lang="en-US" b="1" u="sng" dirty="0">
                <a:solidFill>
                  <a:srgbClr val="C00000"/>
                </a:solidFill>
              </a:rPr>
              <a:t>cannot</a:t>
            </a:r>
            <a:r>
              <a:rPr lang="en-US" dirty="0"/>
              <a:t> cause back pain” (</a:t>
            </a:r>
            <a:r>
              <a:rPr lang="en-US" dirty="0">
                <a:solidFill>
                  <a:schemeClr val="tx1"/>
                </a:solidFill>
              </a:rPr>
              <a:t>5</a:t>
            </a:r>
            <a:r>
              <a:rPr lang="en-US" dirty="0"/>
              <a:t> of 6 terms)</a:t>
            </a:r>
          </a:p>
          <a:p>
            <a:pPr marL="684213" lvl="2" indent="-227013">
              <a:buFont typeface="Arial" panose="020B0604020202020204" pitchFamily="34" charset="0"/>
              <a:buChar char="•"/>
            </a:pPr>
            <a:endParaRPr lang="en-US" dirty="0"/>
          </a:p>
          <a:p>
            <a:pPr marL="396875" lvl="2" indent="-223838">
              <a:buFont typeface="Arial" panose="020B0604020202020204" pitchFamily="34" charset="0"/>
              <a:buChar char="•"/>
            </a:pPr>
            <a:r>
              <a:rPr lang="en-US" sz="2800" i="0" dirty="0"/>
              <a:t>Availability – more may be </a:t>
            </a:r>
            <a:br>
              <a:rPr lang="en-US" sz="2800" i="0" dirty="0"/>
            </a:br>
            <a:r>
              <a:rPr lang="en-US" sz="2800" i="0" dirty="0"/>
              <a:t>written about positive outcomes</a:t>
            </a:r>
          </a:p>
          <a:p>
            <a:pPr marL="396875" lvl="2" indent="-223838">
              <a:buFont typeface="Arial" panose="020B0604020202020204" pitchFamily="34" charset="0"/>
              <a:buChar char="•"/>
            </a:pPr>
            <a:endParaRPr lang="en-US" sz="2800" i="0" dirty="0"/>
          </a:p>
          <a:p>
            <a:pPr marL="396875" lvl="2" indent="-223838">
              <a:buFont typeface="Arial" panose="020B0604020202020204" pitchFamily="34" charset="0"/>
              <a:buChar char="•"/>
            </a:pPr>
            <a:r>
              <a:rPr lang="en-US" sz="2800" b="1" dirty="0"/>
              <a:t>e.g., for medical interventions: </a:t>
            </a:r>
          </a:p>
        </p:txBody>
      </p:sp>
      <p:sp>
        <p:nvSpPr>
          <p:cNvPr id="6" name="Rectangle 5">
            <a:extLst>
              <a:ext uri="{FF2B5EF4-FFF2-40B4-BE49-F238E27FC236}">
                <a16:creationId xmlns:a16="http://schemas.microsoft.com/office/drawing/2014/main" id="{8F769014-42D1-4FE4-9467-81724589F2D9}"/>
              </a:ext>
            </a:extLst>
          </p:cNvPr>
          <p:cNvSpPr/>
          <p:nvPr/>
        </p:nvSpPr>
        <p:spPr>
          <a:xfrm>
            <a:off x="1457753" y="4235836"/>
            <a:ext cx="1941429"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C00000"/>
                </a:solidFill>
              </a:rPr>
              <a:t>missing from query</a:t>
            </a:r>
            <a:endParaRPr lang="en-US" dirty="0"/>
          </a:p>
        </p:txBody>
      </p:sp>
      <p:grpSp>
        <p:nvGrpSpPr>
          <p:cNvPr id="3" name="Group 2">
            <a:extLst>
              <a:ext uri="{FF2B5EF4-FFF2-40B4-BE49-F238E27FC236}">
                <a16:creationId xmlns:a16="http://schemas.microsoft.com/office/drawing/2014/main" id="{31E8411E-D4F4-48EC-9B48-4C0D50D36E51}"/>
              </a:ext>
            </a:extLst>
          </p:cNvPr>
          <p:cNvGrpSpPr/>
          <p:nvPr/>
        </p:nvGrpSpPr>
        <p:grpSpPr>
          <a:xfrm>
            <a:off x="6049617" y="4223161"/>
            <a:ext cx="6142383" cy="2634839"/>
            <a:chOff x="6049617" y="4223161"/>
            <a:chExt cx="6142383" cy="2634839"/>
          </a:xfrm>
        </p:grpSpPr>
        <p:pic>
          <p:nvPicPr>
            <p:cNvPr id="9" name="Picture 8">
              <a:extLst>
                <a:ext uri="{FF2B5EF4-FFF2-40B4-BE49-F238E27FC236}">
                  <a16:creationId xmlns:a16="http://schemas.microsoft.com/office/drawing/2014/main" id="{4688E71A-3085-4FEA-8306-3EC390762CB9}"/>
                </a:ext>
              </a:extLst>
            </p:cNvPr>
            <p:cNvPicPr>
              <a:picLocks noChangeAspect="1"/>
            </p:cNvPicPr>
            <p:nvPr/>
          </p:nvPicPr>
          <p:blipFill>
            <a:blip r:embed="rId3"/>
            <a:stretch>
              <a:fillRect/>
            </a:stretch>
          </p:blipFill>
          <p:spPr>
            <a:xfrm>
              <a:off x="6049617" y="4223161"/>
              <a:ext cx="6136306" cy="2265507"/>
            </a:xfrm>
            <a:prstGeom prst="rect">
              <a:avLst/>
            </a:prstGeom>
          </p:spPr>
        </p:pic>
        <p:sp>
          <p:nvSpPr>
            <p:cNvPr id="10" name="Rectangle 9">
              <a:extLst>
                <a:ext uri="{FF2B5EF4-FFF2-40B4-BE49-F238E27FC236}">
                  <a16:creationId xmlns:a16="http://schemas.microsoft.com/office/drawing/2014/main" id="{0ED5864B-AD28-4DF6-BBE1-81C5E087FBB5}"/>
                </a:ext>
              </a:extLst>
            </p:cNvPr>
            <p:cNvSpPr/>
            <p:nvPr/>
          </p:nvSpPr>
          <p:spPr>
            <a:xfrm>
              <a:off x="8975927" y="6488668"/>
              <a:ext cx="3216073" cy="369332"/>
            </a:xfrm>
            <a:prstGeom prst="rect">
              <a:avLst/>
            </a:prstGeom>
          </p:spPr>
          <p:txBody>
            <a:bodyPr wrap="none">
              <a:spAutoFit/>
            </a:bodyPr>
            <a:lstStyle/>
            <a:p>
              <a:r>
                <a:rPr lang="en-US" dirty="0"/>
                <a:t>White, Hassan, </a:t>
              </a:r>
              <a:r>
                <a:rPr lang="en-US" i="1" dirty="0"/>
                <a:t>ACM TWEB</a:t>
              </a:r>
              <a:r>
                <a:rPr lang="en-US" dirty="0"/>
                <a:t> 2014</a:t>
              </a:r>
            </a:p>
          </p:txBody>
        </p:sp>
      </p:grpSp>
    </p:spTree>
    <p:extLst>
      <p:ext uri="{BB962C8B-B14F-4D97-AF65-F5344CB8AC3E}">
        <p14:creationId xmlns:p14="http://schemas.microsoft.com/office/powerpoint/2010/main" val="213331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4A539E-FFDB-4C91-A93B-24D639894B49}"/>
              </a:ext>
            </a:extLst>
          </p:cNvPr>
          <p:cNvGrpSpPr/>
          <p:nvPr/>
        </p:nvGrpSpPr>
        <p:grpSpPr>
          <a:xfrm>
            <a:off x="8174182" y="4089678"/>
            <a:ext cx="3491347" cy="2719831"/>
            <a:chOff x="8174182" y="4089678"/>
            <a:chExt cx="3491347" cy="2719831"/>
          </a:xfrm>
        </p:grpSpPr>
        <p:pic>
          <p:nvPicPr>
            <p:cNvPr id="10" name="Picture 9" descr="A screenshot of a social media post&#10;&#10;Description generated with very high confidence">
              <a:extLst>
                <a:ext uri="{FF2B5EF4-FFF2-40B4-BE49-F238E27FC236}">
                  <a16:creationId xmlns:a16="http://schemas.microsoft.com/office/drawing/2014/main" id="{5A2B38B6-4387-4AED-A147-7545B7598944}"/>
                </a:ext>
              </a:extLst>
            </p:cNvPr>
            <p:cNvPicPr>
              <a:picLocks noChangeAspect="1"/>
            </p:cNvPicPr>
            <p:nvPr/>
          </p:nvPicPr>
          <p:blipFill rotWithShape="1">
            <a:blip r:embed="rId3">
              <a:extLst>
                <a:ext uri="{28A0092B-C50C-407E-A947-70E740481C1C}">
                  <a14:useLocalDpi xmlns:a14="http://schemas.microsoft.com/office/drawing/2010/main" val="0"/>
                </a:ext>
              </a:extLst>
            </a:blip>
            <a:srcRect l="3601" t="22724" r="42953" b="14348"/>
            <a:stretch/>
          </p:blipFill>
          <p:spPr>
            <a:xfrm>
              <a:off x="8174182" y="4450965"/>
              <a:ext cx="3491347" cy="2358544"/>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FA45B1C8-8D4A-48DF-BCE1-E437E9D137A9}"/>
                </a:ext>
              </a:extLst>
            </p:cNvPr>
            <p:cNvSpPr txBox="1"/>
            <p:nvPr/>
          </p:nvSpPr>
          <p:spPr>
            <a:xfrm>
              <a:off x="8591510" y="4089678"/>
              <a:ext cx="2656689" cy="369332"/>
            </a:xfrm>
            <a:prstGeom prst="rect">
              <a:avLst/>
            </a:prstGeom>
            <a:noFill/>
          </p:spPr>
          <p:txBody>
            <a:bodyPr wrap="none" rtlCol="0">
              <a:spAutoFit/>
            </a:bodyPr>
            <a:lstStyle/>
            <a:p>
              <a:r>
                <a:rPr lang="en-US" dirty="0"/>
                <a:t>Bing “intelligent answers”:</a:t>
              </a:r>
            </a:p>
          </p:txBody>
        </p:sp>
      </p:grpSp>
      <p:sp>
        <p:nvSpPr>
          <p:cNvPr id="2" name="Title 1">
            <a:extLst>
              <a:ext uri="{FF2B5EF4-FFF2-40B4-BE49-F238E27FC236}">
                <a16:creationId xmlns:a16="http://schemas.microsoft.com/office/drawing/2014/main" id="{A2278FB1-0EB9-44B4-B295-888102F5F0EB}"/>
              </a:ext>
            </a:extLst>
          </p:cNvPr>
          <p:cNvSpPr>
            <a:spLocks noGrp="1"/>
          </p:cNvSpPr>
          <p:nvPr>
            <p:ph type="title"/>
          </p:nvPr>
        </p:nvSpPr>
        <p:spPr>
          <a:xfrm>
            <a:off x="506896" y="365125"/>
            <a:ext cx="10515600" cy="1325563"/>
          </a:xfrm>
        </p:spPr>
        <p:txBody>
          <a:bodyPr/>
          <a:lstStyle/>
          <a:p>
            <a:r>
              <a:rPr lang="en-US" dirty="0">
                <a:latin typeface="+mn-lt"/>
              </a:rPr>
              <a:t>Search Interaction</a:t>
            </a:r>
          </a:p>
        </p:txBody>
      </p:sp>
      <p:sp>
        <p:nvSpPr>
          <p:cNvPr id="3" name="Content Placeholder 2">
            <a:extLst>
              <a:ext uri="{FF2B5EF4-FFF2-40B4-BE49-F238E27FC236}">
                <a16:creationId xmlns:a16="http://schemas.microsoft.com/office/drawing/2014/main" id="{5E80963D-C026-4CAE-999F-8DE1B27E1F34}"/>
              </a:ext>
            </a:extLst>
          </p:cNvPr>
          <p:cNvSpPr>
            <a:spLocks noGrp="1"/>
          </p:cNvSpPr>
          <p:nvPr>
            <p:ph idx="1"/>
          </p:nvPr>
        </p:nvSpPr>
        <p:spPr>
          <a:xfrm>
            <a:off x="506896" y="1690688"/>
            <a:ext cx="11608904" cy="5167312"/>
          </a:xfrm>
        </p:spPr>
        <p:txBody>
          <a:bodyPr>
            <a:normAutofit/>
          </a:bodyPr>
          <a:lstStyle/>
          <a:p>
            <a:r>
              <a:rPr lang="en-US" dirty="0"/>
              <a:t>Search engines use query-response model</a:t>
            </a:r>
          </a:p>
          <a:p>
            <a:r>
              <a:rPr lang="en-US" dirty="0"/>
              <a:t>Intent inferred from query and solutions offered via ranked result lists</a:t>
            </a:r>
          </a:p>
          <a:p>
            <a:endParaRPr lang="en-US" dirty="0"/>
          </a:p>
          <a:p>
            <a:r>
              <a:rPr lang="en-US" b="1" dirty="0"/>
              <a:t>Search interaction is evolving </a:t>
            </a:r>
            <a:r>
              <a:rPr lang="en-US" dirty="0"/>
              <a:t>– desktop to mobile, one-turn to </a:t>
            </a:r>
            <a:br>
              <a:rPr lang="en-US" dirty="0"/>
            </a:br>
            <a:r>
              <a:rPr lang="en-US" dirty="0"/>
              <a:t>dialog, command-line to natural, general to personal, ad hoc to contextual, …</a:t>
            </a:r>
          </a:p>
          <a:p>
            <a:endParaRPr lang="en-US" dirty="0"/>
          </a:p>
          <a:p>
            <a:r>
              <a:rPr lang="en-US" dirty="0"/>
              <a:t>Query-response model serves some needs</a:t>
            </a:r>
          </a:p>
          <a:p>
            <a:pPr lvl="1"/>
            <a:r>
              <a:rPr lang="en-US" dirty="0"/>
              <a:t>Better support with new answers, e.g. aggregation:</a:t>
            </a:r>
          </a:p>
          <a:p>
            <a:r>
              <a:rPr lang="en-US" dirty="0"/>
              <a:t>More support is needed:</a:t>
            </a:r>
          </a:p>
          <a:p>
            <a:pPr lvl="1"/>
            <a:r>
              <a:rPr lang="en-US" dirty="0"/>
              <a:t>To better understand users/tasks/context</a:t>
            </a:r>
          </a:p>
          <a:p>
            <a:pPr lvl="1"/>
            <a:r>
              <a:rPr lang="en-US" dirty="0"/>
              <a:t>Support end-to-end task completion</a:t>
            </a:r>
          </a:p>
        </p:txBody>
      </p:sp>
      <p:pic>
        <p:nvPicPr>
          <p:cNvPr id="12" name="Picture 11" descr="A screenshot of a social media post&#10;&#10;Description generated with very high confidence">
            <a:extLst>
              <a:ext uri="{FF2B5EF4-FFF2-40B4-BE49-F238E27FC236}">
                <a16:creationId xmlns:a16="http://schemas.microsoft.com/office/drawing/2014/main" id="{8CD94079-D223-4144-86DE-5C2D47C9E5F0}"/>
              </a:ext>
            </a:extLst>
          </p:cNvPr>
          <p:cNvPicPr>
            <a:picLocks noChangeAspect="1"/>
          </p:cNvPicPr>
          <p:nvPr/>
        </p:nvPicPr>
        <p:blipFill rotWithShape="1">
          <a:blip r:embed="rId4">
            <a:extLst>
              <a:ext uri="{28A0092B-C50C-407E-A947-70E740481C1C}">
                <a14:useLocalDpi xmlns:a14="http://schemas.microsoft.com/office/drawing/2010/main" val="0"/>
              </a:ext>
            </a:extLst>
          </a:blip>
          <a:srcRect l="4940" t="22348" r="29048" b="13416"/>
          <a:stretch/>
        </p:blipFill>
        <p:spPr>
          <a:xfrm>
            <a:off x="8734089" y="4277580"/>
            <a:ext cx="3228442" cy="2306348"/>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descr="A screenshot of a cell phone&#10;&#10;Description generated with very high confidence">
            <a:extLst>
              <a:ext uri="{FF2B5EF4-FFF2-40B4-BE49-F238E27FC236}">
                <a16:creationId xmlns:a16="http://schemas.microsoft.com/office/drawing/2014/main" id="{02E9FB8A-6835-4BD7-B9CA-69C41C59FD94}"/>
              </a:ext>
            </a:extLst>
          </p:cNvPr>
          <p:cNvPicPr>
            <a:picLocks noChangeAspect="1"/>
          </p:cNvPicPr>
          <p:nvPr/>
        </p:nvPicPr>
        <p:blipFill rotWithShape="1">
          <a:blip r:embed="rId5">
            <a:extLst>
              <a:ext uri="{28A0092B-C50C-407E-A947-70E740481C1C}">
                <a14:useLocalDpi xmlns:a14="http://schemas.microsoft.com/office/drawing/2010/main" val="0"/>
              </a:ext>
            </a:extLst>
          </a:blip>
          <a:srcRect l="5869" t="20368" r="28200" b="26461"/>
          <a:stretch/>
        </p:blipFill>
        <p:spPr>
          <a:xfrm>
            <a:off x="7752503" y="4152889"/>
            <a:ext cx="3419060" cy="2205845"/>
          </a:xfrm>
          <a:prstGeom prst="rect">
            <a:avLst/>
          </a:prstGeom>
          <a:ln>
            <a:solidFill>
              <a:schemeClr val="tx1"/>
            </a:solidFill>
          </a:ln>
          <a:effectLst>
            <a:outerShdw blurRad="50800" dist="38100" dir="2700000" algn="tl" rotWithShape="0">
              <a:prstClr val="black">
                <a:alpha val="40000"/>
              </a:prstClr>
            </a:outerShdw>
          </a:effectLst>
        </p:spPr>
      </p:pic>
      <p:pic>
        <p:nvPicPr>
          <p:cNvPr id="22" name="Picture 21" descr="A close up of a logo&#10;&#10;Description generated with very high confidence">
            <a:extLst>
              <a:ext uri="{FF2B5EF4-FFF2-40B4-BE49-F238E27FC236}">
                <a16:creationId xmlns:a16="http://schemas.microsoft.com/office/drawing/2014/main" id="{A2B530D4-6FC3-4C90-A9F5-67750C9C87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3349" y="918849"/>
            <a:ext cx="5127542" cy="510403"/>
          </a:xfrm>
          <a:prstGeom prst="rect">
            <a:avLst/>
          </a:prstGeom>
        </p:spPr>
      </p:pic>
      <p:sp>
        <p:nvSpPr>
          <p:cNvPr id="25" name="Rectangle 24">
            <a:extLst>
              <a:ext uri="{FF2B5EF4-FFF2-40B4-BE49-F238E27FC236}">
                <a16:creationId xmlns:a16="http://schemas.microsoft.com/office/drawing/2014/main" id="{BE5E8DDA-DD5E-44A7-9560-F89E2A86A385}"/>
              </a:ext>
            </a:extLst>
          </p:cNvPr>
          <p:cNvSpPr/>
          <p:nvPr/>
        </p:nvSpPr>
        <p:spPr>
          <a:xfrm>
            <a:off x="6441460" y="499266"/>
            <a:ext cx="2398157" cy="369332"/>
          </a:xfrm>
          <a:prstGeom prst="rect">
            <a:avLst/>
          </a:prstGeom>
        </p:spPr>
        <p:txBody>
          <a:bodyPr wrap="none">
            <a:spAutoFit/>
          </a:bodyPr>
          <a:lstStyle/>
          <a:p>
            <a:r>
              <a:rPr lang="en-US" dirty="0"/>
              <a:t>Query-response model:</a:t>
            </a:r>
          </a:p>
        </p:txBody>
      </p:sp>
    </p:spTree>
    <p:extLst>
      <p:ext uri="{BB962C8B-B14F-4D97-AF65-F5344CB8AC3E}">
        <p14:creationId xmlns:p14="http://schemas.microsoft.com/office/powerpoint/2010/main" val="66095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85BA-D150-4959-BDF7-81A236D5278D}"/>
              </a:ext>
            </a:extLst>
          </p:cNvPr>
          <p:cNvSpPr>
            <a:spLocks noGrp="1"/>
          </p:cNvSpPr>
          <p:nvPr>
            <p:ph type="title"/>
          </p:nvPr>
        </p:nvSpPr>
        <p:spPr/>
        <p:txBody>
          <a:bodyPr/>
          <a:lstStyle/>
          <a:p>
            <a:r>
              <a:rPr lang="en-US" dirty="0">
                <a:latin typeface="+mn-lt"/>
              </a:rPr>
              <a:t>Main Findings on Biases</a:t>
            </a:r>
          </a:p>
        </p:txBody>
      </p:sp>
      <p:sp>
        <p:nvSpPr>
          <p:cNvPr id="3" name="Content Placeholder 2">
            <a:extLst>
              <a:ext uri="{FF2B5EF4-FFF2-40B4-BE49-F238E27FC236}">
                <a16:creationId xmlns:a16="http://schemas.microsoft.com/office/drawing/2014/main" id="{5802D033-838D-4867-8824-BEDB0AA211FC}"/>
              </a:ext>
            </a:extLst>
          </p:cNvPr>
          <p:cNvSpPr>
            <a:spLocks noGrp="1"/>
          </p:cNvSpPr>
          <p:nvPr>
            <p:ph idx="1"/>
          </p:nvPr>
        </p:nvSpPr>
        <p:spPr>
          <a:xfrm>
            <a:off x="838200" y="1825624"/>
            <a:ext cx="11170920" cy="4940935"/>
          </a:xfrm>
        </p:spPr>
        <p:txBody>
          <a:bodyPr>
            <a:normAutofit/>
          </a:bodyPr>
          <a:lstStyle/>
          <a:p>
            <a:r>
              <a:rPr lang="en-US" dirty="0"/>
              <a:t>Bing ranked </a:t>
            </a:r>
            <a:r>
              <a:rPr lang="en-US" i="1" dirty="0"/>
              <a:t>Yes</a:t>
            </a:r>
            <a:r>
              <a:rPr lang="en-US" dirty="0"/>
              <a:t> above </a:t>
            </a:r>
            <a:r>
              <a:rPr lang="en-US" i="1" dirty="0"/>
              <a:t>No</a:t>
            </a:r>
            <a:r>
              <a:rPr lang="en-US" dirty="0"/>
              <a:t> and returned more </a:t>
            </a:r>
            <a:r>
              <a:rPr lang="en-US" i="1" dirty="0"/>
              <a:t>Yes</a:t>
            </a:r>
          </a:p>
          <a:p>
            <a:r>
              <a:rPr lang="en-US" dirty="0"/>
              <a:t>Users more likely to click </a:t>
            </a:r>
            <a:r>
              <a:rPr lang="en-US" i="1" dirty="0"/>
              <a:t>Yes</a:t>
            </a:r>
            <a:r>
              <a:rPr lang="en-US" dirty="0"/>
              <a:t> than </a:t>
            </a:r>
            <a:r>
              <a:rPr lang="en-US" i="1" dirty="0"/>
              <a:t>No</a:t>
            </a:r>
            <a:r>
              <a:rPr lang="en-US" dirty="0"/>
              <a:t>, even when control for availability and rank position</a:t>
            </a:r>
          </a:p>
          <a:p>
            <a:r>
              <a:rPr lang="en-US" dirty="0"/>
              <a:t>Search engine had wrong answer at top rank for 50% of questions</a:t>
            </a:r>
          </a:p>
          <a:p>
            <a:endParaRPr lang="en-US" dirty="0"/>
          </a:p>
          <a:p>
            <a:r>
              <a:rPr lang="en-US" dirty="0"/>
              <a:t>Need to consider behavioral and content biases in logs and results, e.g.,</a:t>
            </a:r>
          </a:p>
          <a:p>
            <a:pPr lvl="1"/>
            <a:r>
              <a:rPr lang="en-US" dirty="0"/>
              <a:t>Building better click prediction models</a:t>
            </a:r>
            <a:r>
              <a:rPr lang="en-US" baseline="30000" dirty="0"/>
              <a:t>1</a:t>
            </a:r>
          </a:p>
          <a:p>
            <a:pPr lvl="1"/>
            <a:r>
              <a:rPr lang="en-US" dirty="0"/>
              <a:t>Measuring biases in content and ranking algorithms</a:t>
            </a:r>
            <a:r>
              <a:rPr lang="en-US" baseline="30000" dirty="0"/>
              <a:t>2</a:t>
            </a:r>
            <a:endParaRPr lang="en-US" dirty="0"/>
          </a:p>
          <a:p>
            <a:pPr lvl="1"/>
            <a:r>
              <a:rPr lang="en-US" dirty="0"/>
              <a:t>Modeling user biases using long-term behavior</a:t>
            </a:r>
          </a:p>
          <a:p>
            <a:pPr marL="914400" lvl="2" indent="0">
              <a:buNone/>
            </a:pPr>
            <a:r>
              <a:rPr lang="en-US" dirty="0">
                <a:sym typeface="Wingdings" panose="05000000000000000000" pitchFamily="2" charset="2"/>
              </a:rPr>
              <a:t> Drop or downweight users with strong biases?</a:t>
            </a:r>
            <a:endParaRPr lang="en-US" dirty="0"/>
          </a:p>
          <a:p>
            <a:pPr lvl="1"/>
            <a:endParaRPr lang="en-US" baseline="30000" dirty="0"/>
          </a:p>
          <a:p>
            <a:endParaRPr lang="en-US" dirty="0"/>
          </a:p>
          <a:p>
            <a:endParaRPr lang="en-US" dirty="0"/>
          </a:p>
        </p:txBody>
      </p:sp>
      <p:sp>
        <p:nvSpPr>
          <p:cNvPr id="5" name="Rectangle 4">
            <a:extLst>
              <a:ext uri="{FF2B5EF4-FFF2-40B4-BE49-F238E27FC236}">
                <a16:creationId xmlns:a16="http://schemas.microsoft.com/office/drawing/2014/main" id="{56DFC702-048C-453E-AF19-43CCC6A559CE}"/>
              </a:ext>
            </a:extLst>
          </p:cNvPr>
          <p:cNvSpPr/>
          <p:nvPr/>
        </p:nvSpPr>
        <p:spPr>
          <a:xfrm>
            <a:off x="8796836" y="6169709"/>
            <a:ext cx="3455433" cy="646331"/>
          </a:xfrm>
          <a:prstGeom prst="rect">
            <a:avLst/>
          </a:prstGeom>
        </p:spPr>
        <p:txBody>
          <a:bodyPr wrap="none">
            <a:spAutoFit/>
          </a:bodyPr>
          <a:lstStyle/>
          <a:p>
            <a:r>
              <a:rPr lang="en-US" baseline="30000" dirty="0"/>
              <a:t>1 </a:t>
            </a:r>
            <a:r>
              <a:rPr lang="en-US" dirty="0"/>
              <a:t>White, Horvitz, </a:t>
            </a:r>
            <a:r>
              <a:rPr lang="en-US" i="1" dirty="0"/>
              <a:t>ACM TWEB </a:t>
            </a:r>
            <a:r>
              <a:rPr lang="en-US" dirty="0"/>
              <a:t>2015</a:t>
            </a:r>
          </a:p>
          <a:p>
            <a:r>
              <a:rPr lang="en-US" baseline="30000" dirty="0"/>
              <a:t>2</a:t>
            </a:r>
            <a:r>
              <a:rPr lang="en-US" dirty="0"/>
              <a:t> White, Hassan, </a:t>
            </a:r>
            <a:r>
              <a:rPr lang="en-US" i="1" dirty="0"/>
              <a:t>ACM TWEB </a:t>
            </a:r>
            <a:r>
              <a:rPr lang="en-US" dirty="0"/>
              <a:t>2014</a:t>
            </a:r>
          </a:p>
        </p:txBody>
      </p:sp>
    </p:spTree>
    <p:extLst>
      <p:ext uri="{BB962C8B-B14F-4D97-AF65-F5344CB8AC3E}">
        <p14:creationId xmlns:p14="http://schemas.microsoft.com/office/powerpoint/2010/main" val="206717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EA53C7-9C7D-4D78-8D8A-D000BDDFAEA2}"/>
              </a:ext>
            </a:extLst>
          </p:cNvPr>
          <p:cNvSpPr/>
          <p:nvPr/>
        </p:nvSpPr>
        <p:spPr>
          <a:xfrm>
            <a:off x="3835399" y="1975275"/>
            <a:ext cx="3764281" cy="307702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40F76-F1CF-4EC2-9270-134BED36D43F}"/>
              </a:ext>
            </a:extLst>
          </p:cNvPr>
          <p:cNvSpPr>
            <a:spLocks noGrp="1"/>
          </p:cNvSpPr>
          <p:nvPr>
            <p:ph type="title"/>
          </p:nvPr>
        </p:nvSpPr>
        <p:spPr>
          <a:xfrm>
            <a:off x="838199" y="365125"/>
            <a:ext cx="10613571" cy="1325563"/>
          </a:xfrm>
        </p:spPr>
        <p:txBody>
          <a:bodyPr/>
          <a:lstStyle/>
          <a:p>
            <a:r>
              <a:rPr lang="en-US" dirty="0">
                <a:latin typeface="+mn-lt"/>
              </a:rPr>
              <a:t>Examples of Challenges in Search Interaction</a:t>
            </a:r>
          </a:p>
        </p:txBody>
      </p:sp>
      <p:sp>
        <p:nvSpPr>
          <p:cNvPr id="3" name="Content Placeholder 2">
            <a:extLst>
              <a:ext uri="{FF2B5EF4-FFF2-40B4-BE49-F238E27FC236}">
                <a16:creationId xmlns:a16="http://schemas.microsoft.com/office/drawing/2014/main" id="{E6C4B874-C08B-4AF4-943E-B39C96AC1DFE}"/>
              </a:ext>
            </a:extLst>
          </p:cNvPr>
          <p:cNvSpPr>
            <a:spLocks noGrp="1"/>
          </p:cNvSpPr>
          <p:nvPr>
            <p:ph idx="1"/>
          </p:nvPr>
        </p:nvSpPr>
        <p:spPr>
          <a:xfrm>
            <a:off x="-1828801" y="-4651375"/>
            <a:ext cx="11722101" cy="4817630"/>
          </a:xfrm>
        </p:spPr>
        <p:txBody>
          <a:bodyPr>
            <a:normAutofit/>
          </a:bodyPr>
          <a:lstStyle/>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5" name="Rectangle 4">
            <a:extLst>
              <a:ext uri="{FF2B5EF4-FFF2-40B4-BE49-F238E27FC236}">
                <a16:creationId xmlns:a16="http://schemas.microsoft.com/office/drawing/2014/main" id="{FC19518C-1B14-4807-A068-4C3BF1969F6C}"/>
              </a:ext>
            </a:extLst>
          </p:cNvPr>
          <p:cNvSpPr/>
          <p:nvPr/>
        </p:nvSpPr>
        <p:spPr>
          <a:xfrm>
            <a:off x="190498" y="2871907"/>
            <a:ext cx="3454400" cy="2031325"/>
          </a:xfrm>
          <a:prstGeom prst="rect">
            <a:avLst/>
          </a:prstGeom>
        </p:spPr>
        <p:txBody>
          <a:bodyPr wrap="square">
            <a:spAutoFit/>
          </a:bodyPr>
          <a:lstStyle/>
          <a:p>
            <a:r>
              <a:rPr lang="en-US" b="1" dirty="0"/>
              <a:t>Challenge: </a:t>
            </a:r>
            <a:r>
              <a:rPr lang="en-US" dirty="0"/>
              <a:t>Limited knowledge of searcher intent, including one-shot queries</a:t>
            </a:r>
          </a:p>
          <a:p>
            <a:pPr marL="514350" indent="-514350">
              <a:buFont typeface="+mj-lt"/>
              <a:buAutoNum type="arabicPeriod"/>
            </a:pPr>
            <a:endParaRPr lang="en-US" dirty="0"/>
          </a:p>
          <a:p>
            <a:r>
              <a:rPr lang="en-US" b="1" dirty="0"/>
              <a:t>Challenge: </a:t>
            </a:r>
            <a:r>
              <a:rPr lang="en-US" dirty="0"/>
              <a:t>Context free – missing factors that affect needs and behaviors</a:t>
            </a:r>
          </a:p>
        </p:txBody>
      </p:sp>
      <p:sp>
        <p:nvSpPr>
          <p:cNvPr id="6" name="Rectangle 5">
            <a:extLst>
              <a:ext uri="{FF2B5EF4-FFF2-40B4-BE49-F238E27FC236}">
                <a16:creationId xmlns:a16="http://schemas.microsoft.com/office/drawing/2014/main" id="{62E5307F-5845-4836-9A67-767DAA4AE181}"/>
              </a:ext>
            </a:extLst>
          </p:cNvPr>
          <p:cNvSpPr/>
          <p:nvPr/>
        </p:nvSpPr>
        <p:spPr>
          <a:xfrm>
            <a:off x="7874000" y="2871907"/>
            <a:ext cx="4127502" cy="1754326"/>
          </a:xfrm>
          <a:prstGeom prst="rect">
            <a:avLst/>
          </a:prstGeom>
        </p:spPr>
        <p:txBody>
          <a:bodyPr wrap="square">
            <a:spAutoFit/>
          </a:bodyPr>
          <a:lstStyle/>
          <a:p>
            <a:r>
              <a:rPr lang="en-US" b="1" dirty="0"/>
              <a:t>Challenge: </a:t>
            </a:r>
            <a:r>
              <a:rPr lang="en-US" dirty="0"/>
              <a:t>Limited user inferences – focused only on interests/intents (but not </a:t>
            </a:r>
            <a:r>
              <a:rPr lang="en-US" u="sng" dirty="0"/>
              <a:t>experiences</a:t>
            </a:r>
            <a:r>
              <a:rPr lang="en-US" dirty="0"/>
              <a:t>, which drive interests/action)</a:t>
            </a:r>
          </a:p>
          <a:p>
            <a:pPr marL="514350" indent="-514350">
              <a:buFont typeface="+mj-lt"/>
              <a:buAutoNum type="arabicPeriod"/>
            </a:pPr>
            <a:endParaRPr lang="en-US" dirty="0"/>
          </a:p>
          <a:p>
            <a:r>
              <a:rPr lang="en-US" b="1" dirty="0"/>
              <a:t>Challenge: </a:t>
            </a:r>
            <a:r>
              <a:rPr lang="en-US" dirty="0"/>
              <a:t>Biased search interaction data and user concerns about privacy</a:t>
            </a:r>
          </a:p>
        </p:txBody>
      </p:sp>
      <p:sp>
        <p:nvSpPr>
          <p:cNvPr id="8" name="Rectangle 7">
            <a:extLst>
              <a:ext uri="{FF2B5EF4-FFF2-40B4-BE49-F238E27FC236}">
                <a16:creationId xmlns:a16="http://schemas.microsoft.com/office/drawing/2014/main" id="{77F8B307-EB5C-49E6-AA7B-6EF29E2782A1}"/>
              </a:ext>
            </a:extLst>
          </p:cNvPr>
          <p:cNvSpPr/>
          <p:nvPr/>
        </p:nvSpPr>
        <p:spPr>
          <a:xfrm>
            <a:off x="766389" y="2139434"/>
            <a:ext cx="2302618" cy="646331"/>
          </a:xfrm>
          <a:prstGeom prst="rect">
            <a:avLst/>
          </a:prstGeom>
        </p:spPr>
        <p:txBody>
          <a:bodyPr wrap="none">
            <a:spAutoFit/>
          </a:bodyPr>
          <a:lstStyle/>
          <a:p>
            <a:pPr algn="ctr"/>
            <a:r>
              <a:rPr lang="en-US" b="1" dirty="0"/>
              <a:t>UNDERSTANDING</a:t>
            </a:r>
          </a:p>
          <a:p>
            <a:pPr algn="ctr"/>
            <a:r>
              <a:rPr lang="en-US" b="1" dirty="0"/>
              <a:t>SEARCH INTERACTION</a:t>
            </a:r>
          </a:p>
        </p:txBody>
      </p:sp>
      <p:sp>
        <p:nvSpPr>
          <p:cNvPr id="9" name="Rectangle 8">
            <a:extLst>
              <a:ext uri="{FF2B5EF4-FFF2-40B4-BE49-F238E27FC236}">
                <a16:creationId xmlns:a16="http://schemas.microsoft.com/office/drawing/2014/main" id="{9C408612-EB1E-4230-87CD-064BCA3FEEE9}"/>
              </a:ext>
            </a:extLst>
          </p:cNvPr>
          <p:cNvSpPr/>
          <p:nvPr/>
        </p:nvSpPr>
        <p:spPr>
          <a:xfrm>
            <a:off x="4614491" y="2139434"/>
            <a:ext cx="2302618" cy="646331"/>
          </a:xfrm>
          <a:prstGeom prst="rect">
            <a:avLst/>
          </a:prstGeom>
        </p:spPr>
        <p:txBody>
          <a:bodyPr wrap="none">
            <a:spAutoFit/>
          </a:bodyPr>
          <a:lstStyle/>
          <a:p>
            <a:pPr algn="ctr"/>
            <a:r>
              <a:rPr lang="en-US" b="1" dirty="0"/>
              <a:t>SUPPORTING</a:t>
            </a:r>
          </a:p>
          <a:p>
            <a:pPr algn="ctr"/>
            <a:r>
              <a:rPr lang="en-US" b="1" dirty="0"/>
              <a:t>SEARCH INTERACTION</a:t>
            </a:r>
          </a:p>
        </p:txBody>
      </p:sp>
      <p:sp>
        <p:nvSpPr>
          <p:cNvPr id="10" name="Rectangle 9">
            <a:extLst>
              <a:ext uri="{FF2B5EF4-FFF2-40B4-BE49-F238E27FC236}">
                <a16:creationId xmlns:a16="http://schemas.microsoft.com/office/drawing/2014/main" id="{3668410A-85E5-4B5A-B6BA-BC745F6FD903}"/>
              </a:ext>
            </a:extLst>
          </p:cNvPr>
          <p:cNvSpPr/>
          <p:nvPr/>
        </p:nvSpPr>
        <p:spPr>
          <a:xfrm>
            <a:off x="8786442" y="2139434"/>
            <a:ext cx="2302618" cy="646331"/>
          </a:xfrm>
          <a:prstGeom prst="rect">
            <a:avLst/>
          </a:prstGeom>
        </p:spPr>
        <p:txBody>
          <a:bodyPr wrap="none">
            <a:spAutoFit/>
          </a:bodyPr>
          <a:lstStyle/>
          <a:p>
            <a:pPr algn="ctr"/>
            <a:r>
              <a:rPr lang="en-US" b="1" dirty="0"/>
              <a:t>USING</a:t>
            </a:r>
            <a:br>
              <a:rPr lang="en-US" b="1" dirty="0"/>
            </a:br>
            <a:r>
              <a:rPr lang="en-US" b="1" dirty="0"/>
              <a:t>SEARCH INTERACTION</a:t>
            </a:r>
          </a:p>
        </p:txBody>
      </p:sp>
      <p:sp>
        <p:nvSpPr>
          <p:cNvPr id="4" name="Rectangle 3">
            <a:extLst>
              <a:ext uri="{FF2B5EF4-FFF2-40B4-BE49-F238E27FC236}">
                <a16:creationId xmlns:a16="http://schemas.microsoft.com/office/drawing/2014/main" id="{DEA4397D-9341-4882-B9B4-8E96752C1023}"/>
              </a:ext>
            </a:extLst>
          </p:cNvPr>
          <p:cNvSpPr/>
          <p:nvPr/>
        </p:nvSpPr>
        <p:spPr>
          <a:xfrm>
            <a:off x="3835400" y="2871907"/>
            <a:ext cx="3860800" cy="2308324"/>
          </a:xfrm>
          <a:prstGeom prst="rect">
            <a:avLst/>
          </a:prstGeom>
        </p:spPr>
        <p:txBody>
          <a:bodyPr wrap="square">
            <a:spAutoFit/>
          </a:bodyPr>
          <a:lstStyle/>
          <a:p>
            <a:r>
              <a:rPr lang="en-US" b="1" dirty="0"/>
              <a:t>Challenge: </a:t>
            </a:r>
            <a:r>
              <a:rPr lang="en-US" dirty="0"/>
              <a:t>Not “last mile” – only start points not end-to-end support for task completion</a:t>
            </a:r>
          </a:p>
          <a:p>
            <a:pPr marL="514350" indent="-514350">
              <a:buFont typeface="+mj-lt"/>
              <a:buAutoNum type="arabicPeriod"/>
            </a:pPr>
            <a:endParaRPr lang="en-US" dirty="0"/>
          </a:p>
          <a:p>
            <a:r>
              <a:rPr lang="en-US" b="1" dirty="0"/>
              <a:t>Challenge: </a:t>
            </a:r>
            <a:r>
              <a:rPr lang="en-US" dirty="0"/>
              <a:t>Limited support for new form factors – audio output, skill discovery</a:t>
            </a:r>
          </a:p>
          <a:p>
            <a:endParaRPr lang="en-US" dirty="0"/>
          </a:p>
        </p:txBody>
      </p:sp>
    </p:spTree>
    <p:extLst>
      <p:ext uri="{BB962C8B-B14F-4D97-AF65-F5344CB8AC3E}">
        <p14:creationId xmlns:p14="http://schemas.microsoft.com/office/powerpoint/2010/main" val="401561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D208-A3B5-4EEC-8341-21F6D2D94CD5}"/>
              </a:ext>
            </a:extLst>
          </p:cNvPr>
          <p:cNvSpPr>
            <a:spLocks noGrp="1"/>
          </p:cNvSpPr>
          <p:nvPr>
            <p:ph type="title"/>
          </p:nvPr>
        </p:nvSpPr>
        <p:spPr>
          <a:xfrm>
            <a:off x="838200" y="2766218"/>
            <a:ext cx="10515600" cy="1325563"/>
          </a:xfrm>
        </p:spPr>
        <p:txBody>
          <a:bodyPr>
            <a:normAutofit fontScale="90000"/>
          </a:bodyPr>
          <a:lstStyle/>
          <a:p>
            <a:pPr algn="ctr"/>
            <a:r>
              <a:rPr lang="en-US" sz="4900" dirty="0">
                <a:latin typeface="+mn-lt"/>
              </a:rPr>
              <a:t>Supporting Search Interaction</a:t>
            </a:r>
            <a:br>
              <a:rPr lang="en-US" dirty="0">
                <a:latin typeface="+mn-lt"/>
              </a:rPr>
            </a:br>
            <a:br>
              <a:rPr lang="en-US" dirty="0">
                <a:latin typeface="+mn-lt"/>
              </a:rPr>
            </a:br>
            <a:r>
              <a:rPr lang="en-US" i="1" dirty="0">
                <a:latin typeface="+mn-lt"/>
              </a:rPr>
              <a:t>Helping people find and understand </a:t>
            </a:r>
            <a:br>
              <a:rPr lang="en-US" i="1" dirty="0">
                <a:latin typeface="+mn-lt"/>
              </a:rPr>
            </a:br>
            <a:r>
              <a:rPr lang="en-US" i="1" dirty="0">
                <a:latin typeface="+mn-lt"/>
              </a:rPr>
              <a:t>relevant information, faster </a:t>
            </a:r>
          </a:p>
        </p:txBody>
      </p:sp>
    </p:spTree>
    <p:extLst>
      <p:ext uri="{BB962C8B-B14F-4D97-AF65-F5344CB8AC3E}">
        <p14:creationId xmlns:p14="http://schemas.microsoft.com/office/powerpoint/2010/main" val="3705561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744F-C725-45B8-839A-FCDE71A9897E}"/>
              </a:ext>
            </a:extLst>
          </p:cNvPr>
          <p:cNvSpPr>
            <a:spLocks noGrp="1"/>
          </p:cNvSpPr>
          <p:nvPr>
            <p:ph type="title"/>
          </p:nvPr>
        </p:nvSpPr>
        <p:spPr>
          <a:xfrm>
            <a:off x="242455" y="-120420"/>
            <a:ext cx="10515600" cy="1325563"/>
          </a:xfrm>
        </p:spPr>
        <p:txBody>
          <a:bodyPr/>
          <a:lstStyle/>
          <a:p>
            <a:r>
              <a:rPr lang="en-US" dirty="0">
                <a:latin typeface="+mn-lt"/>
              </a:rPr>
              <a:t>Supporting Search Interaction</a:t>
            </a:r>
          </a:p>
        </p:txBody>
      </p:sp>
      <p:sp>
        <p:nvSpPr>
          <p:cNvPr id="3" name="Content Placeholder 2">
            <a:extLst>
              <a:ext uri="{FF2B5EF4-FFF2-40B4-BE49-F238E27FC236}">
                <a16:creationId xmlns:a16="http://schemas.microsoft.com/office/drawing/2014/main" id="{7C35DAC9-D9D9-4CAB-818F-32401BCE2EE4}"/>
              </a:ext>
            </a:extLst>
          </p:cNvPr>
          <p:cNvSpPr>
            <a:spLocks noGrp="1"/>
          </p:cNvSpPr>
          <p:nvPr>
            <p:ph idx="1"/>
          </p:nvPr>
        </p:nvSpPr>
        <p:spPr>
          <a:xfrm>
            <a:off x="838200" y="1011382"/>
            <a:ext cx="10515600" cy="5846618"/>
          </a:xfrm>
        </p:spPr>
        <p:txBody>
          <a:bodyPr>
            <a:normAutofit/>
          </a:bodyPr>
          <a:lstStyle/>
          <a:p>
            <a:r>
              <a:rPr lang="en-US" dirty="0"/>
              <a:t>My research has spanned many interactive and algorithmic solutions</a:t>
            </a:r>
          </a:p>
          <a:p>
            <a:r>
              <a:rPr lang="en-US" dirty="0"/>
              <a:t>Interactive support, e.g.,</a:t>
            </a:r>
          </a:p>
          <a:p>
            <a:pPr lvl="1"/>
            <a:r>
              <a:rPr lang="en-US" dirty="0"/>
              <a:t>Search engine switching suggestions:</a:t>
            </a:r>
          </a:p>
          <a:p>
            <a:pPr lvl="1"/>
            <a:endParaRPr lang="en-US" dirty="0"/>
          </a:p>
          <a:p>
            <a:pPr lvl="1"/>
            <a:r>
              <a:rPr lang="en-US" dirty="0"/>
              <a:t>Clickable snippets – select</a:t>
            </a:r>
            <a:br>
              <a:rPr lang="en-US" dirty="0"/>
            </a:br>
            <a:r>
              <a:rPr lang="en-US" dirty="0"/>
              <a:t>snippet text to jump to</a:t>
            </a:r>
            <a:br>
              <a:rPr lang="en-US" dirty="0"/>
            </a:br>
            <a:r>
              <a:rPr lang="en-US" dirty="0"/>
              <a:t>that part of search result:</a:t>
            </a:r>
            <a:br>
              <a:rPr lang="en-US" dirty="0"/>
            </a:br>
            <a:endParaRPr lang="en-US" dirty="0"/>
          </a:p>
          <a:p>
            <a:r>
              <a:rPr lang="en-US" dirty="0"/>
              <a:t>Algorithmic support, e.g.,</a:t>
            </a:r>
          </a:p>
          <a:p>
            <a:pPr lvl="1"/>
            <a:r>
              <a:rPr lang="en-US" dirty="0"/>
              <a:t>Pre-fetching results using pre-click cursor trajectories:</a:t>
            </a:r>
          </a:p>
          <a:p>
            <a:pPr lvl="2"/>
            <a:r>
              <a:rPr lang="en-US" dirty="0"/>
              <a:t>Fetching results before users click on them</a:t>
            </a:r>
          </a:p>
          <a:p>
            <a:pPr lvl="1"/>
            <a:endParaRPr lang="en-US" dirty="0"/>
          </a:p>
          <a:p>
            <a:pPr lvl="1"/>
            <a:r>
              <a:rPr lang="en-US" dirty="0"/>
              <a:t>Contextual ranking via previous session data, </a:t>
            </a:r>
            <a:br>
              <a:rPr lang="en-US" dirty="0"/>
            </a:br>
            <a:r>
              <a:rPr lang="en-US" dirty="0"/>
              <a:t>location, reading level, etc.: </a:t>
            </a:r>
          </a:p>
        </p:txBody>
      </p:sp>
      <p:grpSp>
        <p:nvGrpSpPr>
          <p:cNvPr id="13" name="Group 12">
            <a:extLst>
              <a:ext uri="{FF2B5EF4-FFF2-40B4-BE49-F238E27FC236}">
                <a16:creationId xmlns:a16="http://schemas.microsoft.com/office/drawing/2014/main" id="{6C61B6C5-02B7-4E6C-87BB-E3954EB0F48F}"/>
              </a:ext>
            </a:extLst>
          </p:cNvPr>
          <p:cNvGrpSpPr/>
          <p:nvPr/>
        </p:nvGrpSpPr>
        <p:grpSpPr>
          <a:xfrm>
            <a:off x="6917656" y="5708713"/>
            <a:ext cx="4146384" cy="1132152"/>
            <a:chOff x="6917656" y="5708713"/>
            <a:chExt cx="4146384" cy="1132152"/>
          </a:xfrm>
        </p:grpSpPr>
        <p:grpSp>
          <p:nvGrpSpPr>
            <p:cNvPr id="9" name="Group 8">
              <a:extLst>
                <a:ext uri="{FF2B5EF4-FFF2-40B4-BE49-F238E27FC236}">
                  <a16:creationId xmlns:a16="http://schemas.microsoft.com/office/drawing/2014/main" id="{ACEBCB77-5F11-43F4-AC28-F855878FF497}"/>
                </a:ext>
              </a:extLst>
            </p:cNvPr>
            <p:cNvGrpSpPr/>
            <p:nvPr/>
          </p:nvGrpSpPr>
          <p:grpSpPr>
            <a:xfrm>
              <a:off x="7390033" y="5708713"/>
              <a:ext cx="3674007" cy="1132152"/>
              <a:chOff x="8431644" y="5708713"/>
              <a:chExt cx="3674007" cy="1132152"/>
            </a:xfrm>
          </p:grpSpPr>
          <p:pic>
            <p:nvPicPr>
              <p:cNvPr id="14" name="Picture 13">
                <a:extLst>
                  <a:ext uri="{FF2B5EF4-FFF2-40B4-BE49-F238E27FC236}">
                    <a16:creationId xmlns:a16="http://schemas.microsoft.com/office/drawing/2014/main" id="{3D080C00-2D98-4112-A8D0-5E01B04BFD23}"/>
                  </a:ext>
                </a:extLst>
              </p:cNvPr>
              <p:cNvPicPr>
                <a:picLocks noChangeAspect="1"/>
              </p:cNvPicPr>
              <p:nvPr/>
            </p:nvPicPr>
            <p:blipFill>
              <a:blip r:embed="rId3"/>
              <a:stretch>
                <a:fillRect/>
              </a:stretch>
            </p:blipFill>
            <p:spPr>
              <a:xfrm>
                <a:off x="8431644" y="5708713"/>
                <a:ext cx="3554744" cy="1067284"/>
              </a:xfrm>
              <a:prstGeom prst="rect">
                <a:avLst/>
              </a:prstGeom>
              <a:ln>
                <a:solidFill>
                  <a:schemeClr val="tx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C535DEF-1F40-4552-8DDD-E8C35BF994F6}"/>
                  </a:ext>
                </a:extLst>
              </p:cNvPr>
              <p:cNvSpPr txBox="1"/>
              <p:nvPr/>
            </p:nvSpPr>
            <p:spPr>
              <a:xfrm>
                <a:off x="10001914" y="6533088"/>
                <a:ext cx="2103737" cy="307777"/>
              </a:xfrm>
              <a:prstGeom prst="rect">
                <a:avLst/>
              </a:prstGeom>
              <a:noFill/>
            </p:spPr>
            <p:txBody>
              <a:bodyPr wrap="square" rtlCol="0">
                <a:spAutoFit/>
              </a:bodyPr>
              <a:lstStyle/>
              <a:p>
                <a:r>
                  <a:rPr lang="en-US" sz="1400" i="1" dirty="0"/>
                  <a:t>CIKM</a:t>
                </a:r>
                <a:r>
                  <a:rPr lang="en-US" sz="1400" dirty="0"/>
                  <a:t> 2010, </a:t>
                </a:r>
                <a:r>
                  <a:rPr lang="en-US" sz="1400" i="1" dirty="0"/>
                  <a:t>SIGIR</a:t>
                </a:r>
                <a:r>
                  <a:rPr lang="en-US" sz="1400" dirty="0"/>
                  <a:t> 2012, …</a:t>
                </a:r>
              </a:p>
            </p:txBody>
          </p:sp>
        </p:grpSp>
        <p:sp>
          <p:nvSpPr>
            <p:cNvPr id="19" name="Arc 18">
              <a:extLst>
                <a:ext uri="{FF2B5EF4-FFF2-40B4-BE49-F238E27FC236}">
                  <a16:creationId xmlns:a16="http://schemas.microsoft.com/office/drawing/2014/main" id="{7C6B733F-CAD1-46F9-87BC-16B204A823A9}"/>
                </a:ext>
              </a:extLst>
            </p:cNvPr>
            <p:cNvSpPr/>
            <p:nvPr/>
          </p:nvSpPr>
          <p:spPr>
            <a:xfrm rot="18900000">
              <a:off x="6917656" y="5737843"/>
              <a:ext cx="922020" cy="922020"/>
            </a:xfrm>
            <a:prstGeom prst="arc">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6BEC2C6-0370-4FB3-957A-8B9C05AB2E6A}"/>
              </a:ext>
            </a:extLst>
          </p:cNvPr>
          <p:cNvGrpSpPr/>
          <p:nvPr/>
        </p:nvGrpSpPr>
        <p:grpSpPr>
          <a:xfrm>
            <a:off x="7877836" y="3094416"/>
            <a:ext cx="4139298" cy="2532294"/>
            <a:chOff x="7877836" y="3094416"/>
            <a:chExt cx="4139298" cy="2532294"/>
          </a:xfrm>
        </p:grpSpPr>
        <p:grpSp>
          <p:nvGrpSpPr>
            <p:cNvPr id="7" name="Group 6">
              <a:extLst>
                <a:ext uri="{FF2B5EF4-FFF2-40B4-BE49-F238E27FC236}">
                  <a16:creationId xmlns:a16="http://schemas.microsoft.com/office/drawing/2014/main" id="{A6B0DD36-2486-4713-AB78-12C20AEBA088}"/>
                </a:ext>
              </a:extLst>
            </p:cNvPr>
            <p:cNvGrpSpPr/>
            <p:nvPr/>
          </p:nvGrpSpPr>
          <p:grpSpPr>
            <a:xfrm>
              <a:off x="8431644" y="3094416"/>
              <a:ext cx="3585490" cy="2532294"/>
              <a:chOff x="8431644" y="3094416"/>
              <a:chExt cx="3585490" cy="2532294"/>
            </a:xfrm>
          </p:grpSpPr>
          <p:pic>
            <p:nvPicPr>
              <p:cNvPr id="8" name="Picture 7">
                <a:extLst>
                  <a:ext uri="{FF2B5EF4-FFF2-40B4-BE49-F238E27FC236}">
                    <a16:creationId xmlns:a16="http://schemas.microsoft.com/office/drawing/2014/main" id="{ECFB0A66-7CEE-4E0C-BA9F-DFCA073F35B9}"/>
                  </a:ext>
                </a:extLst>
              </p:cNvPr>
              <p:cNvPicPr>
                <a:picLocks noChangeAspect="1"/>
              </p:cNvPicPr>
              <p:nvPr/>
            </p:nvPicPr>
            <p:blipFill>
              <a:blip r:embed="rId4"/>
              <a:stretch>
                <a:fillRect/>
              </a:stretch>
            </p:blipFill>
            <p:spPr>
              <a:xfrm>
                <a:off x="8431644" y="3094416"/>
                <a:ext cx="3538580" cy="2483971"/>
              </a:xfrm>
              <a:prstGeom prst="rect">
                <a:avLst/>
              </a:prstGeom>
              <a:ln>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2D6B8043-CB63-4DDA-8832-E40A2D3C0FEE}"/>
                  </a:ext>
                </a:extLst>
              </p:cNvPr>
              <p:cNvSpPr txBox="1"/>
              <p:nvPr/>
            </p:nvSpPr>
            <p:spPr>
              <a:xfrm>
                <a:off x="9846643" y="5318933"/>
                <a:ext cx="2170491" cy="307777"/>
              </a:xfrm>
              <a:prstGeom prst="rect">
                <a:avLst/>
              </a:prstGeom>
              <a:noFill/>
            </p:spPr>
            <p:txBody>
              <a:bodyPr wrap="square" rtlCol="0">
                <a:spAutoFit/>
              </a:bodyPr>
              <a:lstStyle/>
              <a:p>
                <a:r>
                  <a:rPr lang="en-US" sz="1400" i="1" dirty="0"/>
                  <a:t>SIGIR</a:t>
                </a:r>
                <a:r>
                  <a:rPr lang="en-US" sz="1400" dirty="0"/>
                  <a:t> 2016, </a:t>
                </a:r>
                <a:r>
                  <a:rPr lang="en-US" sz="1400" i="1" dirty="0"/>
                  <a:t>ACM TOIS </a:t>
                </a:r>
                <a:r>
                  <a:rPr lang="en-US" sz="1400" dirty="0"/>
                  <a:t>2017</a:t>
                </a:r>
              </a:p>
            </p:txBody>
          </p:sp>
        </p:grpSp>
        <p:sp>
          <p:nvSpPr>
            <p:cNvPr id="20" name="Arc 19">
              <a:extLst>
                <a:ext uri="{FF2B5EF4-FFF2-40B4-BE49-F238E27FC236}">
                  <a16:creationId xmlns:a16="http://schemas.microsoft.com/office/drawing/2014/main" id="{3E34C49C-2C0A-4B0F-A7F2-B6776AC7ACD6}"/>
                </a:ext>
              </a:extLst>
            </p:cNvPr>
            <p:cNvSpPr/>
            <p:nvPr/>
          </p:nvSpPr>
          <p:spPr>
            <a:xfrm rot="18900000">
              <a:off x="7877836" y="4619036"/>
              <a:ext cx="922020" cy="922020"/>
            </a:xfrm>
            <a:prstGeom prst="arc">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FB7EE7C1-384A-4561-957E-D8EFF599F603}"/>
              </a:ext>
            </a:extLst>
          </p:cNvPr>
          <p:cNvGrpSpPr/>
          <p:nvPr/>
        </p:nvGrpSpPr>
        <p:grpSpPr>
          <a:xfrm>
            <a:off x="4220834" y="2872587"/>
            <a:ext cx="4167529" cy="1600350"/>
            <a:chOff x="4220834" y="2872587"/>
            <a:chExt cx="4167529" cy="1600350"/>
          </a:xfrm>
        </p:grpSpPr>
        <p:grpSp>
          <p:nvGrpSpPr>
            <p:cNvPr id="6" name="Group 5">
              <a:extLst>
                <a:ext uri="{FF2B5EF4-FFF2-40B4-BE49-F238E27FC236}">
                  <a16:creationId xmlns:a16="http://schemas.microsoft.com/office/drawing/2014/main" id="{6B7B8106-E824-4F82-9988-C23C3AE7C05D}"/>
                </a:ext>
              </a:extLst>
            </p:cNvPr>
            <p:cNvGrpSpPr/>
            <p:nvPr/>
          </p:nvGrpSpPr>
          <p:grpSpPr>
            <a:xfrm>
              <a:off x="4979716" y="2872587"/>
              <a:ext cx="3408647" cy="1600350"/>
              <a:chOff x="4979716" y="2872587"/>
              <a:chExt cx="3408647" cy="1600350"/>
            </a:xfrm>
          </p:grpSpPr>
          <p:pic>
            <p:nvPicPr>
              <p:cNvPr id="5" name="Picture 4" descr="A screenshot of text&#10;&#10;Description generated with very high confidence">
                <a:extLst>
                  <a:ext uri="{FF2B5EF4-FFF2-40B4-BE49-F238E27FC236}">
                    <a16:creationId xmlns:a16="http://schemas.microsoft.com/office/drawing/2014/main" id="{F86A5CD8-EE50-4144-9DF2-678D464CA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716" y="2872587"/>
                <a:ext cx="3329511" cy="1528131"/>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08840A56-8020-4028-9727-1252E663C079}"/>
                  </a:ext>
                </a:extLst>
              </p:cNvPr>
              <p:cNvSpPr txBox="1"/>
              <p:nvPr/>
            </p:nvSpPr>
            <p:spPr>
              <a:xfrm>
                <a:off x="7304412" y="4165160"/>
                <a:ext cx="1083951" cy="307777"/>
              </a:xfrm>
              <a:prstGeom prst="rect">
                <a:avLst/>
              </a:prstGeom>
              <a:noFill/>
            </p:spPr>
            <p:txBody>
              <a:bodyPr wrap="none" rtlCol="0">
                <a:spAutoFit/>
              </a:bodyPr>
              <a:lstStyle/>
              <a:p>
                <a:r>
                  <a:rPr lang="en-US" sz="1400" i="1" dirty="0"/>
                  <a:t>SIGCHI</a:t>
                </a:r>
                <a:r>
                  <a:rPr lang="en-US" sz="1400" dirty="0"/>
                  <a:t> 2013</a:t>
                </a:r>
              </a:p>
            </p:txBody>
          </p:sp>
        </p:grpSp>
        <p:sp>
          <p:nvSpPr>
            <p:cNvPr id="22" name="Arc 21">
              <a:extLst>
                <a:ext uri="{FF2B5EF4-FFF2-40B4-BE49-F238E27FC236}">
                  <a16:creationId xmlns:a16="http://schemas.microsoft.com/office/drawing/2014/main" id="{AA3D8470-D8A2-40EC-95E4-27780AB3C126}"/>
                </a:ext>
              </a:extLst>
            </p:cNvPr>
            <p:cNvSpPr/>
            <p:nvPr/>
          </p:nvSpPr>
          <p:spPr>
            <a:xfrm rot="8100000">
              <a:off x="4220834" y="2991325"/>
              <a:ext cx="922020" cy="922020"/>
            </a:xfrm>
            <a:prstGeom prst="arc">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6A0563D-59FA-4D63-B060-ABFED9CBA5BF}"/>
              </a:ext>
            </a:extLst>
          </p:cNvPr>
          <p:cNvGrpSpPr/>
          <p:nvPr/>
        </p:nvGrpSpPr>
        <p:grpSpPr>
          <a:xfrm>
            <a:off x="5602933" y="1552385"/>
            <a:ext cx="5326220" cy="1320248"/>
            <a:chOff x="5602933" y="1552385"/>
            <a:chExt cx="5326220" cy="1320248"/>
          </a:xfrm>
        </p:grpSpPr>
        <p:grpSp>
          <p:nvGrpSpPr>
            <p:cNvPr id="4" name="Group 3">
              <a:extLst>
                <a:ext uri="{FF2B5EF4-FFF2-40B4-BE49-F238E27FC236}">
                  <a16:creationId xmlns:a16="http://schemas.microsoft.com/office/drawing/2014/main" id="{AE0328EF-0669-4D97-815E-05A4318D6045}"/>
                </a:ext>
              </a:extLst>
            </p:cNvPr>
            <p:cNvGrpSpPr/>
            <p:nvPr/>
          </p:nvGrpSpPr>
          <p:grpSpPr>
            <a:xfrm>
              <a:off x="6276343" y="1552385"/>
              <a:ext cx="4652810" cy="1253108"/>
              <a:chOff x="6276343" y="1552385"/>
              <a:chExt cx="4652810" cy="1253108"/>
            </a:xfrm>
          </p:grpSpPr>
          <p:pic>
            <p:nvPicPr>
              <p:cNvPr id="21" name="Picture 20" descr="A screenshot of a cell phone&#10;&#10;Description generated with very high confidence">
                <a:extLst>
                  <a:ext uri="{FF2B5EF4-FFF2-40B4-BE49-F238E27FC236}">
                    <a16:creationId xmlns:a16="http://schemas.microsoft.com/office/drawing/2014/main" id="{5A155750-B516-4F55-96B4-72C6FB29142C}"/>
                  </a:ext>
                </a:extLst>
              </p:cNvPr>
              <p:cNvPicPr>
                <a:picLocks noChangeAspect="1"/>
              </p:cNvPicPr>
              <p:nvPr/>
            </p:nvPicPr>
            <p:blipFill rotWithShape="1">
              <a:blip r:embed="rId6">
                <a:extLst>
                  <a:ext uri="{28A0092B-C50C-407E-A947-70E740481C1C}">
                    <a14:useLocalDpi xmlns:a14="http://schemas.microsoft.com/office/drawing/2010/main" val="0"/>
                  </a:ext>
                </a:extLst>
              </a:blip>
              <a:srcRect l="943" t="742" b="-1"/>
              <a:stretch/>
            </p:blipFill>
            <p:spPr>
              <a:xfrm>
                <a:off x="6276343" y="1552385"/>
                <a:ext cx="4585975" cy="1194789"/>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8E7F843D-5737-45D7-86F2-807889A14073}"/>
                  </a:ext>
                </a:extLst>
              </p:cNvPr>
              <p:cNvSpPr txBox="1"/>
              <p:nvPr/>
            </p:nvSpPr>
            <p:spPr>
              <a:xfrm>
                <a:off x="9955810" y="2497716"/>
                <a:ext cx="973343" cy="307777"/>
              </a:xfrm>
              <a:prstGeom prst="rect">
                <a:avLst/>
              </a:prstGeom>
              <a:noFill/>
            </p:spPr>
            <p:txBody>
              <a:bodyPr wrap="none" rtlCol="0">
                <a:spAutoFit/>
              </a:bodyPr>
              <a:lstStyle/>
              <a:p>
                <a:r>
                  <a:rPr lang="en-US" sz="1400" i="1" dirty="0"/>
                  <a:t>SIGIR</a:t>
                </a:r>
                <a:r>
                  <a:rPr lang="en-US" sz="1400" dirty="0"/>
                  <a:t> 2008</a:t>
                </a:r>
              </a:p>
            </p:txBody>
          </p:sp>
        </p:grpSp>
        <p:sp>
          <p:nvSpPr>
            <p:cNvPr id="24" name="Arc 23">
              <a:extLst>
                <a:ext uri="{FF2B5EF4-FFF2-40B4-BE49-F238E27FC236}">
                  <a16:creationId xmlns:a16="http://schemas.microsoft.com/office/drawing/2014/main" id="{86C7CB8A-ACF7-4665-9A2D-FA72DE4C165A}"/>
                </a:ext>
              </a:extLst>
            </p:cNvPr>
            <p:cNvSpPr/>
            <p:nvPr/>
          </p:nvSpPr>
          <p:spPr>
            <a:xfrm rot="18900000">
              <a:off x="5602933" y="1950613"/>
              <a:ext cx="922020" cy="922020"/>
            </a:xfrm>
            <a:prstGeom prst="arc">
              <a:avLst>
                <a:gd name="adj1" fmla="val 16327949"/>
                <a:gd name="adj2" fmla="val 240683"/>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6119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44F6-A0A4-4495-92AC-80263F34F822}"/>
              </a:ext>
            </a:extLst>
          </p:cNvPr>
          <p:cNvSpPr>
            <a:spLocks noGrp="1"/>
          </p:cNvSpPr>
          <p:nvPr>
            <p:ph type="title"/>
          </p:nvPr>
        </p:nvSpPr>
        <p:spPr>
          <a:xfrm>
            <a:off x="838200" y="2639075"/>
            <a:ext cx="10515600" cy="1325563"/>
          </a:xfrm>
        </p:spPr>
        <p:txBody>
          <a:bodyPr>
            <a:normAutofit fontScale="90000"/>
          </a:bodyPr>
          <a:lstStyle/>
          <a:p>
            <a:pPr algn="ctr"/>
            <a:br>
              <a:rPr lang="en-US" sz="4900" dirty="0"/>
            </a:br>
            <a:r>
              <a:rPr lang="en-US" sz="4900" dirty="0">
                <a:latin typeface="+mn-lt"/>
              </a:rPr>
              <a:t>Supporting Search Interaction</a:t>
            </a:r>
            <a:br>
              <a:rPr lang="en-US" sz="5400" dirty="0">
                <a:latin typeface="+mn-lt"/>
              </a:rPr>
            </a:br>
            <a:br>
              <a:rPr lang="en-US" sz="4900" dirty="0">
                <a:latin typeface="+mn-lt"/>
              </a:rPr>
            </a:br>
            <a:r>
              <a:rPr lang="en-US" sz="4900" dirty="0">
                <a:latin typeface="+mn-lt"/>
              </a:rPr>
              <a:t>Deep Dive on Contextual Skill Discovery</a:t>
            </a:r>
            <a:br>
              <a:rPr lang="en-US" dirty="0">
                <a:latin typeface="+mn-lt"/>
              </a:rPr>
            </a:br>
            <a:r>
              <a:rPr lang="en-US" sz="2200" dirty="0">
                <a:latin typeface="+mn-lt"/>
              </a:rPr>
              <a:t>(White. “</a:t>
            </a:r>
            <a:r>
              <a:rPr lang="en-US" sz="2200" i="1" dirty="0">
                <a:latin typeface="+mn-lt"/>
              </a:rPr>
              <a:t>Skill Discovery in Digital Assistants</a:t>
            </a:r>
            <a:r>
              <a:rPr lang="en-US" sz="2200" dirty="0">
                <a:latin typeface="+mn-lt"/>
              </a:rPr>
              <a:t>” </a:t>
            </a:r>
            <a:r>
              <a:rPr lang="en-US" sz="2200" i="1" dirty="0">
                <a:latin typeface="+mn-lt"/>
              </a:rPr>
              <a:t>Communications of the ACM</a:t>
            </a:r>
            <a:r>
              <a:rPr lang="en-US" sz="2200" dirty="0">
                <a:latin typeface="+mn-lt"/>
              </a:rPr>
              <a:t> 2018)</a:t>
            </a:r>
            <a:br>
              <a:rPr lang="en-US" sz="2200" dirty="0"/>
            </a:br>
            <a:endParaRPr lang="en-US" sz="2400" dirty="0"/>
          </a:p>
        </p:txBody>
      </p:sp>
      <p:sp>
        <p:nvSpPr>
          <p:cNvPr id="3" name="Title 1">
            <a:extLst>
              <a:ext uri="{FF2B5EF4-FFF2-40B4-BE49-F238E27FC236}">
                <a16:creationId xmlns:a16="http://schemas.microsoft.com/office/drawing/2014/main" id="{0B8F2C1E-03E7-4640-A5DD-1C7214F78FD7}"/>
              </a:ext>
            </a:extLst>
          </p:cNvPr>
          <p:cNvSpPr txBox="1">
            <a:spLocks/>
          </p:cNvSpPr>
          <p:nvPr/>
        </p:nvSpPr>
        <p:spPr>
          <a:xfrm>
            <a:off x="990600" y="1567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p>
        </p:txBody>
      </p:sp>
    </p:spTree>
    <p:extLst>
      <p:ext uri="{BB962C8B-B14F-4D97-AF65-F5344CB8AC3E}">
        <p14:creationId xmlns:p14="http://schemas.microsoft.com/office/powerpoint/2010/main" val="2688643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B185-BA5D-4C77-BEB6-55AA7F7C415E}"/>
              </a:ext>
            </a:extLst>
          </p:cNvPr>
          <p:cNvSpPr>
            <a:spLocks noGrp="1"/>
          </p:cNvSpPr>
          <p:nvPr>
            <p:ph type="title"/>
          </p:nvPr>
        </p:nvSpPr>
        <p:spPr>
          <a:xfrm>
            <a:off x="528514" y="365125"/>
            <a:ext cx="10515600" cy="1325563"/>
          </a:xfrm>
        </p:spPr>
        <p:txBody>
          <a:bodyPr/>
          <a:lstStyle/>
          <a:p>
            <a:r>
              <a:rPr lang="en-US" dirty="0">
                <a:latin typeface="+mn-lt"/>
              </a:rPr>
              <a:t>Skill Discovery</a:t>
            </a:r>
          </a:p>
        </p:txBody>
      </p:sp>
      <p:sp>
        <p:nvSpPr>
          <p:cNvPr id="3" name="Content Placeholder 2">
            <a:extLst>
              <a:ext uri="{FF2B5EF4-FFF2-40B4-BE49-F238E27FC236}">
                <a16:creationId xmlns:a16="http://schemas.microsoft.com/office/drawing/2014/main" id="{630BCE7A-8416-40A0-9C5D-963A1ADF5A9C}"/>
              </a:ext>
            </a:extLst>
          </p:cNvPr>
          <p:cNvSpPr>
            <a:spLocks noGrp="1"/>
          </p:cNvSpPr>
          <p:nvPr>
            <p:ph idx="1"/>
          </p:nvPr>
        </p:nvSpPr>
        <p:spPr>
          <a:xfrm>
            <a:off x="528514" y="1825624"/>
            <a:ext cx="11353800" cy="5032375"/>
          </a:xfrm>
        </p:spPr>
        <p:txBody>
          <a:bodyPr>
            <a:normAutofit fontScale="92500" lnSpcReduction="10000"/>
          </a:bodyPr>
          <a:lstStyle/>
          <a:p>
            <a:r>
              <a:rPr lang="en-US" dirty="0"/>
              <a:t>Intelligent assistants have a lot of capabilities</a:t>
            </a:r>
          </a:p>
          <a:p>
            <a:endParaRPr lang="en-US" dirty="0"/>
          </a:p>
          <a:p>
            <a:r>
              <a:rPr lang="en-US" dirty="0"/>
              <a:t>Affordances unclear, esp. on headless devices</a:t>
            </a:r>
          </a:p>
          <a:p>
            <a:pPr lvl="1"/>
            <a:r>
              <a:rPr lang="en-US" dirty="0"/>
              <a:t>NL requests/commands based on user expectations</a:t>
            </a:r>
          </a:p>
          <a:p>
            <a:endParaRPr lang="en-US" dirty="0"/>
          </a:p>
          <a:p>
            <a:r>
              <a:rPr lang="en-US" dirty="0"/>
              <a:t>Number of skills growing rapidly over time</a:t>
            </a:r>
          </a:p>
          <a:p>
            <a:pPr lvl="1"/>
            <a:r>
              <a:rPr lang="en-US" dirty="0"/>
              <a:t>User attention still focused on top 100 skills</a:t>
            </a:r>
          </a:p>
          <a:p>
            <a:pPr lvl="1"/>
            <a:r>
              <a:rPr lang="en-US" dirty="0"/>
              <a:t>Top-100 Alexa skills (0.4%) comprise &gt;2/3 of </a:t>
            </a:r>
            <a:br>
              <a:rPr lang="en-US" dirty="0"/>
            </a:br>
            <a:r>
              <a:rPr lang="en-US" dirty="0"/>
              <a:t>skills-related search clicks on Bing</a:t>
            </a:r>
          </a:p>
          <a:p>
            <a:pPr marL="457200" lvl="1" indent="0">
              <a:buNone/>
            </a:pPr>
            <a:endParaRPr lang="en-US" dirty="0"/>
          </a:p>
          <a:p>
            <a:r>
              <a:rPr lang="en-US" dirty="0"/>
              <a:t>Help is often best offered at the time of need</a:t>
            </a:r>
          </a:p>
          <a:p>
            <a:pPr lvl="1"/>
            <a:r>
              <a:rPr lang="en-US" dirty="0"/>
              <a:t>More likely to stick and be remembered later</a:t>
            </a:r>
          </a:p>
          <a:p>
            <a:pPr lvl="1"/>
            <a:r>
              <a:rPr lang="en-US" dirty="0"/>
              <a:t>Users are likely to forget if skill suggestions are separated in time (e.g. periodic emails)</a:t>
            </a:r>
          </a:p>
          <a:p>
            <a:endParaRPr lang="en-US" dirty="0"/>
          </a:p>
          <a:p>
            <a:endParaRPr lang="en-US" dirty="0"/>
          </a:p>
          <a:p>
            <a:pPr lvl="1"/>
            <a:endParaRPr lang="en-US" dirty="0"/>
          </a:p>
        </p:txBody>
      </p:sp>
      <p:pic>
        <p:nvPicPr>
          <p:cNvPr id="8" name="Picture 7" descr="A picture containing indoor, cup, wall, table&#10;&#10;Description generated with very high confidence">
            <a:extLst>
              <a:ext uri="{FF2B5EF4-FFF2-40B4-BE49-F238E27FC236}">
                <a16:creationId xmlns:a16="http://schemas.microsoft.com/office/drawing/2014/main" id="{E29A64F1-0211-4123-A8C5-FD5F1E30D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8347" y="97415"/>
            <a:ext cx="3972064" cy="2702223"/>
          </a:xfrm>
          <a:prstGeom prst="rect">
            <a:avLst/>
          </a:prstGeom>
        </p:spPr>
      </p:pic>
      <p:sp>
        <p:nvSpPr>
          <p:cNvPr id="9" name="Rectangle 8">
            <a:extLst>
              <a:ext uri="{FF2B5EF4-FFF2-40B4-BE49-F238E27FC236}">
                <a16:creationId xmlns:a16="http://schemas.microsoft.com/office/drawing/2014/main" id="{A4EE8F9D-A76D-4C32-9C6D-6B9035FBBD0D}"/>
              </a:ext>
            </a:extLst>
          </p:cNvPr>
          <p:cNvSpPr/>
          <p:nvPr/>
        </p:nvSpPr>
        <p:spPr>
          <a:xfrm>
            <a:off x="8027011" y="2579740"/>
            <a:ext cx="3378104" cy="369332"/>
          </a:xfrm>
          <a:prstGeom prst="rect">
            <a:avLst/>
          </a:prstGeom>
        </p:spPr>
        <p:txBody>
          <a:bodyPr wrap="none">
            <a:spAutoFit/>
          </a:bodyPr>
          <a:lstStyle/>
          <a:p>
            <a:r>
              <a:rPr lang="en-US" dirty="0"/>
              <a:t>Headless devices (smart speakers)</a:t>
            </a:r>
          </a:p>
        </p:txBody>
      </p:sp>
      <p:grpSp>
        <p:nvGrpSpPr>
          <p:cNvPr id="13" name="Group 12">
            <a:extLst>
              <a:ext uri="{FF2B5EF4-FFF2-40B4-BE49-F238E27FC236}">
                <a16:creationId xmlns:a16="http://schemas.microsoft.com/office/drawing/2014/main" id="{1E4C0929-F6FA-44BA-B0C8-CE10C7A563C0}"/>
              </a:ext>
            </a:extLst>
          </p:cNvPr>
          <p:cNvGrpSpPr/>
          <p:nvPr/>
        </p:nvGrpSpPr>
        <p:grpSpPr>
          <a:xfrm>
            <a:off x="6997148" y="2991538"/>
            <a:ext cx="5194852" cy="3330518"/>
            <a:chOff x="6997148" y="2991538"/>
            <a:chExt cx="5194852" cy="3330518"/>
          </a:xfrm>
        </p:grpSpPr>
        <p:pic>
          <p:nvPicPr>
            <p:cNvPr id="6" name="Picture 5">
              <a:extLst>
                <a:ext uri="{FF2B5EF4-FFF2-40B4-BE49-F238E27FC236}">
                  <a16:creationId xmlns:a16="http://schemas.microsoft.com/office/drawing/2014/main" id="{B89FD6F6-47BC-46D5-B653-3DCE65D5A4E5}"/>
                </a:ext>
              </a:extLst>
            </p:cNvPr>
            <p:cNvPicPr>
              <a:picLocks noChangeAspect="1"/>
            </p:cNvPicPr>
            <p:nvPr/>
          </p:nvPicPr>
          <p:blipFill rotWithShape="1">
            <a:blip r:embed="rId4"/>
            <a:srcRect t="7925"/>
            <a:stretch/>
          </p:blipFill>
          <p:spPr>
            <a:xfrm>
              <a:off x="6997148" y="3373748"/>
              <a:ext cx="5007815" cy="2860577"/>
            </a:xfrm>
            <a:prstGeom prst="rect">
              <a:avLst/>
            </a:prstGeom>
          </p:spPr>
        </p:pic>
        <p:sp>
          <p:nvSpPr>
            <p:cNvPr id="10" name="Rectangle 9">
              <a:extLst>
                <a:ext uri="{FF2B5EF4-FFF2-40B4-BE49-F238E27FC236}">
                  <a16:creationId xmlns:a16="http://schemas.microsoft.com/office/drawing/2014/main" id="{9F6253D2-9EFD-4B19-987F-12D9E4F60524}"/>
                </a:ext>
              </a:extLst>
            </p:cNvPr>
            <p:cNvSpPr/>
            <p:nvPr/>
          </p:nvSpPr>
          <p:spPr>
            <a:xfrm>
              <a:off x="7741163" y="3037704"/>
              <a:ext cx="3663952" cy="369332"/>
            </a:xfrm>
            <a:prstGeom prst="rect">
              <a:avLst/>
            </a:prstGeom>
          </p:spPr>
          <p:txBody>
            <a:bodyPr wrap="none">
              <a:spAutoFit/>
            </a:bodyPr>
            <a:lstStyle/>
            <a:p>
              <a:r>
                <a:rPr lang="en-US" dirty="0"/>
                <a:t>Cumulative # of Alexa skills over time</a:t>
              </a:r>
            </a:p>
          </p:txBody>
        </p:sp>
        <p:sp>
          <p:nvSpPr>
            <p:cNvPr id="5" name="Rectangle 4">
              <a:extLst>
                <a:ext uri="{FF2B5EF4-FFF2-40B4-BE49-F238E27FC236}">
                  <a16:creationId xmlns:a16="http://schemas.microsoft.com/office/drawing/2014/main" id="{7524E53F-72AA-446C-B2B3-5B58D9E614F4}"/>
                </a:ext>
              </a:extLst>
            </p:cNvPr>
            <p:cNvSpPr/>
            <p:nvPr/>
          </p:nvSpPr>
          <p:spPr>
            <a:xfrm>
              <a:off x="8805113" y="6045057"/>
              <a:ext cx="3199850" cy="276999"/>
            </a:xfrm>
            <a:prstGeom prst="rect">
              <a:avLst/>
            </a:prstGeom>
          </p:spPr>
          <p:txBody>
            <a:bodyPr wrap="none">
              <a:spAutoFit/>
            </a:bodyPr>
            <a:lstStyle/>
            <a:p>
              <a:pPr algn="r"/>
              <a:r>
                <a:rPr lang="en-US" sz="1200" dirty="0">
                  <a:solidFill>
                    <a:srgbClr val="595959"/>
                  </a:solidFill>
                  <a:latin typeface="Calibri" panose="020F0502020204030204" pitchFamily="34" charset="0"/>
                  <a:ea typeface="Calibri" panose="020F0502020204030204" pitchFamily="34" charset="0"/>
                  <a:cs typeface="Calibri" panose="020F0502020204030204" pitchFamily="34" charset="0"/>
                </a:rPr>
                <a:t>* Only partial data available for December 2017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C3A859A-DEC1-4817-8149-14224EA5C420}"/>
                </a:ext>
              </a:extLst>
            </p:cNvPr>
            <p:cNvSpPr/>
            <p:nvPr/>
          </p:nvSpPr>
          <p:spPr>
            <a:xfrm>
              <a:off x="11403001" y="2991538"/>
              <a:ext cx="788999" cy="461665"/>
            </a:xfrm>
            <a:prstGeom prst="rect">
              <a:avLst/>
            </a:prstGeom>
          </p:spPr>
          <p:txBody>
            <a:bodyPr wrap="none">
              <a:spAutoFit/>
            </a:bodyPr>
            <a:lstStyle/>
            <a:p>
              <a:r>
                <a:rPr lang="en-US" sz="2400" dirty="0"/>
                <a:t>25k+</a:t>
              </a:r>
            </a:p>
          </p:txBody>
        </p:sp>
      </p:grpSp>
    </p:spTree>
    <p:extLst>
      <p:ext uri="{BB962C8B-B14F-4D97-AF65-F5344CB8AC3E}">
        <p14:creationId xmlns:p14="http://schemas.microsoft.com/office/powerpoint/2010/main" val="426280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5FCD-BA41-426D-8736-FCC8D3475B7C}"/>
              </a:ext>
            </a:extLst>
          </p:cNvPr>
          <p:cNvSpPr>
            <a:spLocks noGrp="1"/>
          </p:cNvSpPr>
          <p:nvPr>
            <p:ph type="title"/>
          </p:nvPr>
        </p:nvSpPr>
        <p:spPr>
          <a:xfrm>
            <a:off x="180109" y="-7412"/>
            <a:ext cx="10515600" cy="1325563"/>
          </a:xfrm>
        </p:spPr>
        <p:txBody>
          <a:bodyPr/>
          <a:lstStyle/>
          <a:p>
            <a:r>
              <a:rPr lang="en-US" dirty="0">
                <a:latin typeface="+mn-lt"/>
              </a:rPr>
              <a:t>Role of Context</a:t>
            </a:r>
          </a:p>
        </p:txBody>
      </p:sp>
      <p:sp>
        <p:nvSpPr>
          <p:cNvPr id="3" name="Content Placeholder 2">
            <a:extLst>
              <a:ext uri="{FF2B5EF4-FFF2-40B4-BE49-F238E27FC236}">
                <a16:creationId xmlns:a16="http://schemas.microsoft.com/office/drawing/2014/main" id="{F62D3471-3C96-4D2C-B47C-900BF1104620}"/>
              </a:ext>
            </a:extLst>
          </p:cNvPr>
          <p:cNvSpPr>
            <a:spLocks noGrp="1"/>
          </p:cNvSpPr>
          <p:nvPr>
            <p:ph idx="1"/>
          </p:nvPr>
        </p:nvSpPr>
        <p:spPr>
          <a:xfrm>
            <a:off x="422563" y="1188510"/>
            <a:ext cx="11513127" cy="5669490"/>
          </a:xfrm>
        </p:spPr>
        <p:txBody>
          <a:bodyPr>
            <a:normAutofit/>
          </a:bodyPr>
          <a:lstStyle/>
          <a:p>
            <a:r>
              <a:rPr lang="en-US" dirty="0"/>
              <a:t>Context is an important determinant of skill relevance and assistant utility</a:t>
            </a:r>
          </a:p>
          <a:p>
            <a:r>
              <a:rPr lang="en-US" dirty="0"/>
              <a:t>Analysis of skill usage data shows usage varies depending on context</a:t>
            </a:r>
          </a:p>
          <a:p>
            <a:r>
              <a:rPr lang="en-US" dirty="0"/>
              <a:t>E.g., from analyzing Cortana data from internal deployment:</a:t>
            </a:r>
          </a:p>
          <a:p>
            <a:endParaRPr lang="en-US" dirty="0"/>
          </a:p>
          <a:p>
            <a:endParaRPr lang="en-US" dirty="0"/>
          </a:p>
          <a:p>
            <a:endParaRPr lang="en-US" dirty="0"/>
          </a:p>
          <a:p>
            <a:endParaRPr lang="en-US" dirty="0"/>
          </a:p>
          <a:p>
            <a:endParaRPr lang="en-US" dirty="0"/>
          </a:p>
          <a:p>
            <a:endParaRPr lang="en-US" dirty="0"/>
          </a:p>
          <a:p>
            <a:r>
              <a:rPr lang="en-US" dirty="0"/>
              <a:t>Sleep skills used more at home in the evenings</a:t>
            </a:r>
          </a:p>
          <a:p>
            <a:r>
              <a:rPr lang="en-US" dirty="0"/>
              <a:t>Productivity skills used more at work during the day </a:t>
            </a:r>
          </a:p>
          <a:p>
            <a:endParaRPr lang="en-US" dirty="0"/>
          </a:p>
          <a:p>
            <a:endParaRPr lang="en-US" dirty="0"/>
          </a:p>
          <a:p>
            <a:pPr marL="0" indent="0">
              <a:buNone/>
            </a:pPr>
            <a:endParaRPr lang="en-US" dirty="0"/>
          </a:p>
        </p:txBody>
      </p:sp>
      <p:sp>
        <p:nvSpPr>
          <p:cNvPr id="15" name="Rectangle 14">
            <a:extLst>
              <a:ext uri="{FF2B5EF4-FFF2-40B4-BE49-F238E27FC236}">
                <a16:creationId xmlns:a16="http://schemas.microsoft.com/office/drawing/2014/main" id="{3AD63D96-7590-4C0F-BA0A-D69B31DA276F}"/>
              </a:ext>
            </a:extLst>
          </p:cNvPr>
          <p:cNvSpPr/>
          <p:nvPr/>
        </p:nvSpPr>
        <p:spPr>
          <a:xfrm>
            <a:off x="8460581" y="5822455"/>
            <a:ext cx="3108167" cy="923330"/>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Local time and location are important context signals that are easy to obtain </a:t>
            </a:r>
            <a:endParaRPr lang="en-US" b="1" dirty="0"/>
          </a:p>
        </p:txBody>
      </p:sp>
      <p:sp>
        <p:nvSpPr>
          <p:cNvPr id="6" name="Rectangle 5">
            <a:extLst>
              <a:ext uri="{FF2B5EF4-FFF2-40B4-BE49-F238E27FC236}">
                <a16:creationId xmlns:a16="http://schemas.microsoft.com/office/drawing/2014/main" id="{33F7A0E1-C57C-4E68-A9EE-A3E47397D20C}"/>
              </a:ext>
            </a:extLst>
          </p:cNvPr>
          <p:cNvSpPr/>
          <p:nvPr/>
        </p:nvSpPr>
        <p:spPr>
          <a:xfrm>
            <a:off x="8381999" y="5881689"/>
            <a:ext cx="78582" cy="804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6CACBA9-485B-4752-B2D5-1D9730C9B054}"/>
              </a:ext>
            </a:extLst>
          </p:cNvPr>
          <p:cNvCxnSpPr>
            <a:stCxn id="6" idx="0"/>
          </p:cNvCxnSpPr>
          <p:nvPr/>
        </p:nvCxnSpPr>
        <p:spPr>
          <a:xfrm>
            <a:off x="8421290" y="5881689"/>
            <a:ext cx="0" cy="804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696C3DC-ABBA-4A88-9950-F014ECFB62C5}"/>
              </a:ext>
            </a:extLst>
          </p:cNvPr>
          <p:cNvGrpSpPr/>
          <p:nvPr/>
        </p:nvGrpSpPr>
        <p:grpSpPr>
          <a:xfrm>
            <a:off x="256310" y="2758100"/>
            <a:ext cx="11935690" cy="3010407"/>
            <a:chOff x="256310" y="2758100"/>
            <a:chExt cx="11935690" cy="3010407"/>
          </a:xfrm>
        </p:grpSpPr>
        <p:pic>
          <p:nvPicPr>
            <p:cNvPr id="9" name="Picture 8">
              <a:extLst>
                <a:ext uri="{FF2B5EF4-FFF2-40B4-BE49-F238E27FC236}">
                  <a16:creationId xmlns:a16="http://schemas.microsoft.com/office/drawing/2014/main" id="{39BF8D98-D80B-4F9F-965B-192EEAAE56B8}"/>
                </a:ext>
              </a:extLst>
            </p:cNvPr>
            <p:cNvPicPr>
              <a:picLocks noChangeAspect="1"/>
            </p:cNvPicPr>
            <p:nvPr/>
          </p:nvPicPr>
          <p:blipFill>
            <a:blip r:embed="rId3"/>
            <a:stretch>
              <a:fillRect/>
            </a:stretch>
          </p:blipFill>
          <p:spPr>
            <a:xfrm>
              <a:off x="6755336" y="2809921"/>
              <a:ext cx="2664183" cy="2773920"/>
            </a:xfrm>
            <a:prstGeom prst="rect">
              <a:avLst/>
            </a:prstGeom>
          </p:spPr>
        </p:pic>
        <p:pic>
          <p:nvPicPr>
            <p:cNvPr id="10" name="Picture 9">
              <a:extLst>
                <a:ext uri="{FF2B5EF4-FFF2-40B4-BE49-F238E27FC236}">
                  <a16:creationId xmlns:a16="http://schemas.microsoft.com/office/drawing/2014/main" id="{7A9C5E3E-592A-47CC-87FF-5371628411AF}"/>
                </a:ext>
              </a:extLst>
            </p:cNvPr>
            <p:cNvPicPr>
              <a:picLocks noChangeAspect="1"/>
            </p:cNvPicPr>
            <p:nvPr/>
          </p:nvPicPr>
          <p:blipFill>
            <a:blip r:embed="rId4"/>
            <a:stretch>
              <a:fillRect/>
            </a:stretch>
          </p:blipFill>
          <p:spPr>
            <a:xfrm>
              <a:off x="2174349" y="2758100"/>
              <a:ext cx="4401693" cy="1438781"/>
            </a:xfrm>
            <a:prstGeom prst="rect">
              <a:avLst/>
            </a:prstGeom>
          </p:spPr>
        </p:pic>
        <p:pic>
          <p:nvPicPr>
            <p:cNvPr id="12" name="Picture 11">
              <a:extLst>
                <a:ext uri="{FF2B5EF4-FFF2-40B4-BE49-F238E27FC236}">
                  <a16:creationId xmlns:a16="http://schemas.microsoft.com/office/drawing/2014/main" id="{784F80E1-8B58-4107-9F94-3772A09456F4}"/>
                </a:ext>
              </a:extLst>
            </p:cNvPr>
            <p:cNvPicPr>
              <a:picLocks noChangeAspect="1"/>
            </p:cNvPicPr>
            <p:nvPr/>
          </p:nvPicPr>
          <p:blipFill>
            <a:blip r:embed="rId5"/>
            <a:stretch>
              <a:fillRect/>
            </a:stretch>
          </p:blipFill>
          <p:spPr>
            <a:xfrm>
              <a:off x="2174348" y="4309683"/>
              <a:ext cx="4401693" cy="1408298"/>
            </a:xfrm>
            <a:prstGeom prst="rect">
              <a:avLst/>
            </a:prstGeom>
          </p:spPr>
        </p:pic>
        <p:sp>
          <p:nvSpPr>
            <p:cNvPr id="13" name="Rectangle 12">
              <a:extLst>
                <a:ext uri="{FF2B5EF4-FFF2-40B4-BE49-F238E27FC236}">
                  <a16:creationId xmlns:a16="http://schemas.microsoft.com/office/drawing/2014/main" id="{168DA1D7-AF86-4333-A717-AED725CDCB2B}"/>
                </a:ext>
              </a:extLst>
            </p:cNvPr>
            <p:cNvSpPr/>
            <p:nvPr/>
          </p:nvSpPr>
          <p:spPr>
            <a:xfrm>
              <a:off x="9324109" y="3735216"/>
              <a:ext cx="2867891"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of all invocations for each skill at two user-defined locations: home and work</a:t>
              </a:r>
              <a:endParaRPr lang="en-US" dirty="0"/>
            </a:p>
          </p:txBody>
        </p:sp>
        <p:sp>
          <p:nvSpPr>
            <p:cNvPr id="14" name="Rectangle 13">
              <a:extLst>
                <a:ext uri="{FF2B5EF4-FFF2-40B4-BE49-F238E27FC236}">
                  <a16:creationId xmlns:a16="http://schemas.microsoft.com/office/drawing/2014/main" id="{83491FC2-037E-4B02-AF69-506FF63D474F}"/>
                </a:ext>
              </a:extLst>
            </p:cNvPr>
            <p:cNvSpPr/>
            <p:nvPr/>
          </p:nvSpPr>
          <p:spPr>
            <a:xfrm>
              <a:off x="5970648" y="5399175"/>
              <a:ext cx="1995053" cy="369332"/>
            </a:xfrm>
            <a:prstGeom prst="rect">
              <a:avLst/>
            </a:prstGeom>
          </p:spPr>
          <p:txBody>
            <a:bodyPr wrap="square">
              <a:spAutoFit/>
            </a:bodyPr>
            <a:lstStyle/>
            <a:p>
              <a:pPr algn="ctr"/>
              <a:r>
                <a:rPr lang="en-US" dirty="0">
                  <a:solidFill>
                    <a:srgbClr val="A40000"/>
                  </a:solidFill>
                  <a:latin typeface="Calibri" panose="020F0502020204030204" pitchFamily="34" charset="0"/>
                  <a:ea typeface="Calibri" panose="020F0502020204030204" pitchFamily="34" charset="0"/>
                  <a:cs typeface="Times New Roman" panose="02020603050405020304" pitchFamily="18" charset="0"/>
                </a:rPr>
                <a:t>All skills</a:t>
              </a:r>
              <a:endParaRPr lang="en-US" dirty="0">
                <a:solidFill>
                  <a:srgbClr val="A40000"/>
                </a:solidFill>
              </a:endParaRPr>
            </a:p>
          </p:txBody>
        </p:sp>
        <p:cxnSp>
          <p:nvCxnSpPr>
            <p:cNvPr id="17" name="Straight Connector 16">
              <a:extLst>
                <a:ext uri="{FF2B5EF4-FFF2-40B4-BE49-F238E27FC236}">
                  <a16:creationId xmlns:a16="http://schemas.microsoft.com/office/drawing/2014/main" id="{3C3515E3-EDFC-4E11-B822-A498BC7257E7}"/>
                </a:ext>
              </a:extLst>
            </p:cNvPr>
            <p:cNvCxnSpPr/>
            <p:nvPr/>
          </p:nvCxnSpPr>
          <p:spPr>
            <a:xfrm>
              <a:off x="6036252" y="5596321"/>
              <a:ext cx="519953" cy="0"/>
            </a:xfrm>
            <a:prstGeom prst="line">
              <a:avLst/>
            </a:prstGeom>
            <a:ln w="28575">
              <a:solidFill>
                <a:srgbClr val="A4000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66D6827-36E8-4AD5-9097-CFD5CF969331}"/>
                </a:ext>
              </a:extLst>
            </p:cNvPr>
            <p:cNvSpPr/>
            <p:nvPr/>
          </p:nvSpPr>
          <p:spPr>
            <a:xfrm>
              <a:off x="540774" y="2809921"/>
              <a:ext cx="1177530" cy="1200329"/>
            </a:xfrm>
            <a:prstGeom prst="rect">
              <a:avLst/>
            </a:prstGeom>
          </p:spPr>
          <p:txBody>
            <a:bodyPr wrap="square">
              <a:spAutoFit/>
            </a:bodyPr>
            <a:lstStyle/>
            <a:p>
              <a:pPr algn="ctr"/>
              <a:r>
                <a:rPr lang="en-US" sz="2400" b="1" dirty="0"/>
                <a:t>Sleep sounds</a:t>
              </a:r>
            </a:p>
            <a:p>
              <a:pPr algn="ctr"/>
              <a:r>
                <a:rPr lang="en-US" sz="2400" b="1" dirty="0"/>
                <a:t>skill </a:t>
              </a:r>
            </a:p>
          </p:txBody>
        </p:sp>
        <p:sp>
          <p:nvSpPr>
            <p:cNvPr id="16" name="Rectangle 15">
              <a:extLst>
                <a:ext uri="{FF2B5EF4-FFF2-40B4-BE49-F238E27FC236}">
                  <a16:creationId xmlns:a16="http://schemas.microsoft.com/office/drawing/2014/main" id="{B2CA804B-3E4F-4458-9033-EB3784A7E386}"/>
                </a:ext>
              </a:extLst>
            </p:cNvPr>
            <p:cNvSpPr/>
            <p:nvPr/>
          </p:nvSpPr>
          <p:spPr>
            <a:xfrm>
              <a:off x="256310" y="4475720"/>
              <a:ext cx="1746459" cy="830997"/>
            </a:xfrm>
            <a:prstGeom prst="rect">
              <a:avLst/>
            </a:prstGeom>
          </p:spPr>
          <p:txBody>
            <a:bodyPr wrap="square">
              <a:spAutoFit/>
            </a:bodyPr>
            <a:lstStyle/>
            <a:p>
              <a:pPr algn="ctr"/>
              <a:r>
                <a:rPr lang="en-US" sz="2400" b="1" dirty="0"/>
                <a:t>Productivity</a:t>
              </a:r>
            </a:p>
            <a:p>
              <a:pPr algn="ctr"/>
              <a:r>
                <a:rPr lang="en-US" sz="2400" b="1" dirty="0"/>
                <a:t>skill </a:t>
              </a:r>
            </a:p>
          </p:txBody>
        </p:sp>
      </p:grpSp>
      <p:grpSp>
        <p:nvGrpSpPr>
          <p:cNvPr id="21" name="Group 20">
            <a:extLst>
              <a:ext uri="{FF2B5EF4-FFF2-40B4-BE49-F238E27FC236}">
                <a16:creationId xmlns:a16="http://schemas.microsoft.com/office/drawing/2014/main" id="{6EBEC9B3-05CF-4F87-9D9B-79EC89DA339C}"/>
              </a:ext>
            </a:extLst>
          </p:cNvPr>
          <p:cNvGrpSpPr/>
          <p:nvPr/>
        </p:nvGrpSpPr>
        <p:grpSpPr>
          <a:xfrm>
            <a:off x="7387938" y="5318368"/>
            <a:ext cx="2541561" cy="468719"/>
            <a:chOff x="7387938" y="5243513"/>
            <a:chExt cx="2541561" cy="468719"/>
          </a:xfrm>
        </p:grpSpPr>
        <p:sp>
          <p:nvSpPr>
            <p:cNvPr id="20" name="Rectangle 19">
              <a:extLst>
                <a:ext uri="{FF2B5EF4-FFF2-40B4-BE49-F238E27FC236}">
                  <a16:creationId xmlns:a16="http://schemas.microsoft.com/office/drawing/2014/main" id="{6FF525B8-6660-426E-AD47-342B960F6D44}"/>
                </a:ext>
              </a:extLst>
            </p:cNvPr>
            <p:cNvSpPr/>
            <p:nvPr/>
          </p:nvSpPr>
          <p:spPr>
            <a:xfrm>
              <a:off x="7387938" y="5243513"/>
              <a:ext cx="1494125"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250DBE5-23A4-486F-9FA9-F65AB67E6361}"/>
                </a:ext>
              </a:extLst>
            </p:cNvPr>
            <p:cNvSpPr/>
            <p:nvPr/>
          </p:nvSpPr>
          <p:spPr>
            <a:xfrm>
              <a:off x="7575825" y="5396288"/>
              <a:ext cx="276225" cy="276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80C94A9-F9AA-4B91-9E62-4F97364F0E76}"/>
                </a:ext>
              </a:extLst>
            </p:cNvPr>
            <p:cNvSpPr/>
            <p:nvPr/>
          </p:nvSpPr>
          <p:spPr>
            <a:xfrm>
              <a:off x="8814034" y="5396289"/>
              <a:ext cx="276225" cy="276225"/>
            </a:xfrm>
            <a:prstGeom prst="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F8D7F5-4AB5-474A-8F92-9CE3A841870E}"/>
                </a:ext>
              </a:extLst>
            </p:cNvPr>
            <p:cNvSpPr txBox="1"/>
            <p:nvPr/>
          </p:nvSpPr>
          <p:spPr>
            <a:xfrm>
              <a:off x="7797921" y="5342900"/>
              <a:ext cx="957313" cy="369332"/>
            </a:xfrm>
            <a:prstGeom prst="rect">
              <a:avLst/>
            </a:prstGeom>
            <a:noFill/>
          </p:spPr>
          <p:txBody>
            <a:bodyPr wrap="none" rtlCol="0">
              <a:spAutoFit/>
            </a:bodyPr>
            <a:lstStyle/>
            <a:p>
              <a:r>
                <a:rPr lang="en-US" dirty="0"/>
                <a:t>@Home</a:t>
              </a:r>
            </a:p>
          </p:txBody>
        </p:sp>
        <p:sp>
          <p:nvSpPr>
            <p:cNvPr id="19" name="TextBox 18">
              <a:extLst>
                <a:ext uri="{FF2B5EF4-FFF2-40B4-BE49-F238E27FC236}">
                  <a16:creationId xmlns:a16="http://schemas.microsoft.com/office/drawing/2014/main" id="{28840399-A2FB-43F4-9F86-DF911A1353C2}"/>
                </a:ext>
              </a:extLst>
            </p:cNvPr>
            <p:cNvSpPr txBox="1"/>
            <p:nvPr/>
          </p:nvSpPr>
          <p:spPr>
            <a:xfrm>
              <a:off x="9036369" y="5338787"/>
              <a:ext cx="893130" cy="369332"/>
            </a:xfrm>
            <a:prstGeom prst="rect">
              <a:avLst/>
            </a:prstGeom>
            <a:noFill/>
          </p:spPr>
          <p:txBody>
            <a:bodyPr wrap="none" rtlCol="0">
              <a:spAutoFit/>
            </a:bodyPr>
            <a:lstStyle/>
            <a:p>
              <a:r>
                <a:rPr lang="en-US" dirty="0"/>
                <a:t>@Work</a:t>
              </a:r>
            </a:p>
          </p:txBody>
        </p:sp>
      </p:grpSp>
    </p:spTree>
    <p:extLst>
      <p:ext uri="{BB962C8B-B14F-4D97-AF65-F5344CB8AC3E}">
        <p14:creationId xmlns:p14="http://schemas.microsoft.com/office/powerpoint/2010/main" val="35410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5153-6D64-435B-B4A2-71916C884D52}"/>
              </a:ext>
            </a:extLst>
          </p:cNvPr>
          <p:cNvSpPr>
            <a:spLocks noGrp="1"/>
          </p:cNvSpPr>
          <p:nvPr>
            <p:ph type="title"/>
          </p:nvPr>
        </p:nvSpPr>
        <p:spPr>
          <a:xfrm>
            <a:off x="412173" y="13186"/>
            <a:ext cx="10515600" cy="1325563"/>
          </a:xfrm>
        </p:spPr>
        <p:txBody>
          <a:bodyPr/>
          <a:lstStyle/>
          <a:p>
            <a:r>
              <a:rPr lang="en-US" dirty="0">
                <a:latin typeface="+mn-lt"/>
              </a:rPr>
              <a:t>Contextual Skill Recommendation</a:t>
            </a:r>
          </a:p>
        </p:txBody>
      </p:sp>
      <p:sp>
        <p:nvSpPr>
          <p:cNvPr id="3" name="Content Placeholder 2">
            <a:extLst>
              <a:ext uri="{FF2B5EF4-FFF2-40B4-BE49-F238E27FC236}">
                <a16:creationId xmlns:a16="http://schemas.microsoft.com/office/drawing/2014/main" id="{8E3DC182-A2B2-4387-BB57-98707943037A}"/>
              </a:ext>
            </a:extLst>
          </p:cNvPr>
          <p:cNvSpPr>
            <a:spLocks noGrp="1"/>
          </p:cNvSpPr>
          <p:nvPr>
            <p:ph idx="1"/>
          </p:nvPr>
        </p:nvSpPr>
        <p:spPr>
          <a:xfrm>
            <a:off x="457200" y="1121714"/>
            <a:ext cx="10515600" cy="4351338"/>
          </a:xfrm>
        </p:spPr>
        <p:txBody>
          <a:bodyPr/>
          <a:lstStyle/>
          <a:p>
            <a:r>
              <a:rPr lang="en-US" dirty="0"/>
              <a:t>Learn skill recommendations based on context</a:t>
            </a:r>
          </a:p>
          <a:p>
            <a:r>
              <a:rPr lang="en-US" dirty="0"/>
              <a:t>Support query-less / context-only skill suggestion</a:t>
            </a:r>
          </a:p>
          <a:p>
            <a:r>
              <a:rPr lang="en-US" dirty="0"/>
              <a:t>Generate set of contextual features from Cortana data</a:t>
            </a:r>
          </a:p>
          <a:p>
            <a:r>
              <a:rPr lang="en-US" dirty="0"/>
              <a:t>Also use personal features (prior skill usage)</a:t>
            </a:r>
          </a:p>
          <a:p>
            <a:r>
              <a:rPr lang="en-US" dirty="0"/>
              <a:t>Features in three classes:</a:t>
            </a:r>
          </a:p>
          <a:p>
            <a:endParaRPr lang="en-US" dirty="0"/>
          </a:p>
        </p:txBody>
      </p:sp>
      <p:graphicFrame>
        <p:nvGraphicFramePr>
          <p:cNvPr id="4" name="Table 3">
            <a:extLst>
              <a:ext uri="{FF2B5EF4-FFF2-40B4-BE49-F238E27FC236}">
                <a16:creationId xmlns:a16="http://schemas.microsoft.com/office/drawing/2014/main" id="{383271D6-B8F4-4C11-8FD7-F4BC6E4AB27F}"/>
              </a:ext>
            </a:extLst>
          </p:cNvPr>
          <p:cNvGraphicFramePr>
            <a:graphicFrameLocks noGrp="1"/>
          </p:cNvGraphicFramePr>
          <p:nvPr>
            <p:extLst>
              <p:ext uri="{D42A27DB-BD31-4B8C-83A1-F6EECF244321}">
                <p14:modId xmlns:p14="http://schemas.microsoft.com/office/powerpoint/2010/main" val="2160470306"/>
              </p:ext>
            </p:extLst>
          </p:nvPr>
        </p:nvGraphicFramePr>
        <p:xfrm>
          <a:off x="2008909" y="3781745"/>
          <a:ext cx="7585362" cy="2179320"/>
        </p:xfrm>
        <a:graphic>
          <a:graphicData uri="http://schemas.openxmlformats.org/drawingml/2006/table">
            <a:tbl>
              <a:tblPr firstRow="1" firstCol="1" bandRow="1">
                <a:tableStyleId>{5C22544A-7EE6-4342-B048-85BDC9FD1C3A}</a:tableStyleId>
              </a:tblPr>
              <a:tblGrid>
                <a:gridCol w="1035886">
                  <a:extLst>
                    <a:ext uri="{9D8B030D-6E8A-4147-A177-3AD203B41FA5}">
                      <a16:colId xmlns:a16="http://schemas.microsoft.com/office/drawing/2014/main" val="1161840565"/>
                    </a:ext>
                  </a:extLst>
                </a:gridCol>
                <a:gridCol w="3274738">
                  <a:extLst>
                    <a:ext uri="{9D8B030D-6E8A-4147-A177-3AD203B41FA5}">
                      <a16:colId xmlns:a16="http://schemas.microsoft.com/office/drawing/2014/main" val="594274494"/>
                    </a:ext>
                  </a:extLst>
                </a:gridCol>
                <a:gridCol w="3274738">
                  <a:extLst>
                    <a:ext uri="{9D8B030D-6E8A-4147-A177-3AD203B41FA5}">
                      <a16:colId xmlns:a16="http://schemas.microsoft.com/office/drawing/2014/main" val="2235166072"/>
                    </a:ext>
                  </a:extLst>
                </a:gridCol>
              </a:tblGrid>
              <a:tr h="0">
                <a:tc>
                  <a:txBody>
                    <a:bodyPr/>
                    <a:lstStyle/>
                    <a:p>
                      <a:pPr marL="0" marR="0">
                        <a:spcBef>
                          <a:spcPts val="0"/>
                        </a:spcBef>
                        <a:spcAft>
                          <a:spcPts val="0"/>
                        </a:spcAft>
                      </a:pPr>
                      <a:r>
                        <a:rPr lang="en-US" sz="1300" dirty="0">
                          <a:effectLst/>
                        </a:rPr>
                        <a:t>Feature class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Description</a:t>
                      </a:r>
                    </a:p>
                  </a:txBody>
                  <a:tcPr marL="68580" marR="68580" marT="0" marB="0"/>
                </a:tc>
                <a:tc>
                  <a:txBody>
                    <a:bodyPr/>
                    <a:lstStyle/>
                    <a:p>
                      <a:pPr marL="0" marR="0">
                        <a:spcBef>
                          <a:spcPts val="0"/>
                        </a:spcBef>
                        <a:spcAft>
                          <a:spcPts val="0"/>
                        </a:spcAft>
                      </a:pPr>
                      <a:r>
                        <a:rPr lang="en-US" sz="1300">
                          <a:effectLst/>
                        </a:rPr>
                        <a:t>Example features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3843042"/>
                  </a:ext>
                </a:extLst>
              </a:tr>
              <a:tr h="0">
                <a:tc>
                  <a:txBody>
                    <a:bodyPr/>
                    <a:lstStyle/>
                    <a:p>
                      <a:pPr marL="0" marR="0">
                        <a:spcBef>
                          <a:spcPts val="0"/>
                        </a:spcBef>
                        <a:spcAft>
                          <a:spcPts val="0"/>
                        </a:spcAft>
                      </a:pPr>
                      <a:r>
                        <a:rPr lang="en-US" sz="1500">
                          <a:effectLst/>
                        </a:rPr>
                        <a:t>Popularity</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300" dirty="0">
                          <a:latin typeface="Calibri" panose="020F0502020204030204" pitchFamily="34" charset="0"/>
                          <a:ea typeface="Calibri" panose="020F0502020204030204" pitchFamily="34" charset="0"/>
                          <a:cs typeface="Times New Roman" panose="02020603050405020304" pitchFamily="18" charset="0"/>
                        </a:rPr>
                        <a:t>General popularity of the skill across all users (using only historic usage data from before the skill was invoked)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300">
                          <a:effectLst/>
                        </a:rPr>
                        <a:t>Historic skill usage count, historic skill user count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1849857"/>
                  </a:ext>
                </a:extLst>
              </a:tr>
              <a:tr h="0">
                <a:tc>
                  <a:txBody>
                    <a:bodyPr/>
                    <a:lstStyle/>
                    <a:p>
                      <a:pPr marL="0" marR="0">
                        <a:spcBef>
                          <a:spcPts val="0"/>
                        </a:spcBef>
                        <a:spcAft>
                          <a:spcPts val="0"/>
                        </a:spcAft>
                      </a:pPr>
                      <a:r>
                        <a:rPr lang="en-US" sz="1500">
                          <a:effectLst/>
                        </a:rPr>
                        <a:t>Context</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300" dirty="0">
                          <a:latin typeface="Calibri" panose="020F0502020204030204" pitchFamily="34" charset="0"/>
                          <a:ea typeface="Calibri" panose="020F0502020204030204" pitchFamily="34" charset="0"/>
                          <a:cs typeface="Times New Roman" panose="02020603050405020304" pitchFamily="18" charset="0"/>
                        </a:rPr>
                        <a:t>Contextual signals describing when the skill is used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300" dirty="0">
                          <a:effectLst/>
                        </a:rPr>
                        <a:t>Calendar (meeting duration, subject*), visited venues (type, duration, name*), local time, to-do list items*, search queries (in last 30 mins*, in last 30 days*), applications used*, etc.</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8785130"/>
                  </a:ext>
                </a:extLst>
              </a:tr>
              <a:tr h="0">
                <a:tc>
                  <a:txBody>
                    <a:bodyPr/>
                    <a:lstStyle/>
                    <a:p>
                      <a:pPr marL="0" marR="0">
                        <a:spcBef>
                          <a:spcPts val="0"/>
                        </a:spcBef>
                        <a:spcAft>
                          <a:spcPts val="0"/>
                        </a:spcAft>
                      </a:pPr>
                      <a:r>
                        <a:rPr lang="en-US" sz="1500" dirty="0">
                          <a:effectLst/>
                        </a:rPr>
                        <a:t>Personal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300" dirty="0">
                          <a:latin typeface="Calibri" panose="020F0502020204030204" pitchFamily="34" charset="0"/>
                          <a:ea typeface="Calibri" panose="020F0502020204030204" pitchFamily="34" charset="0"/>
                          <a:cs typeface="Times New Roman" panose="02020603050405020304" pitchFamily="18" charset="0"/>
                        </a:rPr>
                        <a:t>Features corresponding to the user who invoked the skill, e.g. popularity of the specific skill for that specific user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300" dirty="0">
                          <a:effectLst/>
                        </a:rPr>
                        <a:t>Historic skill usage by current user within the last 30 mins, within the last 30 days, and all time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3715292"/>
                  </a:ext>
                </a:extLst>
              </a:tr>
            </a:tbl>
          </a:graphicData>
        </a:graphic>
      </p:graphicFrame>
      <p:sp>
        <p:nvSpPr>
          <p:cNvPr id="7" name="Speech Bubble: Rectangle with Corners Rounded 6">
            <a:extLst>
              <a:ext uri="{FF2B5EF4-FFF2-40B4-BE49-F238E27FC236}">
                <a16:creationId xmlns:a16="http://schemas.microsoft.com/office/drawing/2014/main" id="{05706C7B-FE71-4A7E-9413-A9407D5DF982}"/>
              </a:ext>
            </a:extLst>
          </p:cNvPr>
          <p:cNvSpPr/>
          <p:nvPr/>
        </p:nvSpPr>
        <p:spPr>
          <a:xfrm>
            <a:off x="9168245" y="358254"/>
            <a:ext cx="1925782" cy="661700"/>
          </a:xfrm>
          <a:prstGeom prst="wedgeRoundRectCallout">
            <a:avLst>
              <a:gd name="adj1" fmla="val -20113"/>
              <a:gd name="adj2" fmla="val 9181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Hey Cortana, </a:t>
            </a:r>
            <a:br>
              <a:rPr lang="en-US" dirty="0">
                <a:solidFill>
                  <a:schemeClr val="accent5">
                    <a:lumMod val="50000"/>
                  </a:schemeClr>
                </a:solidFill>
              </a:rPr>
            </a:br>
            <a:r>
              <a:rPr lang="en-US" dirty="0">
                <a:solidFill>
                  <a:schemeClr val="accent5">
                    <a:lumMod val="50000"/>
                  </a:schemeClr>
                </a:solidFill>
              </a:rPr>
              <a:t>help me now!</a:t>
            </a:r>
          </a:p>
        </p:txBody>
      </p:sp>
      <p:sp>
        <p:nvSpPr>
          <p:cNvPr id="8" name="Speech Bubble: Rectangle with Corners Rounded 7">
            <a:extLst>
              <a:ext uri="{FF2B5EF4-FFF2-40B4-BE49-F238E27FC236}">
                <a16:creationId xmlns:a16="http://schemas.microsoft.com/office/drawing/2014/main" id="{602EABDE-D99E-4064-AEFE-C078826B485E}"/>
              </a:ext>
            </a:extLst>
          </p:cNvPr>
          <p:cNvSpPr/>
          <p:nvPr/>
        </p:nvSpPr>
        <p:spPr>
          <a:xfrm>
            <a:off x="10131136" y="1374865"/>
            <a:ext cx="1925782" cy="987280"/>
          </a:xfrm>
          <a:prstGeom prst="wedgeRoundRectCallout">
            <a:avLst>
              <a:gd name="adj1" fmla="val 21974"/>
              <a:gd name="adj2" fmla="val 7810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Here’s what I can do to best help right now …</a:t>
            </a:r>
          </a:p>
        </p:txBody>
      </p:sp>
      <p:sp>
        <p:nvSpPr>
          <p:cNvPr id="9" name="Speech Bubble: Rectangle with Corners Rounded 8">
            <a:extLst>
              <a:ext uri="{FF2B5EF4-FFF2-40B4-BE49-F238E27FC236}">
                <a16:creationId xmlns:a16="http://schemas.microsoft.com/office/drawing/2014/main" id="{D256FB6A-0D67-4B55-B68B-9A7D574E86C4}"/>
              </a:ext>
            </a:extLst>
          </p:cNvPr>
          <p:cNvSpPr/>
          <p:nvPr/>
        </p:nvSpPr>
        <p:spPr>
          <a:xfrm>
            <a:off x="9168245" y="2709844"/>
            <a:ext cx="1925782" cy="661700"/>
          </a:xfrm>
          <a:prstGeom prst="wedgeRoundRectCallout">
            <a:avLst>
              <a:gd name="adj1" fmla="val -20113"/>
              <a:gd name="adj2" fmla="val 9181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50000"/>
                  </a:schemeClr>
                </a:solidFill>
              </a:rPr>
              <a:t>Let’s …</a:t>
            </a:r>
          </a:p>
        </p:txBody>
      </p:sp>
      <p:pic>
        <p:nvPicPr>
          <p:cNvPr id="10" name="Picture 9">
            <a:extLst>
              <a:ext uri="{FF2B5EF4-FFF2-40B4-BE49-F238E27FC236}">
                <a16:creationId xmlns:a16="http://schemas.microsoft.com/office/drawing/2014/main" id="{6583B205-2C4E-4CE8-9E7E-0B9C5776BDDF}"/>
              </a:ext>
            </a:extLst>
          </p:cNvPr>
          <p:cNvPicPr>
            <a:picLocks noChangeAspect="1"/>
          </p:cNvPicPr>
          <p:nvPr/>
        </p:nvPicPr>
        <p:blipFill rotWithShape="1">
          <a:blip r:embed="rId3"/>
          <a:srcRect r="56040"/>
          <a:stretch/>
        </p:blipFill>
        <p:spPr>
          <a:xfrm>
            <a:off x="11204432" y="2836320"/>
            <a:ext cx="668914" cy="1624843"/>
          </a:xfrm>
          <a:prstGeom prst="rect">
            <a:avLst/>
          </a:prstGeom>
        </p:spPr>
      </p:pic>
      <p:sp>
        <p:nvSpPr>
          <p:cNvPr id="11" name="Rectangle 10">
            <a:extLst>
              <a:ext uri="{FF2B5EF4-FFF2-40B4-BE49-F238E27FC236}">
                <a16:creationId xmlns:a16="http://schemas.microsoft.com/office/drawing/2014/main" id="{3952DBE1-310F-4FFE-AD63-01E20D5E7550}"/>
              </a:ext>
            </a:extLst>
          </p:cNvPr>
          <p:cNvSpPr/>
          <p:nvPr/>
        </p:nvSpPr>
        <p:spPr>
          <a:xfrm>
            <a:off x="412173" y="6163108"/>
            <a:ext cx="11530445" cy="646331"/>
          </a:xfrm>
          <a:prstGeom prst="rect">
            <a:avLst/>
          </a:prstGeom>
        </p:spPr>
        <p:txBody>
          <a:bodyPr wrap="square">
            <a:spAutoFit/>
          </a:bodyPr>
          <a:lstStyle/>
          <a:p>
            <a:r>
              <a:rPr lang="en-US" altLang="en-US" dirty="0">
                <a:latin typeface="Calibri" panose="020F0502020204030204" pitchFamily="34" charset="0"/>
                <a:ea typeface="Calibri" panose="020F0502020204030204" pitchFamily="34" charset="0"/>
                <a:cs typeface="Times New Roman" panose="02020603050405020304" pitchFamily="18" charset="0"/>
              </a:rPr>
              <a:t>Text features (*), are first in continuous semantic space (300-dimension concept vector, using </a:t>
            </a:r>
            <a:r>
              <a:rPr lang="en-US" altLang="en-US" dirty="0">
                <a:latin typeface="Calibri" panose="020F0502020204030204" pitchFamily="34" charset="0"/>
                <a:ea typeface="Calibri" panose="020F0502020204030204" pitchFamily="34" charset="0"/>
                <a:cs typeface="Times New Roman" panose="02020603050405020304" pitchFamily="18" charset="0"/>
                <a:hlinkClick r:id="rId4"/>
              </a:rPr>
              <a:t>Sent2Vec</a:t>
            </a:r>
            <a:r>
              <a:rPr lang="en-US" altLang="en-US" dirty="0">
                <a:latin typeface="Calibri" panose="020F0502020204030204" pitchFamily="34" charset="0"/>
                <a:ea typeface="Calibri" panose="020F0502020204030204" pitchFamily="34" charset="0"/>
                <a:cs typeface="Times New Roman" panose="02020603050405020304" pitchFamily="18" charset="0"/>
              </a:rPr>
              <a:t>), and compute cosine similarity with both skill name and skill description</a:t>
            </a:r>
            <a:endParaRPr lang="en-US" dirty="0"/>
          </a:p>
        </p:txBody>
      </p:sp>
      <p:sp>
        <p:nvSpPr>
          <p:cNvPr id="13" name="TextBox 12">
            <a:extLst>
              <a:ext uri="{FF2B5EF4-FFF2-40B4-BE49-F238E27FC236}">
                <a16:creationId xmlns:a16="http://schemas.microsoft.com/office/drawing/2014/main" id="{6CAA0E11-CD9E-460F-B95E-C7BAAAEC5AF9}"/>
              </a:ext>
            </a:extLst>
          </p:cNvPr>
          <p:cNvSpPr txBox="1"/>
          <p:nvPr/>
        </p:nvSpPr>
        <p:spPr>
          <a:xfrm>
            <a:off x="9057840" y="2340512"/>
            <a:ext cx="617477" cy="369332"/>
          </a:xfrm>
          <a:prstGeom prst="rect">
            <a:avLst/>
          </a:prstGeom>
          <a:noFill/>
        </p:spPr>
        <p:txBody>
          <a:bodyPr wrap="none" rtlCol="0">
            <a:spAutoFit/>
          </a:bodyPr>
          <a:lstStyle/>
          <a:p>
            <a:r>
              <a:rPr lang="en-US" dirty="0">
                <a:solidFill>
                  <a:schemeClr val="accent5">
                    <a:lumMod val="50000"/>
                  </a:schemeClr>
                </a:solidFill>
              </a:rPr>
              <a:t>User</a:t>
            </a:r>
          </a:p>
        </p:txBody>
      </p:sp>
      <p:sp>
        <p:nvSpPr>
          <p:cNvPr id="14" name="TextBox 13">
            <a:extLst>
              <a:ext uri="{FF2B5EF4-FFF2-40B4-BE49-F238E27FC236}">
                <a16:creationId xmlns:a16="http://schemas.microsoft.com/office/drawing/2014/main" id="{74EDD2D7-4922-46CE-A295-7BA9E9ED5051}"/>
              </a:ext>
            </a:extLst>
          </p:cNvPr>
          <p:cNvSpPr txBox="1"/>
          <p:nvPr/>
        </p:nvSpPr>
        <p:spPr>
          <a:xfrm>
            <a:off x="9057840" y="-14115"/>
            <a:ext cx="617477" cy="369332"/>
          </a:xfrm>
          <a:prstGeom prst="rect">
            <a:avLst/>
          </a:prstGeom>
          <a:noFill/>
        </p:spPr>
        <p:txBody>
          <a:bodyPr wrap="none" rtlCol="0">
            <a:spAutoFit/>
          </a:bodyPr>
          <a:lstStyle/>
          <a:p>
            <a:r>
              <a:rPr lang="en-US" dirty="0">
                <a:solidFill>
                  <a:schemeClr val="accent5">
                    <a:lumMod val="50000"/>
                  </a:schemeClr>
                </a:solidFill>
              </a:rPr>
              <a:t>User</a:t>
            </a:r>
          </a:p>
        </p:txBody>
      </p:sp>
      <p:sp>
        <p:nvSpPr>
          <p:cNvPr id="15" name="TextBox 14">
            <a:extLst>
              <a:ext uri="{FF2B5EF4-FFF2-40B4-BE49-F238E27FC236}">
                <a16:creationId xmlns:a16="http://schemas.microsoft.com/office/drawing/2014/main" id="{E719EEDB-65F6-414F-A90C-F776305C4650}"/>
              </a:ext>
            </a:extLst>
          </p:cNvPr>
          <p:cNvSpPr txBox="1"/>
          <p:nvPr/>
        </p:nvSpPr>
        <p:spPr>
          <a:xfrm>
            <a:off x="11040476" y="996904"/>
            <a:ext cx="1018740" cy="369332"/>
          </a:xfrm>
          <a:prstGeom prst="rect">
            <a:avLst/>
          </a:prstGeom>
          <a:noFill/>
        </p:spPr>
        <p:txBody>
          <a:bodyPr wrap="none" rtlCol="0">
            <a:spAutoFit/>
          </a:bodyPr>
          <a:lstStyle/>
          <a:p>
            <a:r>
              <a:rPr lang="en-US" dirty="0">
                <a:solidFill>
                  <a:schemeClr val="accent5">
                    <a:lumMod val="50000"/>
                  </a:schemeClr>
                </a:solidFill>
              </a:rPr>
              <a:t>Assistant</a:t>
            </a:r>
          </a:p>
        </p:txBody>
      </p:sp>
    </p:spTree>
    <p:extLst>
      <p:ext uri="{BB962C8B-B14F-4D97-AF65-F5344CB8AC3E}">
        <p14:creationId xmlns:p14="http://schemas.microsoft.com/office/powerpoint/2010/main" val="1558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8F5F-392A-48D1-B938-95D94EA6E69F}"/>
              </a:ext>
            </a:extLst>
          </p:cNvPr>
          <p:cNvSpPr>
            <a:spLocks noGrp="1"/>
          </p:cNvSpPr>
          <p:nvPr>
            <p:ph type="title"/>
          </p:nvPr>
        </p:nvSpPr>
        <p:spPr>
          <a:xfrm>
            <a:off x="367146" y="365125"/>
            <a:ext cx="10515600" cy="1325563"/>
          </a:xfrm>
        </p:spPr>
        <p:txBody>
          <a:bodyPr/>
          <a:lstStyle/>
          <a:p>
            <a:r>
              <a:rPr lang="en-US" dirty="0">
                <a:latin typeface="+mn-lt"/>
              </a:rPr>
              <a:t>Evaluation</a:t>
            </a:r>
          </a:p>
        </p:txBody>
      </p:sp>
      <p:sp>
        <p:nvSpPr>
          <p:cNvPr id="3" name="Content Placeholder 2">
            <a:extLst>
              <a:ext uri="{FF2B5EF4-FFF2-40B4-BE49-F238E27FC236}">
                <a16:creationId xmlns:a16="http://schemas.microsoft.com/office/drawing/2014/main" id="{8CEE4880-45DB-4F56-B0DC-D2A75426D103}"/>
              </a:ext>
            </a:extLst>
          </p:cNvPr>
          <p:cNvSpPr>
            <a:spLocks noGrp="1"/>
          </p:cNvSpPr>
          <p:nvPr>
            <p:ph idx="1"/>
          </p:nvPr>
        </p:nvSpPr>
        <p:spPr>
          <a:xfrm>
            <a:off x="367146" y="1440874"/>
            <a:ext cx="11535422" cy="5209308"/>
          </a:xfrm>
        </p:spPr>
        <p:txBody>
          <a:bodyPr>
            <a:normAutofit lnSpcReduction="10000"/>
          </a:bodyPr>
          <a:lstStyle/>
          <a:p>
            <a:r>
              <a:rPr lang="en-US" dirty="0"/>
              <a:t>Setup similar to click prediction task from search and advertising</a:t>
            </a:r>
          </a:p>
          <a:p>
            <a:endParaRPr lang="en-US" dirty="0"/>
          </a:p>
          <a:p>
            <a:r>
              <a:rPr lang="en-US" dirty="0"/>
              <a:t>At each point in time (</a:t>
            </a:r>
            <a:r>
              <a:rPr lang="en-US" i="1" dirty="0"/>
              <a:t>t</a:t>
            </a:r>
            <a:r>
              <a:rPr lang="en-US" dirty="0"/>
              <a:t>) we have:</a:t>
            </a:r>
          </a:p>
          <a:p>
            <a:pPr lvl="1"/>
            <a:r>
              <a:rPr lang="en-US" dirty="0"/>
              <a:t>Context and personal signals</a:t>
            </a:r>
          </a:p>
          <a:p>
            <a:pPr lvl="1"/>
            <a:r>
              <a:rPr lang="en-US" dirty="0"/>
              <a:t>All skills known to the searcher – used at least once before </a:t>
            </a:r>
            <a:r>
              <a:rPr lang="en-US" i="1" dirty="0"/>
              <a:t>t</a:t>
            </a:r>
          </a:p>
          <a:p>
            <a:pPr lvl="1"/>
            <a:r>
              <a:rPr lang="en-US" dirty="0"/>
              <a:t>Skill that was invoked (positive example)</a:t>
            </a:r>
          </a:p>
          <a:p>
            <a:pPr lvl="1"/>
            <a:r>
              <a:rPr lang="en-US" dirty="0"/>
              <a:t>Skill(s) that were not invoked (negative examples)</a:t>
            </a:r>
          </a:p>
          <a:p>
            <a:pPr lvl="1"/>
            <a:endParaRPr lang="en-US" dirty="0"/>
          </a:p>
          <a:p>
            <a:r>
              <a:rPr lang="en-US" dirty="0"/>
              <a:t>Five months of skill invocation + context data from Cortana</a:t>
            </a:r>
          </a:p>
          <a:p>
            <a:pPr lvl="1"/>
            <a:r>
              <a:rPr lang="en-US" dirty="0"/>
              <a:t>Train on first 16 weeks, test on last 2 weeks</a:t>
            </a:r>
          </a:p>
          <a:p>
            <a:pPr lvl="1"/>
            <a:endParaRPr lang="en-US" dirty="0"/>
          </a:p>
          <a:p>
            <a:r>
              <a:rPr lang="en-US" dirty="0"/>
              <a:t>Task is to learn to predict the invoked skill – can also be used for recommendation</a:t>
            </a:r>
          </a:p>
        </p:txBody>
      </p:sp>
      <p:cxnSp>
        <p:nvCxnSpPr>
          <p:cNvPr id="7" name="Straight Connector 6">
            <a:extLst>
              <a:ext uri="{FF2B5EF4-FFF2-40B4-BE49-F238E27FC236}">
                <a16:creationId xmlns:a16="http://schemas.microsoft.com/office/drawing/2014/main" id="{0AA5EBB9-17A6-494D-B2A9-CE4BD1EC04B4}"/>
              </a:ext>
            </a:extLst>
          </p:cNvPr>
          <p:cNvCxnSpPr/>
          <p:nvPr/>
        </p:nvCxnSpPr>
        <p:spPr>
          <a:xfrm>
            <a:off x="8354291" y="2932691"/>
            <a:ext cx="3034145" cy="0"/>
          </a:xfrm>
          <a:prstGeom prst="line">
            <a:avLst/>
          </a:prstGeom>
          <a:ln w="127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91AF378-8A31-4533-86B1-A5BBDF8544BD}"/>
              </a:ext>
            </a:extLst>
          </p:cNvPr>
          <p:cNvSpPr txBox="1"/>
          <p:nvPr/>
        </p:nvSpPr>
        <p:spPr>
          <a:xfrm>
            <a:off x="9871363" y="2136370"/>
            <a:ext cx="913455" cy="646331"/>
          </a:xfrm>
          <a:prstGeom prst="rect">
            <a:avLst/>
          </a:prstGeom>
          <a:noFill/>
        </p:spPr>
        <p:txBody>
          <a:bodyPr wrap="none" rtlCol="0">
            <a:spAutoFit/>
          </a:bodyPr>
          <a:lstStyle/>
          <a:p>
            <a:pPr algn="ctr"/>
            <a:r>
              <a:rPr lang="en-US" dirty="0">
                <a:solidFill>
                  <a:srgbClr val="C00000"/>
                </a:solidFill>
              </a:rPr>
              <a:t>Skill</a:t>
            </a:r>
            <a:br>
              <a:rPr lang="en-US" dirty="0">
                <a:solidFill>
                  <a:srgbClr val="C00000"/>
                </a:solidFill>
              </a:rPr>
            </a:br>
            <a:r>
              <a:rPr lang="en-US" dirty="0">
                <a:solidFill>
                  <a:srgbClr val="C00000"/>
                </a:solidFill>
              </a:rPr>
              <a:t>invoked</a:t>
            </a:r>
          </a:p>
        </p:txBody>
      </p:sp>
      <p:sp>
        <p:nvSpPr>
          <p:cNvPr id="9" name="TextBox 8">
            <a:extLst>
              <a:ext uri="{FF2B5EF4-FFF2-40B4-BE49-F238E27FC236}">
                <a16:creationId xmlns:a16="http://schemas.microsoft.com/office/drawing/2014/main" id="{8F31E59C-60E0-4AE9-868A-BEFBA7A7F7BB}"/>
              </a:ext>
            </a:extLst>
          </p:cNvPr>
          <p:cNvSpPr txBox="1"/>
          <p:nvPr/>
        </p:nvSpPr>
        <p:spPr>
          <a:xfrm>
            <a:off x="8222673" y="2120106"/>
            <a:ext cx="1697181" cy="646331"/>
          </a:xfrm>
          <a:prstGeom prst="rect">
            <a:avLst/>
          </a:prstGeom>
          <a:noFill/>
        </p:spPr>
        <p:txBody>
          <a:bodyPr wrap="square" rtlCol="0">
            <a:spAutoFit/>
          </a:bodyPr>
          <a:lstStyle/>
          <a:p>
            <a:pPr algn="ctr"/>
            <a:r>
              <a:rPr lang="en-US" dirty="0"/>
              <a:t>Previous skill</a:t>
            </a:r>
          </a:p>
          <a:p>
            <a:pPr algn="ctr"/>
            <a:r>
              <a:rPr lang="en-US" dirty="0"/>
              <a:t>invocations</a:t>
            </a:r>
          </a:p>
        </p:txBody>
      </p:sp>
      <p:sp>
        <p:nvSpPr>
          <p:cNvPr id="10" name="TextBox 9">
            <a:extLst>
              <a:ext uri="{FF2B5EF4-FFF2-40B4-BE49-F238E27FC236}">
                <a16:creationId xmlns:a16="http://schemas.microsoft.com/office/drawing/2014/main" id="{D3AB30CB-D8E5-43F4-B75D-73D8B37DEB1A}"/>
              </a:ext>
            </a:extLst>
          </p:cNvPr>
          <p:cNvSpPr txBox="1"/>
          <p:nvPr/>
        </p:nvSpPr>
        <p:spPr>
          <a:xfrm>
            <a:off x="9623884" y="3690226"/>
            <a:ext cx="1535677" cy="923330"/>
          </a:xfrm>
          <a:prstGeom prst="rect">
            <a:avLst/>
          </a:prstGeom>
          <a:noFill/>
        </p:spPr>
        <p:txBody>
          <a:bodyPr wrap="none" rtlCol="0">
            <a:spAutoFit/>
          </a:bodyPr>
          <a:lstStyle/>
          <a:p>
            <a:r>
              <a:rPr lang="en-US" dirty="0"/>
              <a:t>Learn to rank</a:t>
            </a:r>
            <a:br>
              <a:rPr lang="en-US" dirty="0"/>
            </a:br>
            <a:r>
              <a:rPr lang="en-US" dirty="0"/>
              <a:t>Current skill </a:t>
            </a:r>
            <a:r>
              <a:rPr lang="en-US" dirty="0">
                <a:sym typeface="Symbol" panose="05050102010706020507" pitchFamily="18" charset="2"/>
              </a:rPr>
              <a:t></a:t>
            </a:r>
            <a:endParaRPr lang="en-US" dirty="0"/>
          </a:p>
          <a:p>
            <a:r>
              <a:rPr lang="en-US" dirty="0"/>
              <a:t>Previous skills</a:t>
            </a:r>
          </a:p>
        </p:txBody>
      </p:sp>
      <p:sp>
        <p:nvSpPr>
          <p:cNvPr id="11" name="TextBox 10">
            <a:extLst>
              <a:ext uri="{FF2B5EF4-FFF2-40B4-BE49-F238E27FC236}">
                <a16:creationId xmlns:a16="http://schemas.microsoft.com/office/drawing/2014/main" id="{0F7D4877-FA72-4C50-913E-9502D2DA9B61}"/>
              </a:ext>
            </a:extLst>
          </p:cNvPr>
          <p:cNvSpPr txBox="1"/>
          <p:nvPr/>
        </p:nvSpPr>
        <p:spPr>
          <a:xfrm>
            <a:off x="9687849" y="3023721"/>
            <a:ext cx="1274708" cy="646331"/>
          </a:xfrm>
          <a:prstGeom prst="rect">
            <a:avLst/>
          </a:prstGeom>
          <a:noFill/>
        </p:spPr>
        <p:txBody>
          <a:bodyPr wrap="none" rtlCol="0">
            <a:spAutoFit/>
          </a:bodyPr>
          <a:lstStyle/>
          <a:p>
            <a:pPr algn="ctr"/>
            <a:r>
              <a:rPr lang="en-US" i="1" dirty="0"/>
              <a:t>@ time t in </a:t>
            </a:r>
          </a:p>
          <a:p>
            <a:pPr algn="ctr"/>
            <a:r>
              <a:rPr lang="en-US" i="1" dirty="0"/>
              <a:t>context C</a:t>
            </a:r>
          </a:p>
        </p:txBody>
      </p:sp>
      <p:sp>
        <p:nvSpPr>
          <p:cNvPr id="12" name="Rectangle 11">
            <a:extLst>
              <a:ext uri="{FF2B5EF4-FFF2-40B4-BE49-F238E27FC236}">
                <a16:creationId xmlns:a16="http://schemas.microsoft.com/office/drawing/2014/main" id="{D1ADA12D-5EE2-41F0-8DD9-32F0A1532758}"/>
              </a:ext>
            </a:extLst>
          </p:cNvPr>
          <p:cNvSpPr/>
          <p:nvPr/>
        </p:nvSpPr>
        <p:spPr>
          <a:xfrm>
            <a:off x="11332123" y="2748025"/>
            <a:ext cx="649537" cy="369332"/>
          </a:xfrm>
          <a:prstGeom prst="rect">
            <a:avLst/>
          </a:prstGeom>
        </p:spPr>
        <p:txBody>
          <a:bodyPr wrap="none">
            <a:spAutoFit/>
          </a:bodyPr>
          <a:lstStyle/>
          <a:p>
            <a:r>
              <a:rPr lang="en-US" dirty="0">
                <a:solidFill>
                  <a:schemeClr val="accent1"/>
                </a:solidFill>
              </a:rPr>
              <a:t>Time</a:t>
            </a:r>
          </a:p>
        </p:txBody>
      </p:sp>
      <p:cxnSp>
        <p:nvCxnSpPr>
          <p:cNvPr id="13" name="Straight Connector 12">
            <a:extLst>
              <a:ext uri="{FF2B5EF4-FFF2-40B4-BE49-F238E27FC236}">
                <a16:creationId xmlns:a16="http://schemas.microsoft.com/office/drawing/2014/main" id="{E1E23B1C-FEB1-41DF-9D31-F85ABA683EE5}"/>
              </a:ext>
            </a:extLst>
          </p:cNvPr>
          <p:cNvCxnSpPr/>
          <p:nvPr/>
        </p:nvCxnSpPr>
        <p:spPr>
          <a:xfrm>
            <a:off x="10325202" y="2783880"/>
            <a:ext cx="0" cy="283882"/>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2348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4A06-1C11-410F-B03E-6F99065F643B}"/>
              </a:ext>
            </a:extLst>
          </p:cNvPr>
          <p:cNvSpPr>
            <a:spLocks noGrp="1"/>
          </p:cNvSpPr>
          <p:nvPr>
            <p:ph type="title"/>
          </p:nvPr>
        </p:nvSpPr>
        <p:spPr>
          <a:xfrm>
            <a:off x="401781" y="103063"/>
            <a:ext cx="10515600" cy="1325563"/>
          </a:xfrm>
        </p:spPr>
        <p:txBody>
          <a:bodyPr/>
          <a:lstStyle/>
          <a:p>
            <a:r>
              <a:rPr lang="en-US" dirty="0">
                <a:latin typeface="+mn-lt"/>
              </a:rPr>
              <a:t>Results (1) – Predicting Skill Invocation</a:t>
            </a:r>
          </a:p>
        </p:txBody>
      </p:sp>
      <p:sp>
        <p:nvSpPr>
          <p:cNvPr id="3" name="Content Placeholder 2">
            <a:extLst>
              <a:ext uri="{FF2B5EF4-FFF2-40B4-BE49-F238E27FC236}">
                <a16:creationId xmlns:a16="http://schemas.microsoft.com/office/drawing/2014/main" id="{42FFA1DC-C7CD-4B7E-9DDE-C1EA4F1DF916}"/>
              </a:ext>
            </a:extLst>
          </p:cNvPr>
          <p:cNvSpPr>
            <a:spLocks noGrp="1"/>
          </p:cNvSpPr>
          <p:nvPr>
            <p:ph idx="1"/>
          </p:nvPr>
        </p:nvSpPr>
        <p:spPr>
          <a:xfrm>
            <a:off x="401781" y="1220924"/>
            <a:ext cx="11651674" cy="4351338"/>
          </a:xfrm>
        </p:spPr>
        <p:txBody>
          <a:bodyPr/>
          <a:lstStyle/>
          <a:p>
            <a:r>
              <a:rPr lang="en-US" dirty="0"/>
              <a:t>Results show reasonable performance at skill invocation prediction</a:t>
            </a:r>
          </a:p>
          <a:p>
            <a:r>
              <a:rPr lang="en-US" dirty="0">
                <a:latin typeface="Calibri" panose="020F0502020204030204" pitchFamily="34" charset="0"/>
                <a:ea typeface="Calibri" panose="020F0502020204030204" pitchFamily="34" charset="0"/>
                <a:cs typeface="Times New Roman" panose="02020603050405020304" pitchFamily="18" charset="0"/>
              </a:rPr>
              <a:t>Popularity AUROC=0.651, +Context AUROC=0.786, +Personal AUROC=0.918</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Rectangle 5">
            <a:extLst>
              <a:ext uri="{FF2B5EF4-FFF2-40B4-BE49-F238E27FC236}">
                <a16:creationId xmlns:a16="http://schemas.microsoft.com/office/drawing/2014/main" id="{848D2FE8-4A61-4B3E-9F37-1CC1DBBAB90C}"/>
              </a:ext>
            </a:extLst>
          </p:cNvPr>
          <p:cNvSpPr/>
          <p:nvPr/>
        </p:nvSpPr>
        <p:spPr>
          <a:xfrm>
            <a:off x="2353129" y="5872711"/>
            <a:ext cx="3897414"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Receiver-operator characteristic curves</a:t>
            </a:r>
            <a:endParaRPr lang="en-US" dirty="0"/>
          </a:p>
        </p:txBody>
      </p:sp>
      <p:sp>
        <p:nvSpPr>
          <p:cNvPr id="7" name="Rectangle 6">
            <a:extLst>
              <a:ext uri="{FF2B5EF4-FFF2-40B4-BE49-F238E27FC236}">
                <a16:creationId xmlns:a16="http://schemas.microsoft.com/office/drawing/2014/main" id="{A3D940A1-902A-4CA1-BE51-20F6044FF2B1}"/>
              </a:ext>
            </a:extLst>
          </p:cNvPr>
          <p:cNvSpPr/>
          <p:nvPr/>
        </p:nvSpPr>
        <p:spPr>
          <a:xfrm>
            <a:off x="7148945" y="5865861"/>
            <a:ext cx="2305311"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Precision-recall curves</a:t>
            </a:r>
            <a:endParaRPr lang="en-US" b="1" dirty="0"/>
          </a:p>
        </p:txBody>
      </p:sp>
      <p:pic>
        <p:nvPicPr>
          <p:cNvPr id="12" name="Picture 11">
            <a:extLst>
              <a:ext uri="{FF2B5EF4-FFF2-40B4-BE49-F238E27FC236}">
                <a16:creationId xmlns:a16="http://schemas.microsoft.com/office/drawing/2014/main" id="{807B3B44-0C2D-4DDA-B8A4-5A29459F4D9E}"/>
              </a:ext>
            </a:extLst>
          </p:cNvPr>
          <p:cNvPicPr>
            <a:picLocks noChangeAspect="1"/>
          </p:cNvPicPr>
          <p:nvPr/>
        </p:nvPicPr>
        <p:blipFill>
          <a:blip r:embed="rId3"/>
          <a:stretch>
            <a:fillRect/>
          </a:stretch>
        </p:blipFill>
        <p:spPr>
          <a:xfrm>
            <a:off x="2276455" y="2449381"/>
            <a:ext cx="3819545" cy="3534504"/>
          </a:xfrm>
          <a:prstGeom prst="rect">
            <a:avLst/>
          </a:prstGeom>
        </p:spPr>
      </p:pic>
      <p:pic>
        <p:nvPicPr>
          <p:cNvPr id="13" name="Picture 12">
            <a:extLst>
              <a:ext uri="{FF2B5EF4-FFF2-40B4-BE49-F238E27FC236}">
                <a16:creationId xmlns:a16="http://schemas.microsoft.com/office/drawing/2014/main" id="{EC96D8AD-6513-406B-9AE1-35570BECA28E}"/>
              </a:ext>
            </a:extLst>
          </p:cNvPr>
          <p:cNvPicPr>
            <a:picLocks noChangeAspect="1"/>
          </p:cNvPicPr>
          <p:nvPr/>
        </p:nvPicPr>
        <p:blipFill>
          <a:blip r:embed="rId4"/>
          <a:stretch>
            <a:fillRect/>
          </a:stretch>
        </p:blipFill>
        <p:spPr>
          <a:xfrm>
            <a:off x="6018662" y="2454245"/>
            <a:ext cx="3897414" cy="3465274"/>
          </a:xfrm>
          <a:prstGeom prst="rect">
            <a:avLst/>
          </a:prstGeom>
        </p:spPr>
      </p:pic>
      <p:sp>
        <p:nvSpPr>
          <p:cNvPr id="14" name="Rectangle 13">
            <a:extLst>
              <a:ext uri="{FF2B5EF4-FFF2-40B4-BE49-F238E27FC236}">
                <a16:creationId xmlns:a16="http://schemas.microsoft.com/office/drawing/2014/main" id="{321F3DDC-F5D6-4BE4-B66D-9F6D7CB12ED9}"/>
              </a:ext>
            </a:extLst>
          </p:cNvPr>
          <p:cNvSpPr/>
          <p:nvPr/>
        </p:nvSpPr>
        <p:spPr>
          <a:xfrm>
            <a:off x="401780" y="6239796"/>
            <a:ext cx="11783293" cy="523220"/>
          </a:xfrm>
          <a:prstGeom prst="rect">
            <a:avLst/>
          </a:prstGeom>
        </p:spPr>
        <p:txBody>
          <a:bodyPr wrap="square">
            <a:spAutoFit/>
          </a:bodyPr>
          <a:lstStyle/>
          <a:p>
            <a:pPr marL="457200" indent="-457200">
              <a:buFont typeface="Arial" panose="020B0604020202020204" pitchFamily="34" charset="0"/>
              <a:buChar char="•"/>
            </a:pPr>
            <a:r>
              <a:rPr lang="en-US" sz="2800" dirty="0">
                <a:latin typeface="Calibri" panose="020F0502020204030204" pitchFamily="34" charset="0"/>
                <a:ea typeface="Calibri" panose="020F0502020204030204" pitchFamily="34" charset="0"/>
                <a:cs typeface="Times New Roman" panose="02020603050405020304" pitchFamily="18" charset="0"/>
              </a:rPr>
              <a:t>Context features improve precision, personal features improve recall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B369CF29-49BB-4AE1-95B1-0B18CB16F4DF}"/>
              </a:ext>
            </a:extLst>
          </p:cNvPr>
          <p:cNvSpPr/>
          <p:nvPr/>
        </p:nvSpPr>
        <p:spPr>
          <a:xfrm>
            <a:off x="9915545" y="4275514"/>
            <a:ext cx="2216727"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Baseline of always predict skill utilization (19% precision)</a:t>
            </a:r>
          </a:p>
        </p:txBody>
      </p:sp>
      <p:cxnSp>
        <p:nvCxnSpPr>
          <p:cNvPr id="17" name="Straight Connector 16">
            <a:extLst>
              <a:ext uri="{FF2B5EF4-FFF2-40B4-BE49-F238E27FC236}">
                <a16:creationId xmlns:a16="http://schemas.microsoft.com/office/drawing/2014/main" id="{699F8C6E-EF30-44F7-934A-2D2AED78C5EB}"/>
              </a:ext>
            </a:extLst>
          </p:cNvPr>
          <p:cNvCxnSpPr>
            <a:cxnSpLocks/>
          </p:cNvCxnSpPr>
          <p:nvPr/>
        </p:nvCxnSpPr>
        <p:spPr>
          <a:xfrm>
            <a:off x="748145" y="2175751"/>
            <a:ext cx="144180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0E8D7B-B7FA-47D1-9047-259F135D6877}"/>
              </a:ext>
            </a:extLst>
          </p:cNvPr>
          <p:cNvCxnSpPr>
            <a:cxnSpLocks/>
          </p:cNvCxnSpPr>
          <p:nvPr/>
        </p:nvCxnSpPr>
        <p:spPr>
          <a:xfrm>
            <a:off x="4509655" y="2175751"/>
            <a:ext cx="1276422"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6039B2-E9C6-40EE-8447-2D0F1ACFE607}"/>
              </a:ext>
            </a:extLst>
          </p:cNvPr>
          <p:cNvCxnSpPr>
            <a:cxnSpLocks/>
          </p:cNvCxnSpPr>
          <p:nvPr/>
        </p:nvCxnSpPr>
        <p:spPr>
          <a:xfrm>
            <a:off x="8104910" y="2175751"/>
            <a:ext cx="137718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094D76-3ACD-4ADE-A056-CE34D7FF9DAA}"/>
              </a:ext>
            </a:extLst>
          </p:cNvPr>
          <p:cNvCxnSpPr>
            <a:stCxn id="15" idx="1"/>
          </p:cNvCxnSpPr>
          <p:nvPr/>
        </p:nvCxnSpPr>
        <p:spPr>
          <a:xfrm flipH="1">
            <a:off x="9788236" y="4737179"/>
            <a:ext cx="1273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AD77AAE-1A66-4F78-A17E-DE91AE4522F7}"/>
              </a:ext>
            </a:extLst>
          </p:cNvPr>
          <p:cNvCxnSpPr>
            <a:cxnSpLocks/>
          </p:cNvCxnSpPr>
          <p:nvPr/>
        </p:nvCxnSpPr>
        <p:spPr>
          <a:xfrm>
            <a:off x="7244961" y="2964872"/>
            <a:ext cx="0" cy="13231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BE99AC1-3BD1-44DC-917D-9684728AAA0B}"/>
              </a:ext>
            </a:extLst>
          </p:cNvPr>
          <p:cNvCxnSpPr>
            <a:cxnSpLocks/>
          </p:cNvCxnSpPr>
          <p:nvPr/>
        </p:nvCxnSpPr>
        <p:spPr>
          <a:xfrm rot="16200000">
            <a:off x="8596010" y="3158836"/>
            <a:ext cx="0" cy="132311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50ED456-AB07-4AE7-820B-D3C7E878E9E2}"/>
              </a:ext>
            </a:extLst>
          </p:cNvPr>
          <p:cNvSpPr/>
          <p:nvPr/>
        </p:nvSpPr>
        <p:spPr>
          <a:xfrm>
            <a:off x="7970674" y="3451059"/>
            <a:ext cx="1122295"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+Personal</a:t>
            </a:r>
            <a:endParaRPr lang="en-US" b="1" dirty="0"/>
          </a:p>
        </p:txBody>
      </p:sp>
      <p:sp>
        <p:nvSpPr>
          <p:cNvPr id="36" name="Rectangle 35">
            <a:extLst>
              <a:ext uri="{FF2B5EF4-FFF2-40B4-BE49-F238E27FC236}">
                <a16:creationId xmlns:a16="http://schemas.microsoft.com/office/drawing/2014/main" id="{14C4731D-C737-454B-9F14-A6A75364A740}"/>
              </a:ext>
            </a:extLst>
          </p:cNvPr>
          <p:cNvSpPr/>
          <p:nvPr/>
        </p:nvSpPr>
        <p:spPr>
          <a:xfrm rot="16200000">
            <a:off x="6871150" y="3495331"/>
            <a:ext cx="1041760"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+Context</a:t>
            </a:r>
            <a:endParaRPr lang="en-US" b="1" dirty="0"/>
          </a:p>
        </p:txBody>
      </p:sp>
    </p:spTree>
    <p:extLst>
      <p:ext uri="{BB962C8B-B14F-4D97-AF65-F5344CB8AC3E}">
        <p14:creationId xmlns:p14="http://schemas.microsoft.com/office/powerpoint/2010/main" val="356951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9CA7-C7FE-4611-A80C-65B446AFC1C3}"/>
              </a:ext>
            </a:extLst>
          </p:cNvPr>
          <p:cNvSpPr>
            <a:spLocks noGrp="1"/>
          </p:cNvSpPr>
          <p:nvPr>
            <p:ph type="title"/>
          </p:nvPr>
        </p:nvSpPr>
        <p:spPr>
          <a:xfrm>
            <a:off x="381000" y="205798"/>
            <a:ext cx="10515600" cy="1325563"/>
          </a:xfrm>
        </p:spPr>
        <p:txBody>
          <a:bodyPr>
            <a:normAutofit/>
          </a:bodyPr>
          <a:lstStyle/>
          <a:p>
            <a:r>
              <a:rPr lang="en-US" dirty="0">
                <a:latin typeface="+mn-lt"/>
              </a:rPr>
              <a:t>Personal Perspective </a:t>
            </a:r>
            <a:br>
              <a:rPr lang="en-US" dirty="0">
                <a:latin typeface="+mn-lt"/>
              </a:rPr>
            </a:br>
            <a:r>
              <a:rPr lang="en-US" dirty="0">
                <a:latin typeface="+mn-lt"/>
              </a:rPr>
              <a:t>on Search Interaction</a:t>
            </a:r>
          </a:p>
        </p:txBody>
      </p:sp>
      <p:sp>
        <p:nvSpPr>
          <p:cNvPr id="8" name="Content Placeholder 2">
            <a:extLst>
              <a:ext uri="{FF2B5EF4-FFF2-40B4-BE49-F238E27FC236}">
                <a16:creationId xmlns:a16="http://schemas.microsoft.com/office/drawing/2014/main" id="{61A3860E-4D98-42B7-B801-357D26EF1F84}"/>
              </a:ext>
            </a:extLst>
          </p:cNvPr>
          <p:cNvSpPr>
            <a:spLocks noGrp="1"/>
          </p:cNvSpPr>
          <p:nvPr>
            <p:ph idx="1"/>
          </p:nvPr>
        </p:nvSpPr>
        <p:spPr>
          <a:xfrm>
            <a:off x="304800" y="1638588"/>
            <a:ext cx="5749636" cy="4959637"/>
          </a:xfrm>
        </p:spPr>
        <p:txBody>
          <a:bodyPr>
            <a:normAutofit/>
          </a:bodyPr>
          <a:lstStyle/>
          <a:p>
            <a:r>
              <a:rPr lang="en-US" dirty="0"/>
              <a:t>User is the focus</a:t>
            </a:r>
          </a:p>
          <a:p>
            <a:r>
              <a:rPr lang="en-US" dirty="0"/>
              <a:t>Rich sensing to understand user interests, intentions, experiences</a:t>
            </a:r>
          </a:p>
          <a:p>
            <a:r>
              <a:rPr lang="en-US" dirty="0"/>
              <a:t>Situational, user, task understanding </a:t>
            </a:r>
          </a:p>
          <a:p>
            <a:r>
              <a:rPr lang="en-US" dirty="0"/>
              <a:t>Mixture of reactive and proactive</a:t>
            </a:r>
          </a:p>
          <a:p>
            <a:r>
              <a:rPr lang="en-US" dirty="0"/>
              <a:t>Natural interactions</a:t>
            </a:r>
          </a:p>
          <a:p>
            <a:r>
              <a:rPr lang="en-US" dirty="0"/>
              <a:t>Using data/content/expertise</a:t>
            </a:r>
          </a:p>
          <a:p>
            <a:r>
              <a:rPr lang="en-US" dirty="0"/>
              <a:t>Searcher benefit and societal benefit</a:t>
            </a:r>
          </a:p>
          <a:p>
            <a:r>
              <a:rPr lang="en-US" dirty="0"/>
              <a:t>Balancing privacy and utility</a:t>
            </a:r>
          </a:p>
        </p:txBody>
      </p:sp>
      <p:sp>
        <p:nvSpPr>
          <p:cNvPr id="10" name="Rectangle 9">
            <a:extLst>
              <a:ext uri="{FF2B5EF4-FFF2-40B4-BE49-F238E27FC236}">
                <a16:creationId xmlns:a16="http://schemas.microsoft.com/office/drawing/2014/main" id="{6F2CB899-0824-47BD-91F5-7D5CABBB4A94}"/>
              </a:ext>
            </a:extLst>
          </p:cNvPr>
          <p:cNvSpPr/>
          <p:nvPr/>
        </p:nvSpPr>
        <p:spPr>
          <a:xfrm>
            <a:off x="5295901" y="6482924"/>
            <a:ext cx="7045037" cy="338554"/>
          </a:xfrm>
          <a:prstGeom prst="rect">
            <a:avLst/>
          </a:prstGeom>
        </p:spPr>
        <p:txBody>
          <a:bodyPr wrap="square">
            <a:spAutoFit/>
          </a:bodyPr>
          <a:lstStyle/>
          <a:p>
            <a:r>
              <a:rPr lang="en-US" sz="1600" dirty="0"/>
              <a:t>See White. “</a:t>
            </a:r>
            <a:r>
              <a:rPr lang="en-US" sz="1600" i="1" dirty="0"/>
              <a:t>Interactions with Search Systems</a:t>
            </a:r>
            <a:r>
              <a:rPr lang="en-US" sz="1600" dirty="0"/>
              <a:t>” Cambridge University Press, 2016</a:t>
            </a:r>
          </a:p>
        </p:txBody>
      </p:sp>
      <p:sp>
        <p:nvSpPr>
          <p:cNvPr id="12" name="Rectangle 11">
            <a:extLst>
              <a:ext uri="{FF2B5EF4-FFF2-40B4-BE49-F238E27FC236}">
                <a16:creationId xmlns:a16="http://schemas.microsoft.com/office/drawing/2014/main" id="{E266085B-3085-4258-B43B-8DF7FEF399B6}"/>
              </a:ext>
            </a:extLst>
          </p:cNvPr>
          <p:cNvSpPr/>
          <p:nvPr/>
        </p:nvSpPr>
        <p:spPr>
          <a:xfrm>
            <a:off x="5908966" y="647418"/>
            <a:ext cx="5818909" cy="5825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close up of a map&#10;&#10;Description generated with high confidence">
            <a:extLst>
              <a:ext uri="{FF2B5EF4-FFF2-40B4-BE49-F238E27FC236}">
                <a16:creationId xmlns:a16="http://schemas.microsoft.com/office/drawing/2014/main" id="{66BBA34C-1A19-4966-A6A2-F2782EADAD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096000" y="387927"/>
            <a:ext cx="5771669" cy="6082145"/>
          </a:xfrm>
          <a:prstGeom prst="rect">
            <a:avLst/>
          </a:prstGeom>
        </p:spPr>
      </p:pic>
    </p:spTree>
    <p:extLst>
      <p:ext uri="{BB962C8B-B14F-4D97-AF65-F5344CB8AC3E}">
        <p14:creationId xmlns:p14="http://schemas.microsoft.com/office/powerpoint/2010/main" val="336515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ED52-5B99-4115-A8E5-D7C8B75B9FF9}"/>
              </a:ext>
            </a:extLst>
          </p:cNvPr>
          <p:cNvSpPr>
            <a:spLocks noGrp="1"/>
          </p:cNvSpPr>
          <p:nvPr>
            <p:ph type="title"/>
          </p:nvPr>
        </p:nvSpPr>
        <p:spPr>
          <a:xfrm>
            <a:off x="533400" y="242765"/>
            <a:ext cx="10515600" cy="1325563"/>
          </a:xfrm>
        </p:spPr>
        <p:txBody>
          <a:bodyPr/>
          <a:lstStyle/>
          <a:p>
            <a:r>
              <a:rPr lang="en-US" dirty="0">
                <a:latin typeface="+mn-lt"/>
              </a:rPr>
              <a:t>Results (2) – Feature Weights, Unseen Skills</a:t>
            </a:r>
          </a:p>
        </p:txBody>
      </p:sp>
      <p:sp>
        <p:nvSpPr>
          <p:cNvPr id="3" name="Content Placeholder 2">
            <a:extLst>
              <a:ext uri="{FF2B5EF4-FFF2-40B4-BE49-F238E27FC236}">
                <a16:creationId xmlns:a16="http://schemas.microsoft.com/office/drawing/2014/main" id="{01551B82-20FD-427C-B364-A41DEAAF32DF}"/>
              </a:ext>
            </a:extLst>
          </p:cNvPr>
          <p:cNvSpPr>
            <a:spLocks noGrp="1"/>
          </p:cNvSpPr>
          <p:nvPr>
            <p:ph idx="1"/>
          </p:nvPr>
        </p:nvSpPr>
        <p:spPr>
          <a:xfrm>
            <a:off x="533400" y="1360631"/>
            <a:ext cx="11658600" cy="5134264"/>
          </a:xfrm>
        </p:spPr>
        <p:txBody>
          <a:bodyPr/>
          <a:lstStyle/>
          <a:p>
            <a:r>
              <a:rPr lang="en-US" dirty="0"/>
              <a:t>Most important features in full model:</a:t>
            </a:r>
          </a:p>
          <a:p>
            <a:pPr lvl="1"/>
            <a:r>
              <a:rPr lang="en-US" altLang="en-US" dirty="0">
                <a:latin typeface="Calibri" panose="020F0502020204030204" pitchFamily="34" charset="0"/>
                <a:ea typeface="Calibri" panose="020F0502020204030204" pitchFamily="34" charset="0"/>
                <a:cs typeface="Times New Roman" panose="02020603050405020304" pitchFamily="18" charset="0"/>
              </a:rPr>
              <a:t>Skill popularity (both for the current user and globally)</a:t>
            </a:r>
          </a:p>
          <a:p>
            <a:pPr lvl="1"/>
            <a:r>
              <a:rPr lang="en-US" altLang="en-US" dirty="0">
                <a:latin typeface="Calibri" panose="020F0502020204030204" pitchFamily="34" charset="0"/>
                <a:ea typeface="Calibri" panose="020F0502020204030204" pitchFamily="34" charset="0"/>
                <a:cs typeface="Times New Roman" panose="02020603050405020304" pitchFamily="18" charset="0"/>
              </a:rPr>
              <a:t>Calendar (what the user is doing right now)</a:t>
            </a:r>
          </a:p>
          <a:p>
            <a:pPr lvl="1"/>
            <a:r>
              <a:rPr lang="en-US" altLang="en-US" dirty="0">
                <a:latin typeface="Calibri" panose="020F0502020204030204" pitchFamily="34" charset="0"/>
                <a:ea typeface="Calibri" panose="020F0502020204030204" pitchFamily="34" charset="0"/>
                <a:cs typeface="Times New Roman" panose="02020603050405020304" pitchFamily="18" charset="0"/>
              </a:rPr>
              <a:t>Short-term interests (in this case, recent web search queries)</a:t>
            </a:r>
            <a:br>
              <a:rPr lang="en-US" altLang="en-US" dirty="0">
                <a:latin typeface="Calibri" panose="020F0502020204030204" pitchFamily="34" charset="0"/>
                <a:ea typeface="Calibri" panose="020F0502020204030204" pitchFamily="34" charset="0"/>
                <a:cs typeface="Times New Roman" panose="02020603050405020304" pitchFamily="18" charset="0"/>
              </a:rPr>
            </a:br>
            <a:endParaRPr lang="en-US" dirty="0"/>
          </a:p>
          <a:p>
            <a:endParaRPr lang="en-US" dirty="0"/>
          </a:p>
          <a:p>
            <a:r>
              <a:rPr lang="en-US" dirty="0"/>
              <a:t>Reliance on historic data (popularity) limits model applicability to “seen” skills</a:t>
            </a:r>
          </a:p>
          <a:p>
            <a:endParaRPr lang="en-US" dirty="0"/>
          </a:p>
          <a:p>
            <a:r>
              <a:rPr lang="en-US" dirty="0"/>
              <a:t>Re-ran experiments for just cases where skill is invoked for first time</a:t>
            </a:r>
          </a:p>
          <a:p>
            <a:pPr lvl="1"/>
            <a:r>
              <a:rPr lang="en-US" dirty="0"/>
              <a:t>AUROC=0.894 </a:t>
            </a:r>
            <a:r>
              <a:rPr lang="en-US" dirty="0">
                <a:sym typeface="Wingdings" panose="05000000000000000000" pitchFamily="2" charset="2"/>
              </a:rPr>
              <a:t> Results may generalize to “unseen” skills</a:t>
            </a:r>
            <a:br>
              <a:rPr lang="en-US" dirty="0">
                <a:sym typeface="Wingdings" panose="05000000000000000000" pitchFamily="2" charset="2"/>
              </a:rPr>
            </a:br>
            <a:endParaRPr lang="en-US" dirty="0">
              <a:sym typeface="Wingdings" panose="05000000000000000000" pitchFamily="2" charset="2"/>
            </a:endParaRPr>
          </a:p>
        </p:txBody>
      </p:sp>
    </p:spTree>
    <p:extLst>
      <p:ext uri="{BB962C8B-B14F-4D97-AF65-F5344CB8AC3E}">
        <p14:creationId xmlns:p14="http://schemas.microsoft.com/office/powerpoint/2010/main" val="21986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2CD93-8ADD-4692-A271-0DA7B5126CA5}"/>
              </a:ext>
            </a:extLst>
          </p:cNvPr>
          <p:cNvSpPr>
            <a:spLocks noGrp="1"/>
          </p:cNvSpPr>
          <p:nvPr>
            <p:ph type="title"/>
          </p:nvPr>
        </p:nvSpPr>
        <p:spPr>
          <a:xfrm>
            <a:off x="581891" y="365125"/>
            <a:ext cx="10515600" cy="1325563"/>
          </a:xfrm>
        </p:spPr>
        <p:txBody>
          <a:bodyPr/>
          <a:lstStyle/>
          <a:p>
            <a:r>
              <a:rPr lang="en-US" dirty="0">
                <a:latin typeface="+mn-lt"/>
              </a:rPr>
              <a:t>Main Findings on Discovery</a:t>
            </a:r>
          </a:p>
        </p:txBody>
      </p:sp>
      <p:sp>
        <p:nvSpPr>
          <p:cNvPr id="3" name="Content Placeholder 2">
            <a:extLst>
              <a:ext uri="{FF2B5EF4-FFF2-40B4-BE49-F238E27FC236}">
                <a16:creationId xmlns:a16="http://schemas.microsoft.com/office/drawing/2014/main" id="{9533CDF9-8279-4A6A-8E26-60E79A2DFF59}"/>
              </a:ext>
            </a:extLst>
          </p:cNvPr>
          <p:cNvSpPr>
            <a:spLocks noGrp="1"/>
          </p:cNvSpPr>
          <p:nvPr>
            <p:ph idx="1"/>
          </p:nvPr>
        </p:nvSpPr>
        <p:spPr>
          <a:xfrm>
            <a:off x="581891" y="1610878"/>
            <a:ext cx="11679382" cy="4831485"/>
          </a:xfrm>
        </p:spPr>
        <p:txBody>
          <a:bodyPr>
            <a:normAutofit/>
          </a:bodyPr>
          <a:lstStyle/>
          <a:p>
            <a:r>
              <a:rPr lang="en-US" dirty="0"/>
              <a:t>Contextual skill recommendation seems feasible with good accuracy</a:t>
            </a:r>
          </a:p>
          <a:p>
            <a:r>
              <a:rPr lang="en-US" dirty="0"/>
              <a:t>Contextual and personal signals help in different ways</a:t>
            </a:r>
          </a:p>
          <a:p>
            <a:r>
              <a:rPr lang="en-US" dirty="0"/>
              <a:t>Can also help on devices with screens (Echo Show), since space is limited</a:t>
            </a:r>
          </a:p>
          <a:p>
            <a:endParaRPr lang="en-US" dirty="0"/>
          </a:p>
          <a:p>
            <a:r>
              <a:rPr lang="en-US" dirty="0"/>
              <a:t>Need to examine other contextual signals (e.g., co-presence, conversations)</a:t>
            </a:r>
          </a:p>
          <a:p>
            <a:r>
              <a:rPr lang="en-US" dirty="0"/>
              <a:t>Need richer task modeling – understand user task at suggestion time</a:t>
            </a:r>
          </a:p>
          <a:p>
            <a:endParaRPr lang="en-US" dirty="0"/>
          </a:p>
          <a:p>
            <a:r>
              <a:rPr lang="en-US" dirty="0"/>
              <a:t>If recommendations made proactively, need careful gating of notifications</a:t>
            </a:r>
          </a:p>
          <a:p>
            <a:r>
              <a:rPr lang="en-US" dirty="0"/>
              <a:t>Policy questions about personal versus group sharing (avoid TMI)</a:t>
            </a:r>
          </a:p>
        </p:txBody>
      </p:sp>
    </p:spTree>
    <p:extLst>
      <p:ext uri="{BB962C8B-B14F-4D97-AF65-F5344CB8AC3E}">
        <p14:creationId xmlns:p14="http://schemas.microsoft.com/office/powerpoint/2010/main" val="277787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25A90E-8229-46B0-818A-7AA6142D16F8}"/>
              </a:ext>
            </a:extLst>
          </p:cNvPr>
          <p:cNvSpPr/>
          <p:nvPr/>
        </p:nvSpPr>
        <p:spPr>
          <a:xfrm>
            <a:off x="7874000" y="2103202"/>
            <a:ext cx="4088638" cy="307702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40F76-F1CF-4EC2-9270-134BED36D43F}"/>
              </a:ext>
            </a:extLst>
          </p:cNvPr>
          <p:cNvSpPr>
            <a:spLocks noGrp="1"/>
          </p:cNvSpPr>
          <p:nvPr>
            <p:ph type="title"/>
          </p:nvPr>
        </p:nvSpPr>
        <p:spPr>
          <a:xfrm>
            <a:off x="838200" y="365125"/>
            <a:ext cx="10642600" cy="1325563"/>
          </a:xfrm>
        </p:spPr>
        <p:txBody>
          <a:bodyPr/>
          <a:lstStyle/>
          <a:p>
            <a:r>
              <a:rPr lang="en-US" dirty="0">
                <a:latin typeface="+mn-lt"/>
              </a:rPr>
              <a:t>Examples of Challenges in Search Interaction</a:t>
            </a:r>
          </a:p>
        </p:txBody>
      </p:sp>
      <p:sp>
        <p:nvSpPr>
          <p:cNvPr id="3" name="Content Placeholder 2">
            <a:extLst>
              <a:ext uri="{FF2B5EF4-FFF2-40B4-BE49-F238E27FC236}">
                <a16:creationId xmlns:a16="http://schemas.microsoft.com/office/drawing/2014/main" id="{E6C4B874-C08B-4AF4-943E-B39C96AC1DFE}"/>
              </a:ext>
            </a:extLst>
          </p:cNvPr>
          <p:cNvSpPr>
            <a:spLocks noGrp="1"/>
          </p:cNvSpPr>
          <p:nvPr>
            <p:ph idx="1"/>
          </p:nvPr>
        </p:nvSpPr>
        <p:spPr>
          <a:xfrm>
            <a:off x="-1828801" y="-4651375"/>
            <a:ext cx="11722101" cy="4817630"/>
          </a:xfrm>
        </p:spPr>
        <p:txBody>
          <a:bodyPr>
            <a:normAutofit/>
          </a:bodyPr>
          <a:lstStyle/>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Rectangle 3">
            <a:extLst>
              <a:ext uri="{FF2B5EF4-FFF2-40B4-BE49-F238E27FC236}">
                <a16:creationId xmlns:a16="http://schemas.microsoft.com/office/drawing/2014/main" id="{DEA4397D-9341-4882-B9B4-8E96752C1023}"/>
              </a:ext>
            </a:extLst>
          </p:cNvPr>
          <p:cNvSpPr/>
          <p:nvPr/>
        </p:nvSpPr>
        <p:spPr>
          <a:xfrm>
            <a:off x="3835400" y="2871907"/>
            <a:ext cx="3860800" cy="2308324"/>
          </a:xfrm>
          <a:prstGeom prst="rect">
            <a:avLst/>
          </a:prstGeom>
        </p:spPr>
        <p:txBody>
          <a:bodyPr wrap="square">
            <a:spAutoFit/>
          </a:bodyPr>
          <a:lstStyle/>
          <a:p>
            <a:r>
              <a:rPr lang="en-US" b="1" dirty="0"/>
              <a:t>Challenge: </a:t>
            </a:r>
            <a:r>
              <a:rPr lang="en-US" dirty="0"/>
              <a:t>Not “last mile” – only start points not end-to-end support for task completion</a:t>
            </a:r>
          </a:p>
          <a:p>
            <a:pPr marL="514350" indent="-514350">
              <a:buFont typeface="+mj-lt"/>
              <a:buAutoNum type="arabicPeriod"/>
            </a:pPr>
            <a:endParaRPr lang="en-US" dirty="0"/>
          </a:p>
          <a:p>
            <a:r>
              <a:rPr lang="en-US" b="1" dirty="0"/>
              <a:t>Challenge: </a:t>
            </a:r>
            <a:r>
              <a:rPr lang="en-US" dirty="0"/>
              <a:t>Limited support for new form factors – audio output, skill discovery</a:t>
            </a:r>
          </a:p>
          <a:p>
            <a:endParaRPr lang="en-US" dirty="0"/>
          </a:p>
        </p:txBody>
      </p:sp>
      <p:sp>
        <p:nvSpPr>
          <p:cNvPr id="5" name="Rectangle 4">
            <a:extLst>
              <a:ext uri="{FF2B5EF4-FFF2-40B4-BE49-F238E27FC236}">
                <a16:creationId xmlns:a16="http://schemas.microsoft.com/office/drawing/2014/main" id="{FC19518C-1B14-4807-A068-4C3BF1969F6C}"/>
              </a:ext>
            </a:extLst>
          </p:cNvPr>
          <p:cNvSpPr/>
          <p:nvPr/>
        </p:nvSpPr>
        <p:spPr>
          <a:xfrm>
            <a:off x="190498" y="2871907"/>
            <a:ext cx="3454400" cy="2031325"/>
          </a:xfrm>
          <a:prstGeom prst="rect">
            <a:avLst/>
          </a:prstGeom>
        </p:spPr>
        <p:txBody>
          <a:bodyPr wrap="square">
            <a:spAutoFit/>
          </a:bodyPr>
          <a:lstStyle/>
          <a:p>
            <a:r>
              <a:rPr lang="en-US" b="1" dirty="0"/>
              <a:t>Challenge: </a:t>
            </a:r>
            <a:r>
              <a:rPr lang="en-US" dirty="0"/>
              <a:t>Limited knowledge of searcher intent, including one-shot queries</a:t>
            </a:r>
          </a:p>
          <a:p>
            <a:pPr marL="514350" indent="-514350">
              <a:buFont typeface="+mj-lt"/>
              <a:buAutoNum type="arabicPeriod"/>
            </a:pPr>
            <a:endParaRPr lang="en-US" dirty="0"/>
          </a:p>
          <a:p>
            <a:r>
              <a:rPr lang="en-US" b="1" dirty="0"/>
              <a:t>Challenge: </a:t>
            </a:r>
            <a:r>
              <a:rPr lang="en-US" dirty="0"/>
              <a:t>Context free – missing factors that affect needs and behaviors</a:t>
            </a:r>
          </a:p>
        </p:txBody>
      </p:sp>
      <p:sp>
        <p:nvSpPr>
          <p:cNvPr id="8" name="Rectangle 7">
            <a:extLst>
              <a:ext uri="{FF2B5EF4-FFF2-40B4-BE49-F238E27FC236}">
                <a16:creationId xmlns:a16="http://schemas.microsoft.com/office/drawing/2014/main" id="{77F8B307-EB5C-49E6-AA7B-6EF29E2782A1}"/>
              </a:ext>
            </a:extLst>
          </p:cNvPr>
          <p:cNvSpPr/>
          <p:nvPr/>
        </p:nvSpPr>
        <p:spPr>
          <a:xfrm>
            <a:off x="766389" y="2139434"/>
            <a:ext cx="2302618" cy="646331"/>
          </a:xfrm>
          <a:prstGeom prst="rect">
            <a:avLst/>
          </a:prstGeom>
        </p:spPr>
        <p:txBody>
          <a:bodyPr wrap="none">
            <a:spAutoFit/>
          </a:bodyPr>
          <a:lstStyle/>
          <a:p>
            <a:pPr algn="ctr"/>
            <a:r>
              <a:rPr lang="en-US" b="1" dirty="0"/>
              <a:t>UNDERSTANDING</a:t>
            </a:r>
          </a:p>
          <a:p>
            <a:pPr algn="ctr"/>
            <a:r>
              <a:rPr lang="en-US" b="1" dirty="0"/>
              <a:t>SEARCH INTERACTION</a:t>
            </a:r>
          </a:p>
        </p:txBody>
      </p:sp>
      <p:sp>
        <p:nvSpPr>
          <p:cNvPr id="9" name="Rectangle 8">
            <a:extLst>
              <a:ext uri="{FF2B5EF4-FFF2-40B4-BE49-F238E27FC236}">
                <a16:creationId xmlns:a16="http://schemas.microsoft.com/office/drawing/2014/main" id="{9C408612-EB1E-4230-87CD-064BCA3FEEE9}"/>
              </a:ext>
            </a:extLst>
          </p:cNvPr>
          <p:cNvSpPr/>
          <p:nvPr/>
        </p:nvSpPr>
        <p:spPr>
          <a:xfrm>
            <a:off x="4614491" y="2139434"/>
            <a:ext cx="2302618" cy="646331"/>
          </a:xfrm>
          <a:prstGeom prst="rect">
            <a:avLst/>
          </a:prstGeom>
        </p:spPr>
        <p:txBody>
          <a:bodyPr wrap="none">
            <a:spAutoFit/>
          </a:bodyPr>
          <a:lstStyle/>
          <a:p>
            <a:pPr algn="ctr"/>
            <a:r>
              <a:rPr lang="en-US" b="1" dirty="0"/>
              <a:t>SUPPORTING</a:t>
            </a:r>
          </a:p>
          <a:p>
            <a:pPr algn="ctr"/>
            <a:r>
              <a:rPr lang="en-US" b="1" dirty="0"/>
              <a:t>SEARCH INTERACTION</a:t>
            </a:r>
          </a:p>
        </p:txBody>
      </p:sp>
      <p:sp>
        <p:nvSpPr>
          <p:cNvPr id="10" name="Rectangle 9">
            <a:extLst>
              <a:ext uri="{FF2B5EF4-FFF2-40B4-BE49-F238E27FC236}">
                <a16:creationId xmlns:a16="http://schemas.microsoft.com/office/drawing/2014/main" id="{3668410A-85E5-4B5A-B6BA-BC745F6FD903}"/>
              </a:ext>
            </a:extLst>
          </p:cNvPr>
          <p:cNvSpPr/>
          <p:nvPr/>
        </p:nvSpPr>
        <p:spPr>
          <a:xfrm>
            <a:off x="8786442" y="2139434"/>
            <a:ext cx="2302618" cy="646331"/>
          </a:xfrm>
          <a:prstGeom prst="rect">
            <a:avLst/>
          </a:prstGeom>
        </p:spPr>
        <p:txBody>
          <a:bodyPr wrap="none">
            <a:spAutoFit/>
          </a:bodyPr>
          <a:lstStyle/>
          <a:p>
            <a:pPr algn="ctr"/>
            <a:r>
              <a:rPr lang="en-US" b="1" dirty="0"/>
              <a:t>USING</a:t>
            </a:r>
            <a:br>
              <a:rPr lang="en-US" b="1" dirty="0"/>
            </a:br>
            <a:r>
              <a:rPr lang="en-US" b="1" dirty="0"/>
              <a:t>SEARCH INTERACTION</a:t>
            </a:r>
          </a:p>
        </p:txBody>
      </p:sp>
      <p:sp>
        <p:nvSpPr>
          <p:cNvPr id="6" name="Rectangle 5">
            <a:extLst>
              <a:ext uri="{FF2B5EF4-FFF2-40B4-BE49-F238E27FC236}">
                <a16:creationId xmlns:a16="http://schemas.microsoft.com/office/drawing/2014/main" id="{62E5307F-5845-4836-9A67-767DAA4AE181}"/>
              </a:ext>
            </a:extLst>
          </p:cNvPr>
          <p:cNvSpPr/>
          <p:nvPr/>
        </p:nvSpPr>
        <p:spPr>
          <a:xfrm>
            <a:off x="7874000" y="2871907"/>
            <a:ext cx="4127502" cy="1754326"/>
          </a:xfrm>
          <a:prstGeom prst="rect">
            <a:avLst/>
          </a:prstGeom>
        </p:spPr>
        <p:txBody>
          <a:bodyPr wrap="square">
            <a:spAutoFit/>
          </a:bodyPr>
          <a:lstStyle/>
          <a:p>
            <a:r>
              <a:rPr lang="en-US" b="1" dirty="0"/>
              <a:t>Challenge: </a:t>
            </a:r>
            <a:r>
              <a:rPr lang="en-US" dirty="0"/>
              <a:t>Limited user inferences – focused only on interests/intents (but not </a:t>
            </a:r>
            <a:r>
              <a:rPr lang="en-US" u="sng" dirty="0"/>
              <a:t>experiences</a:t>
            </a:r>
            <a:r>
              <a:rPr lang="en-US" dirty="0"/>
              <a:t>, which drive interests/action)</a:t>
            </a:r>
          </a:p>
          <a:p>
            <a:pPr marL="514350" indent="-514350">
              <a:buFont typeface="+mj-lt"/>
              <a:buAutoNum type="arabicPeriod"/>
            </a:pPr>
            <a:endParaRPr lang="en-US" dirty="0"/>
          </a:p>
          <a:p>
            <a:r>
              <a:rPr lang="en-US" b="1" dirty="0"/>
              <a:t>Challenge: </a:t>
            </a:r>
            <a:r>
              <a:rPr lang="en-US" dirty="0"/>
              <a:t>Biased search interaction data and user concerns about privacy</a:t>
            </a:r>
          </a:p>
        </p:txBody>
      </p:sp>
    </p:spTree>
    <p:extLst>
      <p:ext uri="{BB962C8B-B14F-4D97-AF65-F5344CB8AC3E}">
        <p14:creationId xmlns:p14="http://schemas.microsoft.com/office/powerpoint/2010/main" val="2061404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2458-CC33-489E-84A4-8F1E2D554AAD}"/>
              </a:ext>
            </a:extLst>
          </p:cNvPr>
          <p:cNvSpPr>
            <a:spLocks noGrp="1"/>
          </p:cNvSpPr>
          <p:nvPr>
            <p:ph type="title"/>
          </p:nvPr>
        </p:nvSpPr>
        <p:spPr>
          <a:xfrm>
            <a:off x="838200" y="2766218"/>
            <a:ext cx="10515600" cy="1325563"/>
          </a:xfrm>
        </p:spPr>
        <p:txBody>
          <a:bodyPr>
            <a:normAutofit fontScale="90000"/>
          </a:bodyPr>
          <a:lstStyle/>
          <a:p>
            <a:pPr algn="ctr"/>
            <a:r>
              <a:rPr lang="en-US" sz="4900" dirty="0">
                <a:latin typeface="+mn-lt"/>
              </a:rPr>
              <a:t>Using Search Interaction</a:t>
            </a:r>
            <a:br>
              <a:rPr lang="en-US" dirty="0">
                <a:latin typeface="+mn-lt"/>
              </a:rPr>
            </a:br>
            <a:br>
              <a:rPr lang="en-US" dirty="0">
                <a:latin typeface="+mn-lt"/>
              </a:rPr>
            </a:br>
            <a:r>
              <a:rPr lang="en-US" i="1" dirty="0">
                <a:latin typeface="+mn-lt"/>
              </a:rPr>
              <a:t>Employing search data to improve services, understand users, and evaluate performance</a:t>
            </a:r>
            <a:endParaRPr lang="en-US" dirty="0">
              <a:latin typeface="+mn-lt"/>
            </a:endParaRPr>
          </a:p>
        </p:txBody>
      </p:sp>
    </p:spTree>
    <p:extLst>
      <p:ext uri="{BB962C8B-B14F-4D97-AF65-F5344CB8AC3E}">
        <p14:creationId xmlns:p14="http://schemas.microsoft.com/office/powerpoint/2010/main" val="4170996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0C69-8406-4BF7-BD96-ADCF4EF72B6C}"/>
              </a:ext>
            </a:extLst>
          </p:cNvPr>
          <p:cNvSpPr>
            <a:spLocks noGrp="1"/>
          </p:cNvSpPr>
          <p:nvPr>
            <p:ph type="title"/>
          </p:nvPr>
        </p:nvSpPr>
        <p:spPr/>
        <p:txBody>
          <a:bodyPr/>
          <a:lstStyle/>
          <a:p>
            <a:r>
              <a:rPr lang="en-US" dirty="0">
                <a:latin typeface="+mn-lt"/>
              </a:rPr>
              <a:t>Using Search Interaction</a:t>
            </a:r>
          </a:p>
        </p:txBody>
      </p:sp>
      <p:sp>
        <p:nvSpPr>
          <p:cNvPr id="3" name="Content Placeholder 2">
            <a:extLst>
              <a:ext uri="{FF2B5EF4-FFF2-40B4-BE49-F238E27FC236}">
                <a16:creationId xmlns:a16="http://schemas.microsoft.com/office/drawing/2014/main" id="{FA4E3049-BBF5-40B6-9BF7-F73B65039459}"/>
              </a:ext>
            </a:extLst>
          </p:cNvPr>
          <p:cNvSpPr>
            <a:spLocks noGrp="1"/>
          </p:cNvSpPr>
          <p:nvPr>
            <p:ph idx="1"/>
          </p:nvPr>
        </p:nvSpPr>
        <p:spPr>
          <a:xfrm>
            <a:off x="838199" y="1825625"/>
            <a:ext cx="11241102" cy="4866120"/>
          </a:xfrm>
        </p:spPr>
        <p:txBody>
          <a:bodyPr>
            <a:normAutofit/>
          </a:bodyPr>
          <a:lstStyle/>
          <a:p>
            <a:r>
              <a:rPr lang="en-US" dirty="0"/>
              <a:t>Search logs offer limited but highly useful lens on interests and intents</a:t>
            </a:r>
          </a:p>
          <a:p>
            <a:r>
              <a:rPr lang="en-US" dirty="0"/>
              <a:t>Used for many applications in ranking, advertising, evaluation, etc.</a:t>
            </a:r>
          </a:p>
          <a:p>
            <a:endParaRPr lang="en-US" dirty="0"/>
          </a:p>
          <a:p>
            <a:r>
              <a:rPr lang="en-US" dirty="0"/>
              <a:t>Can also capture </a:t>
            </a:r>
            <a:r>
              <a:rPr lang="en-US" u="sng" dirty="0"/>
              <a:t>experiences</a:t>
            </a:r>
            <a:r>
              <a:rPr lang="en-US" dirty="0"/>
              <a:t>, which shape activities and decisions</a:t>
            </a:r>
          </a:p>
          <a:p>
            <a:endParaRPr lang="en-US" dirty="0"/>
          </a:p>
          <a:p>
            <a:r>
              <a:rPr lang="en-US" dirty="0"/>
              <a:t>Recently focused on log signals for various health experiences</a:t>
            </a:r>
          </a:p>
          <a:p>
            <a:r>
              <a:rPr lang="en-US" dirty="0"/>
              <a:t>Projects include:</a:t>
            </a:r>
          </a:p>
          <a:p>
            <a:pPr lvl="1"/>
            <a:r>
              <a:rPr lang="en-US" dirty="0"/>
              <a:t>Temporal patterns of pregnancy searching </a:t>
            </a:r>
            <a:r>
              <a:rPr lang="en-US" sz="1600" dirty="0"/>
              <a:t>– Fourney, White, Horvitz (</a:t>
            </a:r>
            <a:r>
              <a:rPr lang="en-US" sz="1600" i="1" dirty="0"/>
              <a:t>SIGCHI</a:t>
            </a:r>
            <a:r>
              <a:rPr lang="en-US" sz="1600" dirty="0"/>
              <a:t> 2015)</a:t>
            </a:r>
          </a:p>
          <a:p>
            <a:pPr lvl="1"/>
            <a:r>
              <a:rPr lang="en-US" dirty="0"/>
              <a:t>Monitoring evolving interests in cancer </a:t>
            </a:r>
            <a:r>
              <a:rPr lang="en-US" sz="1600" dirty="0"/>
              <a:t>– Paul, White, Horvitz (ACM </a:t>
            </a:r>
            <a:r>
              <a:rPr lang="en-US" sz="1600" i="1" dirty="0"/>
              <a:t>TWEB</a:t>
            </a:r>
            <a:r>
              <a:rPr lang="en-US" sz="1600" dirty="0"/>
              <a:t> 2016)</a:t>
            </a:r>
          </a:p>
          <a:p>
            <a:pPr lvl="1"/>
            <a:r>
              <a:rPr lang="en-US" dirty="0"/>
              <a:t>Detecting adverse drug reactions from searches </a:t>
            </a:r>
            <a:r>
              <a:rPr lang="en-US" sz="1600" dirty="0"/>
              <a:t>– White et al. (</a:t>
            </a:r>
            <a:r>
              <a:rPr lang="en-US" sz="1600" i="1" dirty="0"/>
              <a:t>Nature</a:t>
            </a:r>
            <a:r>
              <a:rPr lang="en-US" sz="1600" dirty="0"/>
              <a:t> CPT 2014)</a:t>
            </a:r>
          </a:p>
          <a:p>
            <a:pPr marL="457200" lvl="1" indent="0">
              <a:buNone/>
            </a:pPr>
            <a:endParaRPr lang="en-US" dirty="0"/>
          </a:p>
        </p:txBody>
      </p:sp>
    </p:spTree>
    <p:extLst>
      <p:ext uri="{BB962C8B-B14F-4D97-AF65-F5344CB8AC3E}">
        <p14:creationId xmlns:p14="http://schemas.microsoft.com/office/powerpoint/2010/main" val="2196463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44F6-A0A4-4495-92AC-80263F34F822}"/>
              </a:ext>
            </a:extLst>
          </p:cNvPr>
          <p:cNvSpPr>
            <a:spLocks noGrp="1"/>
          </p:cNvSpPr>
          <p:nvPr>
            <p:ph type="title"/>
          </p:nvPr>
        </p:nvSpPr>
        <p:spPr>
          <a:xfrm>
            <a:off x="-30480" y="3962400"/>
            <a:ext cx="12260580" cy="1325563"/>
          </a:xfrm>
        </p:spPr>
        <p:txBody>
          <a:bodyPr>
            <a:normAutofit fontScale="90000"/>
          </a:bodyPr>
          <a:lstStyle/>
          <a:p>
            <a:pPr algn="ctr"/>
            <a:r>
              <a:rPr lang="en-US" dirty="0">
                <a:latin typeface="+mn-lt"/>
              </a:rPr>
              <a:t>Deep Dive on Mining Log Data </a:t>
            </a:r>
            <a:br>
              <a:rPr lang="en-US" dirty="0">
                <a:latin typeface="+mn-lt"/>
              </a:rPr>
            </a:br>
            <a:r>
              <a:rPr lang="en-US" dirty="0">
                <a:latin typeface="+mn-lt"/>
              </a:rPr>
              <a:t>for Disease Detection</a:t>
            </a:r>
            <a:br>
              <a:rPr lang="en-US" dirty="0">
                <a:latin typeface="+mn-lt"/>
              </a:rPr>
            </a:br>
            <a:r>
              <a:rPr lang="en-US" sz="2200" dirty="0">
                <a:latin typeface="+mn-lt"/>
              </a:rPr>
              <a:t>(Paparrizos, White, Horvitz. “</a:t>
            </a:r>
            <a:r>
              <a:rPr lang="en-US" sz="2200" i="1" dirty="0">
                <a:latin typeface="+mn-lt"/>
              </a:rPr>
              <a:t>Screening for Pancreatic Adenocarcinoma </a:t>
            </a:r>
            <a:br>
              <a:rPr lang="en-US" sz="2200" i="1" dirty="0">
                <a:latin typeface="+mn-lt"/>
              </a:rPr>
            </a:br>
            <a:r>
              <a:rPr lang="en-US" sz="2200" i="1" dirty="0">
                <a:latin typeface="+mn-lt"/>
              </a:rPr>
              <a:t>using Signals from Web Search Logs</a:t>
            </a:r>
            <a:r>
              <a:rPr lang="en-US" sz="2200" dirty="0">
                <a:latin typeface="+mn-lt"/>
              </a:rPr>
              <a:t>” </a:t>
            </a:r>
            <a:r>
              <a:rPr lang="en-US" sz="2200" i="1" dirty="0">
                <a:latin typeface="+mn-lt"/>
              </a:rPr>
              <a:t>J. Oncol Pract. </a:t>
            </a:r>
            <a:r>
              <a:rPr lang="en-US" sz="2200" dirty="0">
                <a:latin typeface="+mn-lt"/>
              </a:rPr>
              <a:t>2016)</a:t>
            </a:r>
            <a:br>
              <a:rPr lang="en-US" sz="2200" dirty="0">
                <a:latin typeface="+mn-lt"/>
              </a:rPr>
            </a:br>
            <a:br>
              <a:rPr lang="en-US" sz="200" dirty="0">
                <a:latin typeface="+mn-lt"/>
              </a:rPr>
            </a:br>
            <a:br>
              <a:rPr lang="en-US" sz="200" dirty="0">
                <a:latin typeface="+mn-lt"/>
              </a:rPr>
            </a:br>
            <a:br>
              <a:rPr lang="en-US" sz="200" dirty="0">
                <a:latin typeface="+mn-lt"/>
              </a:rPr>
            </a:br>
            <a:br>
              <a:rPr lang="en-US" sz="200" dirty="0">
                <a:latin typeface="+mn-lt"/>
              </a:rPr>
            </a:br>
            <a:r>
              <a:rPr lang="en-US" sz="2200" dirty="0">
                <a:latin typeface="+mn-lt"/>
              </a:rPr>
              <a:t>(Paparrizos, White, Horvitz. “</a:t>
            </a:r>
            <a:r>
              <a:rPr lang="en-US" sz="2200" i="1" dirty="0">
                <a:latin typeface="+mn-lt"/>
              </a:rPr>
              <a:t>Detecting Devastating Diseases in Search Logs</a:t>
            </a:r>
            <a:r>
              <a:rPr lang="en-US" sz="2200" dirty="0">
                <a:latin typeface="+mn-lt"/>
              </a:rPr>
              <a:t>” </a:t>
            </a:r>
            <a:r>
              <a:rPr lang="en-US" sz="2200" i="1" dirty="0">
                <a:latin typeface="+mn-lt"/>
              </a:rPr>
              <a:t>SIGKDD </a:t>
            </a:r>
            <a:r>
              <a:rPr lang="en-US" sz="2200" dirty="0">
                <a:latin typeface="+mn-lt"/>
              </a:rPr>
              <a:t>2016)</a:t>
            </a:r>
            <a:br>
              <a:rPr lang="en-US" sz="2200" dirty="0"/>
            </a:br>
            <a:br>
              <a:rPr lang="en-US" sz="2200" dirty="0"/>
            </a:br>
            <a:br>
              <a:rPr lang="en-US" sz="2200" dirty="0"/>
            </a:br>
            <a:endParaRPr lang="en-US" sz="2200" dirty="0"/>
          </a:p>
        </p:txBody>
      </p:sp>
      <p:sp>
        <p:nvSpPr>
          <p:cNvPr id="3" name="Title 1">
            <a:extLst>
              <a:ext uri="{FF2B5EF4-FFF2-40B4-BE49-F238E27FC236}">
                <a16:creationId xmlns:a16="http://schemas.microsoft.com/office/drawing/2014/main" id="{1FD42558-BF2B-4560-877C-04022DF16343}"/>
              </a:ext>
            </a:extLst>
          </p:cNvPr>
          <p:cNvSpPr txBox="1">
            <a:spLocks/>
          </p:cNvSpPr>
          <p:nvPr/>
        </p:nvSpPr>
        <p:spPr>
          <a:xfrm>
            <a:off x="842010" y="15700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rPr>
              <a:t>Using Search Interaction</a:t>
            </a:r>
          </a:p>
        </p:txBody>
      </p:sp>
    </p:spTree>
    <p:extLst>
      <p:ext uri="{BB962C8B-B14F-4D97-AF65-F5344CB8AC3E}">
        <p14:creationId xmlns:p14="http://schemas.microsoft.com/office/powerpoint/2010/main" val="1976939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0B1F-8C69-446A-84A5-6C17D13969C4}"/>
              </a:ext>
            </a:extLst>
          </p:cNvPr>
          <p:cNvSpPr>
            <a:spLocks noGrp="1"/>
          </p:cNvSpPr>
          <p:nvPr>
            <p:ph type="title"/>
          </p:nvPr>
        </p:nvSpPr>
        <p:spPr/>
        <p:txBody>
          <a:bodyPr/>
          <a:lstStyle/>
          <a:p>
            <a:r>
              <a:rPr lang="en-US" dirty="0">
                <a:latin typeface="+mn-lt"/>
              </a:rPr>
              <a:t>Background</a:t>
            </a:r>
          </a:p>
        </p:txBody>
      </p:sp>
      <p:sp>
        <p:nvSpPr>
          <p:cNvPr id="3" name="Content Placeholder 2">
            <a:extLst>
              <a:ext uri="{FF2B5EF4-FFF2-40B4-BE49-F238E27FC236}">
                <a16:creationId xmlns:a16="http://schemas.microsoft.com/office/drawing/2014/main" id="{39FE5126-0F8A-4FA9-A221-CEFE95645996}"/>
              </a:ext>
            </a:extLst>
          </p:cNvPr>
          <p:cNvSpPr>
            <a:spLocks noGrp="1"/>
          </p:cNvSpPr>
          <p:nvPr>
            <p:ph idx="1"/>
          </p:nvPr>
        </p:nvSpPr>
        <p:spPr>
          <a:xfrm>
            <a:off x="838200" y="1825625"/>
            <a:ext cx="10515600" cy="4821918"/>
          </a:xfrm>
        </p:spPr>
        <p:txBody>
          <a:bodyPr/>
          <a:lstStyle/>
          <a:p>
            <a:r>
              <a:rPr lang="en-US" dirty="0"/>
              <a:t>Logs offer insight into symptoms and conditions that users experience</a:t>
            </a:r>
          </a:p>
          <a:p>
            <a:pPr marL="0" indent="0">
              <a:buNone/>
            </a:pPr>
            <a:endParaRPr lang="en-US" dirty="0"/>
          </a:p>
          <a:p>
            <a:r>
              <a:rPr lang="en-US" dirty="0"/>
              <a:t>Log-based sensing can be integrated with everyday search activities</a:t>
            </a:r>
          </a:p>
          <a:p>
            <a:endParaRPr lang="en-US" dirty="0"/>
          </a:p>
          <a:p>
            <a:r>
              <a:rPr lang="en-US" dirty="0"/>
              <a:t>Retrospective analysis at population scale for building ML models for detection and/or forecasting tasks</a:t>
            </a:r>
          </a:p>
          <a:p>
            <a:endParaRPr lang="en-US" dirty="0"/>
          </a:p>
          <a:p>
            <a:r>
              <a:rPr lang="en-US" dirty="0"/>
              <a:t>Insights can power alerting systems and support clinical diagnosis</a:t>
            </a:r>
          </a:p>
          <a:p>
            <a:endParaRPr lang="en-US" dirty="0">
              <a:solidFill>
                <a:srgbClr val="C00000"/>
              </a:solidFill>
            </a:endParaRPr>
          </a:p>
        </p:txBody>
      </p:sp>
    </p:spTree>
    <p:extLst>
      <p:ext uri="{BB962C8B-B14F-4D97-AF65-F5344CB8AC3E}">
        <p14:creationId xmlns:p14="http://schemas.microsoft.com/office/powerpoint/2010/main" val="1885070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BA93-9590-427E-9F74-D60DB42EDFC4}"/>
              </a:ext>
            </a:extLst>
          </p:cNvPr>
          <p:cNvSpPr>
            <a:spLocks noGrp="1"/>
          </p:cNvSpPr>
          <p:nvPr>
            <p:ph type="title"/>
          </p:nvPr>
        </p:nvSpPr>
        <p:spPr>
          <a:xfrm>
            <a:off x="315685" y="235489"/>
            <a:ext cx="10515600" cy="694418"/>
          </a:xfrm>
        </p:spPr>
        <p:txBody>
          <a:bodyPr>
            <a:normAutofit fontScale="90000"/>
          </a:bodyPr>
          <a:lstStyle/>
          <a:p>
            <a:r>
              <a:rPr lang="en-US" dirty="0">
                <a:latin typeface="+mn-lt"/>
              </a:rPr>
              <a:t>Experiential Timelines</a:t>
            </a:r>
          </a:p>
        </p:txBody>
      </p:sp>
      <p:sp>
        <p:nvSpPr>
          <p:cNvPr id="11" name="Content Placeholder 2">
            <a:extLst>
              <a:ext uri="{FF2B5EF4-FFF2-40B4-BE49-F238E27FC236}">
                <a16:creationId xmlns:a16="http://schemas.microsoft.com/office/drawing/2014/main" id="{6BA4750C-4E51-4CFA-AB30-290CE24BE095}"/>
              </a:ext>
            </a:extLst>
          </p:cNvPr>
          <p:cNvSpPr>
            <a:spLocks noGrp="1"/>
          </p:cNvSpPr>
          <p:nvPr>
            <p:ph idx="1"/>
          </p:nvPr>
        </p:nvSpPr>
        <p:spPr>
          <a:xfrm>
            <a:off x="315684" y="1016000"/>
            <a:ext cx="11640096" cy="565318"/>
          </a:xfrm>
        </p:spPr>
        <p:txBody>
          <a:bodyPr>
            <a:normAutofit/>
          </a:bodyPr>
          <a:lstStyle/>
          <a:p>
            <a:r>
              <a:rPr lang="en-US" dirty="0"/>
              <a:t>Experiential queries to identify landmarks for each user; align users on those</a:t>
            </a:r>
          </a:p>
          <a:p>
            <a:endParaRPr lang="en-US" dirty="0">
              <a:solidFill>
                <a:srgbClr val="C00000"/>
              </a:solidFill>
            </a:endParaRPr>
          </a:p>
        </p:txBody>
      </p:sp>
      <p:grpSp>
        <p:nvGrpSpPr>
          <p:cNvPr id="8" name="Group 7">
            <a:extLst>
              <a:ext uri="{FF2B5EF4-FFF2-40B4-BE49-F238E27FC236}">
                <a16:creationId xmlns:a16="http://schemas.microsoft.com/office/drawing/2014/main" id="{3658E9C3-0236-435E-86B0-1E82E721BE42}"/>
              </a:ext>
            </a:extLst>
          </p:cNvPr>
          <p:cNvGrpSpPr/>
          <p:nvPr/>
        </p:nvGrpSpPr>
        <p:grpSpPr>
          <a:xfrm>
            <a:off x="3893923" y="1519511"/>
            <a:ext cx="7876591" cy="5318781"/>
            <a:chOff x="3893923" y="1519511"/>
            <a:chExt cx="7876591" cy="5318781"/>
          </a:xfrm>
        </p:grpSpPr>
        <p:sp>
          <p:nvSpPr>
            <p:cNvPr id="10" name="TextBox 9">
              <a:extLst>
                <a:ext uri="{FF2B5EF4-FFF2-40B4-BE49-F238E27FC236}">
                  <a16:creationId xmlns:a16="http://schemas.microsoft.com/office/drawing/2014/main" id="{F28B34B6-C92C-43D6-95BD-A98735B1499D}"/>
                </a:ext>
              </a:extLst>
            </p:cNvPr>
            <p:cNvSpPr txBox="1"/>
            <p:nvPr/>
          </p:nvSpPr>
          <p:spPr>
            <a:xfrm>
              <a:off x="8447912" y="6121082"/>
              <a:ext cx="3322602" cy="646331"/>
            </a:xfrm>
            <a:prstGeom prst="rect">
              <a:avLst/>
            </a:prstGeom>
            <a:noFill/>
          </p:spPr>
          <p:txBody>
            <a:bodyPr wrap="square" rtlCol="0">
              <a:spAutoFit/>
            </a:bodyPr>
            <a:lstStyle/>
            <a:p>
              <a:pPr algn="ctr"/>
              <a:r>
                <a:rPr lang="en-US" dirty="0">
                  <a:solidFill>
                    <a:srgbClr val="C00202"/>
                  </a:solidFill>
                </a:rPr>
                <a:t>Due date from self-report timing e.g. “I am 25 weeks pregnant” </a:t>
              </a:r>
            </a:p>
          </p:txBody>
        </p:sp>
        <p:sp>
          <p:nvSpPr>
            <p:cNvPr id="13" name="Content Placeholder 2">
              <a:extLst>
                <a:ext uri="{FF2B5EF4-FFF2-40B4-BE49-F238E27FC236}">
                  <a16:creationId xmlns:a16="http://schemas.microsoft.com/office/drawing/2014/main" id="{013024A3-5083-4F76-97DC-15145E309718}"/>
                </a:ext>
              </a:extLst>
            </p:cNvPr>
            <p:cNvSpPr txBox="1">
              <a:spLocks/>
            </p:cNvSpPr>
            <p:nvPr/>
          </p:nvSpPr>
          <p:spPr>
            <a:xfrm>
              <a:off x="6989619" y="1519511"/>
              <a:ext cx="4648200" cy="3641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Patterns in long-term pregnancy searching</a:t>
              </a:r>
              <a:r>
                <a:rPr lang="en-US" sz="2000" baseline="30000" dirty="0"/>
                <a:t>2</a:t>
              </a:r>
            </a:p>
            <a:p>
              <a:pPr marL="0" indent="0">
                <a:buNone/>
              </a:pPr>
              <a:endParaRPr lang="en-US" sz="2400" dirty="0"/>
            </a:p>
            <a:p>
              <a:endParaRPr lang="en-US" sz="2400" dirty="0">
                <a:solidFill>
                  <a:srgbClr val="C00000"/>
                </a:solidFill>
              </a:endParaRPr>
            </a:p>
          </p:txBody>
        </p:sp>
        <p:sp>
          <p:nvSpPr>
            <p:cNvPr id="16" name="Rectangle 15">
              <a:extLst>
                <a:ext uri="{FF2B5EF4-FFF2-40B4-BE49-F238E27FC236}">
                  <a16:creationId xmlns:a16="http://schemas.microsoft.com/office/drawing/2014/main" id="{0B730D14-427C-4949-8762-C0C535D992B1}"/>
                </a:ext>
              </a:extLst>
            </p:cNvPr>
            <p:cNvSpPr/>
            <p:nvPr/>
          </p:nvSpPr>
          <p:spPr>
            <a:xfrm>
              <a:off x="3893923" y="6468960"/>
              <a:ext cx="3907801" cy="369332"/>
            </a:xfrm>
            <a:prstGeom prst="rect">
              <a:avLst/>
            </a:prstGeom>
          </p:spPr>
          <p:txBody>
            <a:bodyPr wrap="none">
              <a:spAutoFit/>
            </a:bodyPr>
            <a:lstStyle/>
            <a:p>
              <a:r>
                <a:rPr lang="en-US" baseline="30000" dirty="0"/>
                <a:t>2</a:t>
              </a:r>
              <a:r>
                <a:rPr lang="en-US" dirty="0"/>
                <a:t> Fourney, White, Horvitz. </a:t>
              </a:r>
              <a:r>
                <a:rPr lang="en-US" i="1" dirty="0"/>
                <a:t>SIGCHI</a:t>
              </a:r>
              <a:r>
                <a:rPr lang="en-US" dirty="0"/>
                <a:t> 2015</a:t>
              </a:r>
              <a:endParaRPr lang="en-US" baseline="30000" dirty="0"/>
            </a:p>
          </p:txBody>
        </p:sp>
        <p:pic>
          <p:nvPicPr>
            <p:cNvPr id="5" name="Picture 4" descr="A screenshot of a cell phone&#10;&#10;Description generated with very high confidence">
              <a:extLst>
                <a:ext uri="{FF2B5EF4-FFF2-40B4-BE49-F238E27FC236}">
                  <a16:creationId xmlns:a16="http://schemas.microsoft.com/office/drawing/2014/main" id="{60ECBA4B-0BB9-4D7C-9D9E-732E60908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569" y="1879961"/>
              <a:ext cx="3736142" cy="4349896"/>
            </a:xfrm>
            <a:prstGeom prst="rect">
              <a:avLst/>
            </a:prstGeom>
          </p:spPr>
        </p:pic>
        <p:cxnSp>
          <p:nvCxnSpPr>
            <p:cNvPr id="7" name="Straight Connector 6">
              <a:extLst>
                <a:ext uri="{FF2B5EF4-FFF2-40B4-BE49-F238E27FC236}">
                  <a16:creationId xmlns:a16="http://schemas.microsoft.com/office/drawing/2014/main" id="{434A2054-71F1-41ED-9658-F540D692704F}"/>
                </a:ext>
              </a:extLst>
            </p:cNvPr>
            <p:cNvCxnSpPr/>
            <p:nvPr/>
          </p:nvCxnSpPr>
          <p:spPr>
            <a:xfrm flipV="1">
              <a:off x="10107828" y="1879961"/>
              <a:ext cx="0" cy="431200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DAA7A23-CC80-4699-ADB4-218491696B50}"/>
              </a:ext>
            </a:extLst>
          </p:cNvPr>
          <p:cNvGrpSpPr/>
          <p:nvPr/>
        </p:nvGrpSpPr>
        <p:grpSpPr>
          <a:xfrm>
            <a:off x="28545" y="1515533"/>
            <a:ext cx="6427901" cy="5342467"/>
            <a:chOff x="28545" y="1515533"/>
            <a:chExt cx="6427901" cy="5342467"/>
          </a:xfrm>
        </p:grpSpPr>
        <p:pic>
          <p:nvPicPr>
            <p:cNvPr id="4" name="Picture 3">
              <a:extLst>
                <a:ext uri="{FF2B5EF4-FFF2-40B4-BE49-F238E27FC236}">
                  <a16:creationId xmlns:a16="http://schemas.microsoft.com/office/drawing/2014/main" id="{D60FC346-18D6-46F9-9D9D-B11CC82EA37C}"/>
                </a:ext>
              </a:extLst>
            </p:cNvPr>
            <p:cNvPicPr>
              <a:picLocks noChangeAspect="1"/>
            </p:cNvPicPr>
            <p:nvPr/>
          </p:nvPicPr>
          <p:blipFill>
            <a:blip r:embed="rId4"/>
            <a:stretch>
              <a:fillRect/>
            </a:stretch>
          </p:blipFill>
          <p:spPr>
            <a:xfrm>
              <a:off x="126999" y="1782526"/>
              <a:ext cx="6329447" cy="4208227"/>
            </a:xfrm>
            <a:prstGeom prst="rect">
              <a:avLst/>
            </a:prstGeom>
          </p:spPr>
        </p:pic>
        <p:sp>
          <p:nvSpPr>
            <p:cNvPr id="12" name="Content Placeholder 2">
              <a:extLst>
                <a:ext uri="{FF2B5EF4-FFF2-40B4-BE49-F238E27FC236}">
                  <a16:creationId xmlns:a16="http://schemas.microsoft.com/office/drawing/2014/main" id="{5B91E531-808E-4CE7-B90C-E4003AD70203}"/>
                </a:ext>
              </a:extLst>
            </p:cNvPr>
            <p:cNvSpPr txBox="1">
              <a:spLocks/>
            </p:cNvSpPr>
            <p:nvPr/>
          </p:nvSpPr>
          <p:spPr>
            <a:xfrm>
              <a:off x="1161983" y="1515533"/>
              <a:ext cx="4259477" cy="565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Long-term breast cancer searching</a:t>
              </a:r>
              <a:r>
                <a:rPr lang="en-US" sz="2000" baseline="30000" dirty="0"/>
                <a:t>1</a:t>
              </a:r>
            </a:p>
            <a:p>
              <a:endParaRPr lang="en-US" sz="2000" dirty="0">
                <a:solidFill>
                  <a:srgbClr val="C00000"/>
                </a:solidFill>
              </a:endParaRPr>
            </a:p>
          </p:txBody>
        </p:sp>
        <p:sp>
          <p:nvSpPr>
            <p:cNvPr id="14" name="Rectangle 13">
              <a:extLst>
                <a:ext uri="{FF2B5EF4-FFF2-40B4-BE49-F238E27FC236}">
                  <a16:creationId xmlns:a16="http://schemas.microsoft.com/office/drawing/2014/main" id="{3B8A9557-D100-496E-BFB5-0F69E801E376}"/>
                </a:ext>
              </a:extLst>
            </p:cNvPr>
            <p:cNvSpPr/>
            <p:nvPr/>
          </p:nvSpPr>
          <p:spPr>
            <a:xfrm>
              <a:off x="1448141" y="5906691"/>
              <a:ext cx="1799595" cy="646331"/>
            </a:xfrm>
            <a:prstGeom prst="rect">
              <a:avLst/>
            </a:prstGeom>
          </p:spPr>
          <p:txBody>
            <a:bodyPr wrap="none">
              <a:spAutoFit/>
            </a:bodyPr>
            <a:lstStyle/>
            <a:p>
              <a:pPr algn="ctr"/>
              <a:r>
                <a:rPr lang="en-US" dirty="0">
                  <a:solidFill>
                    <a:srgbClr val="C00000"/>
                  </a:solidFill>
                </a:rPr>
                <a:t>First experiential </a:t>
              </a:r>
              <a:br>
                <a:rPr lang="en-US" dirty="0">
                  <a:solidFill>
                    <a:srgbClr val="C00000"/>
                  </a:solidFill>
                </a:rPr>
              </a:br>
              <a:r>
                <a:rPr lang="en-US" dirty="0">
                  <a:solidFill>
                    <a:srgbClr val="C00000"/>
                  </a:solidFill>
                </a:rPr>
                <a:t>BRCA DX search</a:t>
              </a:r>
            </a:p>
          </p:txBody>
        </p:sp>
        <p:sp>
          <p:nvSpPr>
            <p:cNvPr id="15" name="Rectangle 14">
              <a:extLst>
                <a:ext uri="{FF2B5EF4-FFF2-40B4-BE49-F238E27FC236}">
                  <a16:creationId xmlns:a16="http://schemas.microsoft.com/office/drawing/2014/main" id="{1B372E92-DEB1-4162-9187-4E0DB9AF027F}"/>
                </a:ext>
              </a:extLst>
            </p:cNvPr>
            <p:cNvSpPr/>
            <p:nvPr/>
          </p:nvSpPr>
          <p:spPr>
            <a:xfrm>
              <a:off x="28545" y="6488668"/>
              <a:ext cx="3864071" cy="369332"/>
            </a:xfrm>
            <a:prstGeom prst="rect">
              <a:avLst/>
            </a:prstGeom>
          </p:spPr>
          <p:txBody>
            <a:bodyPr wrap="none">
              <a:spAutoFit/>
            </a:bodyPr>
            <a:lstStyle/>
            <a:p>
              <a:r>
                <a:rPr lang="en-US" baseline="30000" dirty="0"/>
                <a:t>1</a:t>
              </a:r>
              <a:r>
                <a:rPr lang="en-US" dirty="0"/>
                <a:t> Paul, White, Horvitz. </a:t>
              </a:r>
              <a:r>
                <a:rPr lang="en-US" i="1" dirty="0"/>
                <a:t>ACM TWEB </a:t>
              </a:r>
              <a:r>
                <a:rPr lang="en-US" dirty="0"/>
                <a:t>2016</a:t>
              </a:r>
              <a:endParaRPr lang="en-US" baseline="30000" dirty="0"/>
            </a:p>
          </p:txBody>
        </p:sp>
        <p:cxnSp>
          <p:nvCxnSpPr>
            <p:cNvPr id="17" name="Straight Connector 16">
              <a:extLst>
                <a:ext uri="{FF2B5EF4-FFF2-40B4-BE49-F238E27FC236}">
                  <a16:creationId xmlns:a16="http://schemas.microsoft.com/office/drawing/2014/main" id="{F831257C-9ACC-490E-924D-5192717F64F2}"/>
                </a:ext>
              </a:extLst>
            </p:cNvPr>
            <p:cNvCxnSpPr>
              <a:cxnSpLocks/>
            </p:cNvCxnSpPr>
            <p:nvPr/>
          </p:nvCxnSpPr>
          <p:spPr>
            <a:xfrm flipV="1">
              <a:off x="2345726" y="4293973"/>
              <a:ext cx="0" cy="1457263"/>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56AE790-D3ED-4B16-9009-8F25C4A2413B}"/>
                </a:ext>
              </a:extLst>
            </p:cNvPr>
            <p:cNvCxnSpPr>
              <a:cxnSpLocks/>
            </p:cNvCxnSpPr>
            <p:nvPr/>
          </p:nvCxnSpPr>
          <p:spPr>
            <a:xfrm flipV="1">
              <a:off x="2349845" y="1841157"/>
              <a:ext cx="0" cy="2338712"/>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9F65948-0A32-4DA9-90EA-3043E6ECF8CC}"/>
                </a:ext>
              </a:extLst>
            </p:cNvPr>
            <p:cNvCxnSpPr>
              <a:cxnSpLocks/>
            </p:cNvCxnSpPr>
            <p:nvPr/>
          </p:nvCxnSpPr>
          <p:spPr>
            <a:xfrm flipV="1">
              <a:off x="2349845" y="5876864"/>
              <a:ext cx="0" cy="113889"/>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CE4D6E2-55BC-456F-8E08-EF1BADA821DC}"/>
              </a:ext>
            </a:extLst>
          </p:cNvPr>
          <p:cNvSpPr txBox="1"/>
          <p:nvPr/>
        </p:nvSpPr>
        <p:spPr>
          <a:xfrm>
            <a:off x="4879361" y="-384202"/>
            <a:ext cx="184731" cy="369332"/>
          </a:xfrm>
          <a:prstGeom prst="rect">
            <a:avLst/>
          </a:prstGeom>
          <a:noFill/>
        </p:spPr>
        <p:txBody>
          <a:bodyPr wrap="none" rtlCol="0">
            <a:spAutoFit/>
          </a:bodyPr>
          <a:lstStyle/>
          <a:p>
            <a:endParaRPr lang="en-US" dirty="0"/>
          </a:p>
        </p:txBody>
      </p:sp>
      <p:grpSp>
        <p:nvGrpSpPr>
          <p:cNvPr id="23" name="Group 22">
            <a:extLst>
              <a:ext uri="{FF2B5EF4-FFF2-40B4-BE49-F238E27FC236}">
                <a16:creationId xmlns:a16="http://schemas.microsoft.com/office/drawing/2014/main" id="{68348E58-A9CA-4E01-965E-F12193E34C6F}"/>
              </a:ext>
            </a:extLst>
          </p:cNvPr>
          <p:cNvGrpSpPr/>
          <p:nvPr/>
        </p:nvGrpSpPr>
        <p:grpSpPr>
          <a:xfrm>
            <a:off x="6243380" y="67190"/>
            <a:ext cx="5874435" cy="923330"/>
            <a:chOff x="6212516" y="67190"/>
            <a:chExt cx="5874435" cy="923330"/>
          </a:xfrm>
        </p:grpSpPr>
        <p:pic>
          <p:nvPicPr>
            <p:cNvPr id="21" name="Picture 20">
              <a:extLst>
                <a:ext uri="{FF2B5EF4-FFF2-40B4-BE49-F238E27FC236}">
                  <a16:creationId xmlns:a16="http://schemas.microsoft.com/office/drawing/2014/main" id="{B6896D54-9AAB-4DF2-9C89-364655F3FD24}"/>
                </a:ext>
              </a:extLst>
            </p:cNvPr>
            <p:cNvPicPr>
              <a:picLocks noChangeAspect="1"/>
            </p:cNvPicPr>
            <p:nvPr/>
          </p:nvPicPr>
          <p:blipFill rotWithShape="1">
            <a:blip r:embed="rId5"/>
            <a:srcRect l="1315" t="3538" b="51948"/>
            <a:stretch/>
          </p:blipFill>
          <p:spPr>
            <a:xfrm>
              <a:off x="7891502" y="76506"/>
              <a:ext cx="4195449" cy="904698"/>
            </a:xfrm>
            <a:prstGeom prst="rect">
              <a:avLst/>
            </a:prstGeom>
            <a:ln>
              <a:solidFill>
                <a:schemeClr val="tx1"/>
              </a:solidFill>
            </a:ln>
          </p:spPr>
        </p:pic>
        <p:sp>
          <p:nvSpPr>
            <p:cNvPr id="9" name="Rectangle 8">
              <a:extLst>
                <a:ext uri="{FF2B5EF4-FFF2-40B4-BE49-F238E27FC236}">
                  <a16:creationId xmlns:a16="http://schemas.microsoft.com/office/drawing/2014/main" id="{895A17A5-1529-483F-9B9C-04A25E984139}"/>
                </a:ext>
              </a:extLst>
            </p:cNvPr>
            <p:cNvSpPr/>
            <p:nvPr/>
          </p:nvSpPr>
          <p:spPr>
            <a:xfrm>
              <a:off x="6212516" y="67190"/>
              <a:ext cx="1678986" cy="923330"/>
            </a:xfrm>
            <a:prstGeom prst="rect">
              <a:avLst/>
            </a:prstGeom>
          </p:spPr>
          <p:txBody>
            <a:bodyPr wrap="none">
              <a:spAutoFit/>
            </a:bodyPr>
            <a:lstStyle/>
            <a:p>
              <a:pPr algn="r"/>
              <a:r>
                <a:rPr lang="en-US" dirty="0"/>
                <a:t>Relationship to </a:t>
              </a:r>
              <a:br>
                <a:rPr lang="en-US" b="1" dirty="0">
                  <a:solidFill>
                    <a:srgbClr val="C00000"/>
                  </a:solidFill>
                </a:rPr>
              </a:br>
              <a:r>
                <a:rPr lang="en-US" b="1" u="sng" dirty="0">
                  <a:solidFill>
                    <a:srgbClr val="C00000"/>
                  </a:solidFill>
                </a:rPr>
                <a:t>when</a:t>
              </a:r>
              <a:r>
                <a:rPr lang="en-US" b="1" dirty="0">
                  <a:solidFill>
                    <a:srgbClr val="C00000"/>
                  </a:solidFill>
                </a:rPr>
                <a:t> tests are</a:t>
              </a:r>
              <a:br>
                <a:rPr lang="en-US" b="1" dirty="0">
                  <a:solidFill>
                    <a:srgbClr val="C00000"/>
                  </a:solidFill>
                </a:rPr>
              </a:br>
              <a:r>
                <a:rPr lang="en-US" b="1" dirty="0">
                  <a:solidFill>
                    <a:srgbClr val="C00000"/>
                  </a:solidFill>
                </a:rPr>
                <a:t>performed</a:t>
              </a:r>
              <a:endParaRPr lang="en-US" dirty="0"/>
            </a:p>
          </p:txBody>
        </p:sp>
      </p:grpSp>
    </p:spTree>
    <p:extLst>
      <p:ext uri="{BB962C8B-B14F-4D97-AF65-F5344CB8AC3E}">
        <p14:creationId xmlns:p14="http://schemas.microsoft.com/office/powerpoint/2010/main" val="37860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1413" y="1592043"/>
            <a:ext cx="8068235" cy="523220"/>
          </a:xfrm>
          <a:prstGeom prst="rect">
            <a:avLst/>
          </a:prstGeom>
          <a:noFill/>
        </p:spPr>
        <p:txBody>
          <a:bodyPr wrap="square" rtlCol="0">
            <a:spAutoFit/>
          </a:bodyPr>
          <a:lstStyle/>
          <a:p>
            <a:r>
              <a:rPr lang="en-US" sz="2800" dirty="0"/>
              <a:t> </a:t>
            </a:r>
          </a:p>
        </p:txBody>
      </p:sp>
      <p:sp>
        <p:nvSpPr>
          <p:cNvPr id="4" name="Rectangle 3"/>
          <p:cNvSpPr/>
          <p:nvPr/>
        </p:nvSpPr>
        <p:spPr>
          <a:xfrm>
            <a:off x="352817" y="1164246"/>
            <a:ext cx="11367162" cy="1384995"/>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000000"/>
                </a:solidFill>
              </a:rPr>
              <a:t>Pancreatic cancer highly aggressive: &lt;18mo from Stage I to Stage IV</a:t>
            </a:r>
          </a:p>
          <a:p>
            <a:pPr marL="457200" indent="-457200">
              <a:buFont typeface="Arial" panose="020B0604020202020204" pitchFamily="34" charset="0"/>
              <a:buChar char="•"/>
            </a:pPr>
            <a:r>
              <a:rPr lang="en-US" sz="2800" dirty="0">
                <a:solidFill>
                  <a:srgbClr val="000000"/>
                </a:solidFill>
              </a:rPr>
              <a:t>1072 Bing searchers had an experiential PANCA query + prior symptom</a:t>
            </a:r>
          </a:p>
          <a:p>
            <a:pPr marL="457200" indent="-457200">
              <a:buFont typeface="Arial" panose="020B0604020202020204" pitchFamily="34" charset="0"/>
              <a:buChar char="•"/>
            </a:pPr>
            <a:r>
              <a:rPr lang="en-US" sz="2800" dirty="0">
                <a:solidFill>
                  <a:srgbClr val="000000"/>
                </a:solidFill>
              </a:rPr>
              <a:t>Assume are as reliable as survey responses, especially since unprompted</a:t>
            </a:r>
          </a:p>
        </p:txBody>
      </p:sp>
      <p:sp>
        <p:nvSpPr>
          <p:cNvPr id="16" name="Rectangle 1"/>
          <p:cNvSpPr>
            <a:spLocks noGrp="1" noChangeArrowheads="1"/>
          </p:cNvSpPr>
          <p:nvPr>
            <p:ph type="title" idx="4294967295"/>
          </p:nvPr>
        </p:nvSpPr>
        <p:spPr>
          <a:xfrm>
            <a:off x="352817" y="245837"/>
            <a:ext cx="11244097" cy="1144440"/>
          </a:xfrm>
          <a:ln/>
        </p:spPr>
        <p:txBody>
          <a:bodyPr>
            <a:normAutofit/>
          </a:bodyPr>
          <a:lstStyle/>
          <a:p>
            <a:pPr>
              <a:tabLst>
                <a:tab pos="656433" algn="l"/>
                <a:tab pos="1312865" algn="l"/>
                <a:tab pos="1969298" algn="l"/>
                <a:tab pos="2625730" algn="l"/>
                <a:tab pos="3282163" algn="l"/>
                <a:tab pos="3938595" algn="l"/>
                <a:tab pos="4595028" algn="l"/>
                <a:tab pos="5251460" algn="l"/>
                <a:tab pos="5907893" algn="l"/>
                <a:tab pos="6564325" algn="l"/>
                <a:tab pos="7220758" algn="l"/>
                <a:tab pos="7877190" algn="l"/>
              </a:tabLst>
            </a:pPr>
            <a:r>
              <a:rPr lang="en-US" altLang="en-US" dirty="0">
                <a:latin typeface="+mn-lt"/>
              </a:rPr>
              <a:t>Self-Report Queries to Identify PANCA Sufferers </a:t>
            </a:r>
          </a:p>
        </p:txBody>
      </p:sp>
      <p:grpSp>
        <p:nvGrpSpPr>
          <p:cNvPr id="5" name="Group 4">
            <a:extLst>
              <a:ext uri="{FF2B5EF4-FFF2-40B4-BE49-F238E27FC236}">
                <a16:creationId xmlns:a16="http://schemas.microsoft.com/office/drawing/2014/main" id="{E5F05BB1-40B1-42B8-BD08-D1A602D1A5A9}"/>
              </a:ext>
            </a:extLst>
          </p:cNvPr>
          <p:cNvGrpSpPr/>
          <p:nvPr/>
        </p:nvGrpSpPr>
        <p:grpSpPr>
          <a:xfrm>
            <a:off x="-33755" y="2604028"/>
            <a:ext cx="12107173" cy="4277958"/>
            <a:chOff x="-33755" y="2604028"/>
            <a:chExt cx="12107173" cy="4277958"/>
          </a:xfrm>
        </p:grpSpPr>
        <p:sp>
          <p:nvSpPr>
            <p:cNvPr id="18" name="Rectangle 17"/>
            <p:cNvSpPr/>
            <p:nvPr/>
          </p:nvSpPr>
          <p:spPr>
            <a:xfrm>
              <a:off x="8418992" y="2606936"/>
              <a:ext cx="3414279" cy="369332"/>
            </a:xfrm>
            <a:prstGeom prst="rect">
              <a:avLst/>
            </a:prstGeom>
          </p:spPr>
          <p:txBody>
            <a:bodyPr wrap="square">
              <a:spAutoFit/>
            </a:bodyPr>
            <a:lstStyle/>
            <a:p>
              <a:pPr algn="ctr"/>
              <a:r>
                <a:rPr lang="en-US" dirty="0">
                  <a:solidFill>
                    <a:srgbClr val="000000"/>
                  </a:solidFill>
                </a:rPr>
                <a:t>“why did i get cancer in pancreas”</a:t>
              </a:r>
              <a:endParaRPr lang="en-US" dirty="0"/>
            </a:p>
          </p:txBody>
        </p:sp>
        <p:sp>
          <p:nvSpPr>
            <p:cNvPr id="25" name="Rectangle 24"/>
            <p:cNvSpPr/>
            <p:nvPr/>
          </p:nvSpPr>
          <p:spPr>
            <a:xfrm>
              <a:off x="3521190" y="2604028"/>
              <a:ext cx="5030416" cy="369332"/>
            </a:xfrm>
            <a:prstGeom prst="rect">
              <a:avLst/>
            </a:prstGeom>
          </p:spPr>
          <p:txBody>
            <a:bodyPr wrap="none">
              <a:spAutoFit/>
            </a:bodyPr>
            <a:lstStyle/>
            <a:p>
              <a:pPr algn="ctr"/>
              <a:r>
                <a:rPr lang="en-US" dirty="0">
                  <a:solidFill>
                    <a:srgbClr val="000000"/>
                  </a:solidFill>
                </a:rPr>
                <a:t>“i was told i have pancreatic cancer what to expect”</a:t>
              </a:r>
              <a:endParaRPr lang="en-US" dirty="0"/>
            </a:p>
          </p:txBody>
        </p:sp>
        <p:pic>
          <p:nvPicPr>
            <p:cNvPr id="23" name="Picture 22">
              <a:extLst>
                <a:ext uri="{FF2B5EF4-FFF2-40B4-BE49-F238E27FC236}">
                  <a16:creationId xmlns:a16="http://schemas.microsoft.com/office/drawing/2014/main" id="{B2ECA3A3-2E68-40F0-81E5-5E1D16BA270E}"/>
                </a:ext>
              </a:extLst>
            </p:cNvPr>
            <p:cNvPicPr>
              <a:picLocks noChangeAspect="1"/>
            </p:cNvPicPr>
            <p:nvPr/>
          </p:nvPicPr>
          <p:blipFill rotWithShape="1">
            <a:blip r:embed="rId3"/>
            <a:srcRect l="1804" t="36551" r="16707" b="18016"/>
            <a:stretch/>
          </p:blipFill>
          <p:spPr>
            <a:xfrm>
              <a:off x="706167" y="3280525"/>
              <a:ext cx="6313714" cy="3115809"/>
            </a:xfrm>
            <a:prstGeom prst="rect">
              <a:avLst/>
            </a:prstGeom>
          </p:spPr>
        </p:pic>
        <p:pic>
          <p:nvPicPr>
            <p:cNvPr id="29" name="Picture 28">
              <a:extLst>
                <a:ext uri="{FF2B5EF4-FFF2-40B4-BE49-F238E27FC236}">
                  <a16:creationId xmlns:a16="http://schemas.microsoft.com/office/drawing/2014/main" id="{C2C3FEB7-FE3A-4593-8675-872E27A86166}"/>
                </a:ext>
              </a:extLst>
            </p:cNvPr>
            <p:cNvPicPr>
              <a:picLocks noChangeAspect="1"/>
            </p:cNvPicPr>
            <p:nvPr/>
          </p:nvPicPr>
          <p:blipFill rotWithShape="1">
            <a:blip r:embed="rId4"/>
            <a:srcRect l="15906" t="19558" r="11784" b="20178"/>
            <a:stretch/>
          </p:blipFill>
          <p:spPr>
            <a:xfrm>
              <a:off x="7786936" y="3456123"/>
              <a:ext cx="4286482" cy="3162114"/>
            </a:xfrm>
            <a:prstGeom prst="rect">
              <a:avLst/>
            </a:prstGeom>
          </p:spPr>
        </p:pic>
        <p:sp>
          <p:nvSpPr>
            <p:cNvPr id="30" name="Rectangle 29">
              <a:extLst>
                <a:ext uri="{FF2B5EF4-FFF2-40B4-BE49-F238E27FC236}">
                  <a16:creationId xmlns:a16="http://schemas.microsoft.com/office/drawing/2014/main" id="{EF434E17-3A83-476B-9960-0661D3136DB1}"/>
                </a:ext>
              </a:extLst>
            </p:cNvPr>
            <p:cNvSpPr/>
            <p:nvPr/>
          </p:nvSpPr>
          <p:spPr>
            <a:xfrm>
              <a:off x="5091168" y="4462170"/>
              <a:ext cx="2411750" cy="369332"/>
            </a:xfrm>
            <a:prstGeom prst="rect">
              <a:avLst/>
            </a:prstGeom>
          </p:spPr>
          <p:txBody>
            <a:bodyPr wrap="none">
              <a:spAutoFit/>
            </a:bodyPr>
            <a:lstStyle/>
            <a:p>
              <a:pPr algn="ctr"/>
              <a:r>
                <a:rPr lang="en-US" dirty="0">
                  <a:solidFill>
                    <a:srgbClr val="A40000"/>
                  </a:solidFill>
                </a:rPr>
                <a:t>First experiential search</a:t>
              </a:r>
            </a:p>
          </p:txBody>
        </p:sp>
        <p:sp>
          <p:nvSpPr>
            <p:cNvPr id="31" name="Rectangle 30">
              <a:extLst>
                <a:ext uri="{FF2B5EF4-FFF2-40B4-BE49-F238E27FC236}">
                  <a16:creationId xmlns:a16="http://schemas.microsoft.com/office/drawing/2014/main" id="{9153C9C8-6DD6-40C4-A7CE-02E78533B8DF}"/>
                </a:ext>
              </a:extLst>
            </p:cNvPr>
            <p:cNvSpPr/>
            <p:nvPr/>
          </p:nvSpPr>
          <p:spPr>
            <a:xfrm>
              <a:off x="619081" y="4454583"/>
              <a:ext cx="2177456" cy="369332"/>
            </a:xfrm>
            <a:prstGeom prst="rect">
              <a:avLst/>
            </a:prstGeom>
          </p:spPr>
          <p:txBody>
            <a:bodyPr wrap="none">
              <a:spAutoFit/>
            </a:bodyPr>
            <a:lstStyle/>
            <a:p>
              <a:pPr algn="ctr"/>
              <a:r>
                <a:rPr lang="en-US" dirty="0">
                  <a:solidFill>
                    <a:srgbClr val="000000"/>
                  </a:solidFill>
                </a:rPr>
                <a:t>First symptom search</a:t>
              </a:r>
              <a:endParaRPr lang="en-US" dirty="0"/>
            </a:p>
          </p:txBody>
        </p:sp>
        <p:sp>
          <p:nvSpPr>
            <p:cNvPr id="3" name="Rectangle 2">
              <a:extLst>
                <a:ext uri="{FF2B5EF4-FFF2-40B4-BE49-F238E27FC236}">
                  <a16:creationId xmlns:a16="http://schemas.microsoft.com/office/drawing/2014/main" id="{EF8D4A77-F897-4E55-A698-A950C2E31731}"/>
                </a:ext>
              </a:extLst>
            </p:cNvPr>
            <p:cNvSpPr/>
            <p:nvPr/>
          </p:nvSpPr>
          <p:spPr>
            <a:xfrm>
              <a:off x="358728" y="2664877"/>
              <a:ext cx="3328475" cy="461665"/>
            </a:xfrm>
            <a:prstGeom prst="rect">
              <a:avLst/>
            </a:prstGeom>
          </p:spPr>
          <p:txBody>
            <a:bodyPr wrap="none">
              <a:spAutoFit/>
            </a:bodyPr>
            <a:lstStyle/>
            <a:p>
              <a:r>
                <a:rPr lang="en-US" altLang="en-US" sz="2400" b="1" i="1" dirty="0"/>
                <a:t>Experiential queries </a:t>
              </a:r>
              <a:r>
                <a:rPr lang="en-US" altLang="en-US" sz="2400" b="1" i="1" dirty="0">
                  <a:sym typeface="Wingdings" panose="05000000000000000000" pitchFamily="2" charset="2"/>
                </a:rPr>
                <a:t>e.g.,</a:t>
              </a:r>
              <a:endParaRPr lang="en-US" sz="2400" b="1" i="1" dirty="0"/>
            </a:p>
          </p:txBody>
        </p:sp>
        <p:sp>
          <p:nvSpPr>
            <p:cNvPr id="32" name="Rectangle 31">
              <a:extLst>
                <a:ext uri="{FF2B5EF4-FFF2-40B4-BE49-F238E27FC236}">
                  <a16:creationId xmlns:a16="http://schemas.microsoft.com/office/drawing/2014/main" id="{2576FDBE-89D7-44B2-A21B-98BFB9EF6FAF}"/>
                </a:ext>
              </a:extLst>
            </p:cNvPr>
            <p:cNvSpPr/>
            <p:nvPr/>
          </p:nvSpPr>
          <p:spPr>
            <a:xfrm>
              <a:off x="628794" y="6229946"/>
              <a:ext cx="2177456" cy="369332"/>
            </a:xfrm>
            <a:prstGeom prst="rect">
              <a:avLst/>
            </a:prstGeom>
          </p:spPr>
          <p:txBody>
            <a:bodyPr wrap="none">
              <a:spAutoFit/>
            </a:bodyPr>
            <a:lstStyle/>
            <a:p>
              <a:pPr algn="ctr"/>
              <a:r>
                <a:rPr lang="en-US" dirty="0">
                  <a:solidFill>
                    <a:srgbClr val="000000"/>
                  </a:solidFill>
                </a:rPr>
                <a:t>First symptom search</a:t>
              </a:r>
              <a:endParaRPr lang="en-US" dirty="0"/>
            </a:p>
          </p:txBody>
        </p:sp>
        <p:sp>
          <p:nvSpPr>
            <p:cNvPr id="6" name="Rectangle 5">
              <a:extLst>
                <a:ext uri="{FF2B5EF4-FFF2-40B4-BE49-F238E27FC236}">
                  <a16:creationId xmlns:a16="http://schemas.microsoft.com/office/drawing/2014/main" id="{BC9AFF0F-48B2-424E-AD25-4F8ECFB1205C}"/>
                </a:ext>
              </a:extLst>
            </p:cNvPr>
            <p:cNvSpPr/>
            <p:nvPr/>
          </p:nvSpPr>
          <p:spPr>
            <a:xfrm>
              <a:off x="2453674" y="3011000"/>
              <a:ext cx="1875835" cy="707886"/>
            </a:xfrm>
            <a:prstGeom prst="rect">
              <a:avLst/>
            </a:prstGeom>
          </p:spPr>
          <p:txBody>
            <a:bodyPr wrap="none">
              <a:spAutoFit/>
            </a:bodyPr>
            <a:lstStyle/>
            <a:p>
              <a:r>
                <a:rPr lang="en-US" sz="4000" dirty="0">
                  <a:solidFill>
                    <a:srgbClr val="000000"/>
                  </a:solidFill>
                </a:rPr>
                <a:t>n=1,072</a:t>
              </a:r>
              <a:endParaRPr lang="en-US" sz="4000" dirty="0"/>
            </a:p>
          </p:txBody>
        </p:sp>
        <p:sp>
          <p:nvSpPr>
            <p:cNvPr id="33" name="Rectangle 32">
              <a:extLst>
                <a:ext uri="{FF2B5EF4-FFF2-40B4-BE49-F238E27FC236}">
                  <a16:creationId xmlns:a16="http://schemas.microsoft.com/office/drawing/2014/main" id="{56AA67B0-5703-499D-B4B1-E895482CC196}"/>
                </a:ext>
              </a:extLst>
            </p:cNvPr>
            <p:cNvSpPr/>
            <p:nvPr/>
          </p:nvSpPr>
          <p:spPr>
            <a:xfrm>
              <a:off x="2453674" y="4609621"/>
              <a:ext cx="2783134" cy="707886"/>
            </a:xfrm>
            <a:prstGeom prst="rect">
              <a:avLst/>
            </a:prstGeom>
          </p:spPr>
          <p:txBody>
            <a:bodyPr wrap="none">
              <a:spAutoFit/>
            </a:bodyPr>
            <a:lstStyle/>
            <a:p>
              <a:r>
                <a:rPr lang="en-US" sz="4000" dirty="0">
                  <a:solidFill>
                    <a:srgbClr val="000000"/>
                  </a:solidFill>
                </a:rPr>
                <a:t>n=3,025,046</a:t>
              </a:r>
              <a:endParaRPr lang="en-US" sz="4000" dirty="0"/>
            </a:p>
          </p:txBody>
        </p:sp>
        <p:sp>
          <p:nvSpPr>
            <p:cNvPr id="10" name="Rectangle 9"/>
            <p:cNvSpPr/>
            <p:nvPr/>
          </p:nvSpPr>
          <p:spPr>
            <a:xfrm>
              <a:off x="5684520" y="2908547"/>
              <a:ext cx="3910045" cy="369332"/>
            </a:xfrm>
            <a:prstGeom prst="rect">
              <a:avLst/>
            </a:prstGeom>
          </p:spPr>
          <p:txBody>
            <a:bodyPr wrap="none">
              <a:spAutoFit/>
            </a:bodyPr>
            <a:lstStyle/>
            <a:p>
              <a:r>
                <a:rPr lang="en-US" dirty="0">
                  <a:solidFill>
                    <a:srgbClr val="000000"/>
                  </a:solidFill>
                </a:rPr>
                <a:t>“just diagnosed with pancreatic cancer”</a:t>
              </a:r>
              <a:endParaRPr lang="en-US" dirty="0"/>
            </a:p>
          </p:txBody>
        </p:sp>
        <p:sp>
          <p:nvSpPr>
            <p:cNvPr id="34" name="Rectangle 33">
              <a:extLst>
                <a:ext uri="{FF2B5EF4-FFF2-40B4-BE49-F238E27FC236}">
                  <a16:creationId xmlns:a16="http://schemas.microsoft.com/office/drawing/2014/main" id="{F10759E5-F0B6-42EC-92D8-6141F717D5EC}"/>
                </a:ext>
              </a:extLst>
            </p:cNvPr>
            <p:cNvSpPr/>
            <p:nvPr/>
          </p:nvSpPr>
          <p:spPr>
            <a:xfrm>
              <a:off x="-33755" y="6512654"/>
              <a:ext cx="7263079" cy="369332"/>
            </a:xfrm>
            <a:prstGeom prst="rect">
              <a:avLst/>
            </a:prstGeom>
          </p:spPr>
          <p:txBody>
            <a:bodyPr wrap="none">
              <a:spAutoFit/>
            </a:bodyPr>
            <a:lstStyle/>
            <a:p>
              <a:pPr algn="ctr"/>
              <a:r>
                <a:rPr lang="en-US" b="1" dirty="0">
                  <a:solidFill>
                    <a:srgbClr val="000000"/>
                  </a:solidFill>
                </a:rPr>
                <a:t>NB: </a:t>
              </a:r>
              <a:r>
                <a:rPr lang="en-US" dirty="0">
                  <a:solidFill>
                    <a:srgbClr val="000000"/>
                  </a:solidFill>
                </a:rPr>
                <a:t>Negatives were sub-sampled so that </a:t>
              </a:r>
              <a:r>
                <a:rPr lang="en-US" dirty="0">
                  <a:solidFill>
                    <a:srgbClr val="000000"/>
                  </a:solidFill>
                  <a:sym typeface="Symbol" panose="05050102010706020507" pitchFamily="18" charset="2"/>
                </a:rPr>
                <a:t> distribution is similar to positives</a:t>
              </a:r>
              <a:endParaRPr lang="en-US" dirty="0"/>
            </a:p>
          </p:txBody>
        </p:sp>
      </p:grpSp>
    </p:spTree>
    <p:extLst>
      <p:ext uri="{BB962C8B-B14F-4D97-AF65-F5344CB8AC3E}">
        <p14:creationId xmlns:p14="http://schemas.microsoft.com/office/powerpoint/2010/main" val="18774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C1F3-A8AD-429B-9651-63737E0F62B3}"/>
              </a:ext>
            </a:extLst>
          </p:cNvPr>
          <p:cNvSpPr>
            <a:spLocks noGrp="1"/>
          </p:cNvSpPr>
          <p:nvPr>
            <p:ph type="title"/>
          </p:nvPr>
        </p:nvSpPr>
        <p:spPr>
          <a:xfrm>
            <a:off x="332508" y="240434"/>
            <a:ext cx="10515600" cy="1325563"/>
          </a:xfrm>
        </p:spPr>
        <p:txBody>
          <a:bodyPr/>
          <a:lstStyle/>
          <a:p>
            <a:r>
              <a:rPr lang="en-US" dirty="0">
                <a:latin typeface="+mn-lt"/>
              </a:rPr>
              <a:t>Predicting Pancreatic Cancer from Log Data</a:t>
            </a:r>
          </a:p>
        </p:txBody>
      </p:sp>
      <p:sp>
        <p:nvSpPr>
          <p:cNvPr id="3" name="Content Placeholder 2">
            <a:extLst>
              <a:ext uri="{FF2B5EF4-FFF2-40B4-BE49-F238E27FC236}">
                <a16:creationId xmlns:a16="http://schemas.microsoft.com/office/drawing/2014/main" id="{B54DBB27-C2D0-42ED-9ED4-425C56C4261A}"/>
              </a:ext>
            </a:extLst>
          </p:cNvPr>
          <p:cNvSpPr>
            <a:spLocks noGrp="1"/>
          </p:cNvSpPr>
          <p:nvPr>
            <p:ph idx="1"/>
          </p:nvPr>
        </p:nvSpPr>
        <p:spPr>
          <a:xfrm>
            <a:off x="332508" y="1690688"/>
            <a:ext cx="11107057" cy="5032375"/>
          </a:xfrm>
        </p:spPr>
        <p:txBody>
          <a:bodyPr>
            <a:normAutofit/>
          </a:bodyPr>
          <a:lstStyle/>
          <a:p>
            <a:r>
              <a:rPr lang="en-US" dirty="0"/>
              <a:t>Task: Early detection of experiential searches for pancreatic cancer</a:t>
            </a:r>
            <a:br>
              <a:rPr lang="en-US" dirty="0"/>
            </a:br>
            <a:endParaRPr lang="en-US" dirty="0"/>
          </a:p>
          <a:p>
            <a:r>
              <a:rPr lang="en-US" dirty="0"/>
              <a:t>Binary classification at time </a:t>
            </a:r>
            <a:r>
              <a:rPr lang="en-US" i="1" dirty="0"/>
              <a:t>t</a:t>
            </a:r>
            <a:r>
              <a:rPr lang="en-US" dirty="0"/>
              <a:t>, using MART because it is robust to noise and focusing on recall at low FP rates, given the cost of misclassification</a:t>
            </a:r>
            <a:br>
              <a:rPr lang="en-US" dirty="0"/>
            </a:br>
            <a:endParaRPr lang="en-US" dirty="0"/>
          </a:p>
          <a:p>
            <a:r>
              <a:rPr lang="en-US" dirty="0"/>
              <a:t>Features of the search activity before the first experiential query</a:t>
            </a:r>
          </a:p>
          <a:p>
            <a:pPr lvl="1"/>
            <a:r>
              <a:rPr lang="en-US" b="1" dirty="0"/>
              <a:t>Statistics on symptoms</a:t>
            </a:r>
            <a:r>
              <a:rPr lang="en-US" dirty="0"/>
              <a:t> (back pain, yellow eyes, etc.)</a:t>
            </a:r>
          </a:p>
          <a:p>
            <a:pPr lvl="1"/>
            <a:r>
              <a:rPr lang="en-US" b="1" dirty="0"/>
              <a:t>Statistics on risk factors </a:t>
            </a:r>
            <a:r>
              <a:rPr lang="en-US" dirty="0"/>
              <a:t>(pancreatitis, alcoholism, obesity, etc.)</a:t>
            </a:r>
          </a:p>
          <a:p>
            <a:pPr lvl="1"/>
            <a:r>
              <a:rPr lang="en-US" b="1" dirty="0"/>
              <a:t>Temporal characteristics </a:t>
            </a:r>
            <a:r>
              <a:rPr lang="en-US" dirty="0"/>
              <a:t>– trends and features computed over different horizons</a:t>
            </a:r>
          </a:p>
          <a:p>
            <a:pPr lvl="1"/>
            <a:r>
              <a:rPr lang="en-US" b="1" dirty="0"/>
              <a:t>Query-URL visits </a:t>
            </a:r>
            <a:r>
              <a:rPr lang="en-US" dirty="0"/>
              <a:t>– topical categories</a:t>
            </a:r>
          </a:p>
          <a:p>
            <a:pPr lvl="1"/>
            <a:r>
              <a:rPr lang="en-US" dirty="0"/>
              <a:t>Also used </a:t>
            </a:r>
            <a:r>
              <a:rPr lang="en-US" b="1" dirty="0"/>
              <a:t>demographics</a:t>
            </a:r>
            <a:r>
              <a:rPr lang="en-US" dirty="0"/>
              <a:t> – proprietary Bing classifiers of age and gender</a:t>
            </a:r>
          </a:p>
          <a:p>
            <a:pPr lvl="1"/>
            <a:endParaRPr lang="en-US" dirty="0"/>
          </a:p>
          <a:p>
            <a:pPr lvl="1"/>
            <a:endParaRPr lang="en-US" dirty="0"/>
          </a:p>
          <a:p>
            <a:endParaRPr lang="en-US" dirty="0"/>
          </a:p>
          <a:p>
            <a:pPr lvl="1"/>
            <a:endParaRPr lang="en-US" dirty="0"/>
          </a:p>
          <a:p>
            <a:endParaRPr lang="en-US" dirty="0"/>
          </a:p>
        </p:txBody>
      </p:sp>
    </p:spTree>
    <p:extLst>
      <p:ext uri="{BB962C8B-B14F-4D97-AF65-F5344CB8AC3E}">
        <p14:creationId xmlns:p14="http://schemas.microsoft.com/office/powerpoint/2010/main" val="275228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0ADFC5-BB9D-4A48-8D74-97542188AED5}"/>
              </a:ext>
            </a:extLst>
          </p:cNvPr>
          <p:cNvSpPr/>
          <p:nvPr/>
        </p:nvSpPr>
        <p:spPr>
          <a:xfrm>
            <a:off x="312880" y="1987089"/>
            <a:ext cx="3345871" cy="307702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40F76-F1CF-4EC2-9270-134BED36D43F}"/>
              </a:ext>
            </a:extLst>
          </p:cNvPr>
          <p:cNvSpPr>
            <a:spLocks noGrp="1"/>
          </p:cNvSpPr>
          <p:nvPr>
            <p:ph type="title"/>
          </p:nvPr>
        </p:nvSpPr>
        <p:spPr>
          <a:xfrm>
            <a:off x="505690" y="365125"/>
            <a:ext cx="10816771" cy="1325563"/>
          </a:xfrm>
        </p:spPr>
        <p:txBody>
          <a:bodyPr/>
          <a:lstStyle/>
          <a:p>
            <a:r>
              <a:rPr lang="en-US" dirty="0">
                <a:latin typeface="+mn-lt"/>
              </a:rPr>
              <a:t>Examples of Challenges in Search Interaction</a:t>
            </a:r>
          </a:p>
        </p:txBody>
      </p:sp>
      <p:sp>
        <p:nvSpPr>
          <p:cNvPr id="3" name="Content Placeholder 2">
            <a:extLst>
              <a:ext uri="{FF2B5EF4-FFF2-40B4-BE49-F238E27FC236}">
                <a16:creationId xmlns:a16="http://schemas.microsoft.com/office/drawing/2014/main" id="{E6C4B874-C08B-4AF4-943E-B39C96AC1DFE}"/>
              </a:ext>
            </a:extLst>
          </p:cNvPr>
          <p:cNvSpPr>
            <a:spLocks noGrp="1"/>
          </p:cNvSpPr>
          <p:nvPr>
            <p:ph idx="1"/>
          </p:nvPr>
        </p:nvSpPr>
        <p:spPr>
          <a:xfrm>
            <a:off x="-1828801" y="-4651375"/>
            <a:ext cx="11722101" cy="4817630"/>
          </a:xfrm>
        </p:spPr>
        <p:txBody>
          <a:bodyPr>
            <a:normAutofit/>
          </a:bodyPr>
          <a:lstStyle/>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4" name="Rectangle 3">
            <a:extLst>
              <a:ext uri="{FF2B5EF4-FFF2-40B4-BE49-F238E27FC236}">
                <a16:creationId xmlns:a16="http://schemas.microsoft.com/office/drawing/2014/main" id="{DEA4397D-9341-4882-B9B4-8E96752C1023}"/>
              </a:ext>
            </a:extLst>
          </p:cNvPr>
          <p:cNvSpPr/>
          <p:nvPr/>
        </p:nvSpPr>
        <p:spPr>
          <a:xfrm>
            <a:off x="3835400" y="2871907"/>
            <a:ext cx="3860800" cy="2308324"/>
          </a:xfrm>
          <a:prstGeom prst="rect">
            <a:avLst/>
          </a:prstGeom>
        </p:spPr>
        <p:txBody>
          <a:bodyPr wrap="square">
            <a:spAutoFit/>
          </a:bodyPr>
          <a:lstStyle/>
          <a:p>
            <a:r>
              <a:rPr lang="en-US" b="1" dirty="0"/>
              <a:t>Challenge: </a:t>
            </a:r>
            <a:r>
              <a:rPr lang="en-US" dirty="0"/>
              <a:t>Not “last mile” – only start points not end-to-end support for task completion</a:t>
            </a:r>
          </a:p>
          <a:p>
            <a:pPr marL="514350" indent="-514350">
              <a:buFont typeface="+mj-lt"/>
              <a:buAutoNum type="arabicPeriod"/>
            </a:pPr>
            <a:endParaRPr lang="en-US" dirty="0"/>
          </a:p>
          <a:p>
            <a:r>
              <a:rPr lang="en-US" b="1" dirty="0"/>
              <a:t>Challenge: </a:t>
            </a:r>
            <a:r>
              <a:rPr lang="en-US" dirty="0"/>
              <a:t>Limited support for new form factors – audio output, skill discovery</a:t>
            </a:r>
          </a:p>
          <a:p>
            <a:endParaRPr lang="en-US" dirty="0"/>
          </a:p>
        </p:txBody>
      </p:sp>
      <p:sp>
        <p:nvSpPr>
          <p:cNvPr id="6" name="Rectangle 5">
            <a:extLst>
              <a:ext uri="{FF2B5EF4-FFF2-40B4-BE49-F238E27FC236}">
                <a16:creationId xmlns:a16="http://schemas.microsoft.com/office/drawing/2014/main" id="{62E5307F-5845-4836-9A67-767DAA4AE181}"/>
              </a:ext>
            </a:extLst>
          </p:cNvPr>
          <p:cNvSpPr/>
          <p:nvPr/>
        </p:nvSpPr>
        <p:spPr>
          <a:xfrm>
            <a:off x="7874000" y="2871907"/>
            <a:ext cx="4127502" cy="1754326"/>
          </a:xfrm>
          <a:prstGeom prst="rect">
            <a:avLst/>
          </a:prstGeom>
        </p:spPr>
        <p:txBody>
          <a:bodyPr wrap="square">
            <a:spAutoFit/>
          </a:bodyPr>
          <a:lstStyle/>
          <a:p>
            <a:r>
              <a:rPr lang="en-US" b="1" dirty="0"/>
              <a:t>Challenge: </a:t>
            </a:r>
            <a:r>
              <a:rPr lang="en-US" dirty="0"/>
              <a:t>Limited user inferences – focused only on interests/intents (but not </a:t>
            </a:r>
            <a:r>
              <a:rPr lang="en-US" u="sng" dirty="0"/>
              <a:t>experiences</a:t>
            </a:r>
            <a:r>
              <a:rPr lang="en-US" dirty="0"/>
              <a:t>, which drive interests/action)</a:t>
            </a:r>
          </a:p>
          <a:p>
            <a:pPr marL="514350" indent="-514350">
              <a:buFont typeface="+mj-lt"/>
              <a:buAutoNum type="arabicPeriod"/>
            </a:pPr>
            <a:endParaRPr lang="en-US" dirty="0"/>
          </a:p>
          <a:p>
            <a:r>
              <a:rPr lang="en-US" b="1" dirty="0"/>
              <a:t>Challenge: </a:t>
            </a:r>
            <a:r>
              <a:rPr lang="en-US" dirty="0"/>
              <a:t>Biased search interaction data and user concerns about privacy</a:t>
            </a:r>
          </a:p>
        </p:txBody>
      </p:sp>
      <p:sp>
        <p:nvSpPr>
          <p:cNvPr id="8" name="Rectangle 7">
            <a:extLst>
              <a:ext uri="{FF2B5EF4-FFF2-40B4-BE49-F238E27FC236}">
                <a16:creationId xmlns:a16="http://schemas.microsoft.com/office/drawing/2014/main" id="{77F8B307-EB5C-49E6-AA7B-6EF29E2782A1}"/>
              </a:ext>
            </a:extLst>
          </p:cNvPr>
          <p:cNvSpPr/>
          <p:nvPr/>
        </p:nvSpPr>
        <p:spPr>
          <a:xfrm>
            <a:off x="766389" y="2139434"/>
            <a:ext cx="2302618" cy="646331"/>
          </a:xfrm>
          <a:prstGeom prst="rect">
            <a:avLst/>
          </a:prstGeom>
        </p:spPr>
        <p:txBody>
          <a:bodyPr wrap="none">
            <a:spAutoFit/>
          </a:bodyPr>
          <a:lstStyle/>
          <a:p>
            <a:pPr algn="ctr"/>
            <a:r>
              <a:rPr lang="en-US" b="1" dirty="0"/>
              <a:t>UNDERSTANDING</a:t>
            </a:r>
          </a:p>
          <a:p>
            <a:pPr algn="ctr"/>
            <a:r>
              <a:rPr lang="en-US" b="1" dirty="0"/>
              <a:t>SEARCH INTERACTION</a:t>
            </a:r>
          </a:p>
        </p:txBody>
      </p:sp>
      <p:sp>
        <p:nvSpPr>
          <p:cNvPr id="9" name="Rectangle 8">
            <a:extLst>
              <a:ext uri="{FF2B5EF4-FFF2-40B4-BE49-F238E27FC236}">
                <a16:creationId xmlns:a16="http://schemas.microsoft.com/office/drawing/2014/main" id="{9C408612-EB1E-4230-87CD-064BCA3FEEE9}"/>
              </a:ext>
            </a:extLst>
          </p:cNvPr>
          <p:cNvSpPr/>
          <p:nvPr/>
        </p:nvSpPr>
        <p:spPr>
          <a:xfrm>
            <a:off x="4614491" y="2139434"/>
            <a:ext cx="2302618" cy="646331"/>
          </a:xfrm>
          <a:prstGeom prst="rect">
            <a:avLst/>
          </a:prstGeom>
        </p:spPr>
        <p:txBody>
          <a:bodyPr wrap="none">
            <a:spAutoFit/>
          </a:bodyPr>
          <a:lstStyle/>
          <a:p>
            <a:pPr algn="ctr"/>
            <a:r>
              <a:rPr lang="en-US" b="1" dirty="0"/>
              <a:t>SUPPORTING</a:t>
            </a:r>
          </a:p>
          <a:p>
            <a:pPr algn="ctr"/>
            <a:r>
              <a:rPr lang="en-US" b="1" dirty="0"/>
              <a:t>SEARCH INTERACTION</a:t>
            </a:r>
          </a:p>
        </p:txBody>
      </p:sp>
      <p:sp>
        <p:nvSpPr>
          <p:cNvPr id="10" name="Rectangle 9">
            <a:extLst>
              <a:ext uri="{FF2B5EF4-FFF2-40B4-BE49-F238E27FC236}">
                <a16:creationId xmlns:a16="http://schemas.microsoft.com/office/drawing/2014/main" id="{3668410A-85E5-4B5A-B6BA-BC745F6FD903}"/>
              </a:ext>
            </a:extLst>
          </p:cNvPr>
          <p:cNvSpPr/>
          <p:nvPr/>
        </p:nvSpPr>
        <p:spPr>
          <a:xfrm>
            <a:off x="8786442" y="2139434"/>
            <a:ext cx="2302618" cy="646331"/>
          </a:xfrm>
          <a:prstGeom prst="rect">
            <a:avLst/>
          </a:prstGeom>
        </p:spPr>
        <p:txBody>
          <a:bodyPr wrap="none">
            <a:spAutoFit/>
          </a:bodyPr>
          <a:lstStyle/>
          <a:p>
            <a:pPr algn="ctr"/>
            <a:r>
              <a:rPr lang="en-US" b="1" dirty="0"/>
              <a:t>USING</a:t>
            </a:r>
            <a:br>
              <a:rPr lang="en-US" b="1" dirty="0"/>
            </a:br>
            <a:r>
              <a:rPr lang="en-US" b="1" dirty="0"/>
              <a:t>SEARCH INTERACTION</a:t>
            </a:r>
          </a:p>
        </p:txBody>
      </p:sp>
      <p:sp>
        <p:nvSpPr>
          <p:cNvPr id="12" name="Rectangle 11">
            <a:extLst>
              <a:ext uri="{FF2B5EF4-FFF2-40B4-BE49-F238E27FC236}">
                <a16:creationId xmlns:a16="http://schemas.microsoft.com/office/drawing/2014/main" id="{7C369DEB-7ECA-483F-85E7-18BFCE40EC3C}"/>
              </a:ext>
            </a:extLst>
          </p:cNvPr>
          <p:cNvSpPr/>
          <p:nvPr/>
        </p:nvSpPr>
        <p:spPr>
          <a:xfrm>
            <a:off x="312879" y="5512864"/>
            <a:ext cx="11722101" cy="954107"/>
          </a:xfrm>
          <a:prstGeom prst="rect">
            <a:avLst/>
          </a:prstGeom>
        </p:spPr>
        <p:txBody>
          <a:bodyPr wrap="square">
            <a:spAutoFit/>
          </a:bodyPr>
          <a:lstStyle/>
          <a:p>
            <a:pPr marL="457200" indent="-457200">
              <a:buFont typeface="Arial" panose="020B0604020202020204" pitchFamily="34" charset="0"/>
              <a:buChar char="•"/>
            </a:pPr>
            <a:r>
              <a:rPr lang="en-US" sz="2800" dirty="0"/>
              <a:t>Deep dive on an example of my work in each area</a:t>
            </a:r>
          </a:p>
          <a:p>
            <a:pPr marL="457200" indent="-457200">
              <a:buFont typeface="Arial" panose="020B0604020202020204" pitchFamily="34" charset="0"/>
              <a:buChar char="•"/>
            </a:pPr>
            <a:r>
              <a:rPr lang="en-US" sz="2800" b="1" i="1" dirty="0"/>
              <a:t>Common theme: Improving search using richer user and task modeling</a:t>
            </a:r>
          </a:p>
        </p:txBody>
      </p:sp>
      <p:sp>
        <p:nvSpPr>
          <p:cNvPr id="5" name="Rectangle 4">
            <a:extLst>
              <a:ext uri="{FF2B5EF4-FFF2-40B4-BE49-F238E27FC236}">
                <a16:creationId xmlns:a16="http://schemas.microsoft.com/office/drawing/2014/main" id="{FC19518C-1B14-4807-A068-4C3BF1969F6C}"/>
              </a:ext>
            </a:extLst>
          </p:cNvPr>
          <p:cNvSpPr/>
          <p:nvPr/>
        </p:nvSpPr>
        <p:spPr>
          <a:xfrm>
            <a:off x="319808" y="2871907"/>
            <a:ext cx="3345870" cy="2031325"/>
          </a:xfrm>
          <a:prstGeom prst="rect">
            <a:avLst/>
          </a:prstGeom>
        </p:spPr>
        <p:txBody>
          <a:bodyPr wrap="square">
            <a:spAutoFit/>
          </a:bodyPr>
          <a:lstStyle/>
          <a:p>
            <a:r>
              <a:rPr lang="en-US" b="1" dirty="0"/>
              <a:t>Challenge: </a:t>
            </a:r>
            <a:r>
              <a:rPr lang="en-US" dirty="0"/>
              <a:t>Limited knowledge of searcher intent, including one-shot queries</a:t>
            </a:r>
          </a:p>
          <a:p>
            <a:pPr marL="514350" indent="-514350">
              <a:buFont typeface="+mj-lt"/>
              <a:buAutoNum type="arabicPeriod"/>
            </a:pPr>
            <a:endParaRPr lang="en-US" dirty="0"/>
          </a:p>
          <a:p>
            <a:r>
              <a:rPr lang="en-US" b="1" dirty="0"/>
              <a:t>Challenge: </a:t>
            </a:r>
            <a:r>
              <a:rPr lang="en-US" dirty="0"/>
              <a:t>Context free – missing factors that affect needs and behaviors</a:t>
            </a:r>
          </a:p>
        </p:txBody>
      </p:sp>
    </p:spTree>
    <p:extLst>
      <p:ext uri="{BB962C8B-B14F-4D97-AF65-F5344CB8AC3E}">
        <p14:creationId xmlns:p14="http://schemas.microsoft.com/office/powerpoint/2010/main" val="26598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3FFC-5F84-40FC-B0C7-8313AFDE617E}"/>
              </a:ext>
            </a:extLst>
          </p:cNvPr>
          <p:cNvSpPr>
            <a:spLocks noGrp="1"/>
          </p:cNvSpPr>
          <p:nvPr>
            <p:ph type="title"/>
          </p:nvPr>
        </p:nvSpPr>
        <p:spPr>
          <a:xfrm>
            <a:off x="137852" y="-244516"/>
            <a:ext cx="10515600" cy="1325563"/>
          </a:xfrm>
        </p:spPr>
        <p:txBody>
          <a:bodyPr/>
          <a:lstStyle/>
          <a:p>
            <a:r>
              <a:rPr lang="en-US" dirty="0">
                <a:latin typeface="+mn-lt"/>
              </a:rPr>
              <a:t>Results (1)</a:t>
            </a:r>
          </a:p>
        </p:txBody>
      </p:sp>
      <p:pic>
        <p:nvPicPr>
          <p:cNvPr id="4" name="Picture 3">
            <a:extLst>
              <a:ext uri="{FF2B5EF4-FFF2-40B4-BE49-F238E27FC236}">
                <a16:creationId xmlns:a16="http://schemas.microsoft.com/office/drawing/2014/main" id="{81392537-121B-4A2E-BC64-C016E7D13751}"/>
              </a:ext>
            </a:extLst>
          </p:cNvPr>
          <p:cNvPicPr>
            <a:picLocks noChangeAspect="1"/>
          </p:cNvPicPr>
          <p:nvPr/>
        </p:nvPicPr>
        <p:blipFill rotWithShape="1">
          <a:blip r:embed="rId3"/>
          <a:srcRect l="835" t="4827" r="2784" b="1850"/>
          <a:stretch/>
        </p:blipFill>
        <p:spPr>
          <a:xfrm>
            <a:off x="5853546" y="1610742"/>
            <a:ext cx="6234546" cy="5145231"/>
          </a:xfrm>
          <a:prstGeom prst="rect">
            <a:avLst/>
          </a:prstGeom>
          <a:ln w="19050">
            <a:solidFill>
              <a:schemeClr val="tx1"/>
            </a:solidFill>
          </a:ln>
        </p:spPr>
      </p:pic>
      <p:pic>
        <p:nvPicPr>
          <p:cNvPr id="5" name="Picture 4">
            <a:extLst>
              <a:ext uri="{FF2B5EF4-FFF2-40B4-BE49-F238E27FC236}">
                <a16:creationId xmlns:a16="http://schemas.microsoft.com/office/drawing/2014/main" id="{F27DC3BD-0FA1-4B0C-813C-7FCD332D2EB7}"/>
              </a:ext>
            </a:extLst>
          </p:cNvPr>
          <p:cNvPicPr>
            <a:picLocks noChangeAspect="1"/>
          </p:cNvPicPr>
          <p:nvPr/>
        </p:nvPicPr>
        <p:blipFill>
          <a:blip r:embed="rId4"/>
          <a:stretch>
            <a:fillRect/>
          </a:stretch>
        </p:blipFill>
        <p:spPr>
          <a:xfrm>
            <a:off x="137852" y="3731667"/>
            <a:ext cx="5300889" cy="2906681"/>
          </a:xfrm>
          <a:prstGeom prst="rect">
            <a:avLst/>
          </a:prstGeom>
        </p:spPr>
      </p:pic>
      <p:sp>
        <p:nvSpPr>
          <p:cNvPr id="6" name="Content Placeholder 2">
            <a:extLst>
              <a:ext uri="{FF2B5EF4-FFF2-40B4-BE49-F238E27FC236}">
                <a16:creationId xmlns:a16="http://schemas.microsoft.com/office/drawing/2014/main" id="{EA062BAE-3749-4E58-9A1B-E7268306661F}"/>
              </a:ext>
            </a:extLst>
          </p:cNvPr>
          <p:cNvSpPr>
            <a:spLocks noGrp="1"/>
          </p:cNvSpPr>
          <p:nvPr>
            <p:ph idx="1"/>
          </p:nvPr>
        </p:nvSpPr>
        <p:spPr>
          <a:xfrm>
            <a:off x="224028" y="810491"/>
            <a:ext cx="5629517" cy="4901652"/>
          </a:xfrm>
        </p:spPr>
        <p:txBody>
          <a:bodyPr/>
          <a:lstStyle/>
          <a:p>
            <a:r>
              <a:rPr lang="en-US" dirty="0"/>
              <a:t>Overall prediction performance is strong AUROC=0.9003</a:t>
            </a:r>
          </a:p>
          <a:p>
            <a:pPr lvl="1"/>
            <a:r>
              <a:rPr lang="en-US" dirty="0"/>
              <a:t>High AUROC expected given base rate</a:t>
            </a:r>
          </a:p>
          <a:p>
            <a:pPr lvl="1"/>
            <a:r>
              <a:rPr lang="en-US" dirty="0"/>
              <a:t>Focus on TPR at low FPR</a:t>
            </a:r>
          </a:p>
          <a:p>
            <a:r>
              <a:rPr lang="en-US" dirty="0"/>
              <a:t>Predict the occurrence of the experiential query at different </a:t>
            </a:r>
            <a:br>
              <a:rPr lang="en-US" dirty="0"/>
            </a:br>
            <a:r>
              <a:rPr lang="en-US" dirty="0"/>
              <a:t>lead times before </a:t>
            </a:r>
            <a:r>
              <a:rPr lang="en-US" i="1" dirty="0"/>
              <a:t>Exp</a:t>
            </a:r>
            <a:r>
              <a:rPr lang="en-US" baseline="-25000" dirty="0"/>
              <a:t>0</a:t>
            </a:r>
          </a:p>
          <a:p>
            <a:endParaRPr lang="en-US" dirty="0"/>
          </a:p>
        </p:txBody>
      </p:sp>
      <p:sp>
        <p:nvSpPr>
          <p:cNvPr id="7" name="Rectangle 6">
            <a:extLst>
              <a:ext uri="{FF2B5EF4-FFF2-40B4-BE49-F238E27FC236}">
                <a16:creationId xmlns:a16="http://schemas.microsoft.com/office/drawing/2014/main" id="{3A3E4D77-3950-4284-A04E-9B03A4AFE4BB}"/>
              </a:ext>
            </a:extLst>
          </p:cNvPr>
          <p:cNvSpPr/>
          <p:nvPr/>
        </p:nvSpPr>
        <p:spPr>
          <a:xfrm>
            <a:off x="5777344" y="102027"/>
            <a:ext cx="6276804" cy="1446550"/>
          </a:xfrm>
          <a:prstGeom prst="rect">
            <a:avLst/>
          </a:prstGeom>
        </p:spPr>
        <p:txBody>
          <a:bodyPr wrap="square">
            <a:spAutoFit/>
          </a:bodyPr>
          <a:lstStyle/>
          <a:p>
            <a:r>
              <a:rPr lang="en-US" sz="2200" dirty="0"/>
              <a:t>Focus on lower-left region of ROC curve given the high cost of misclassification, e.g.,</a:t>
            </a:r>
          </a:p>
          <a:p>
            <a:pPr marL="342900" indent="-342900">
              <a:buFont typeface="Arial" panose="020B0604020202020204" pitchFamily="34" charset="0"/>
              <a:buChar char="•"/>
            </a:pPr>
            <a:r>
              <a:rPr lang="en-US" sz="2200" dirty="0"/>
              <a:t>Heightened user anxiety</a:t>
            </a:r>
          </a:p>
          <a:p>
            <a:pPr marL="342900" indent="-342900">
              <a:buFont typeface="Arial" panose="020B0604020202020204" pitchFamily="34" charset="0"/>
              <a:buChar char="•"/>
            </a:pPr>
            <a:r>
              <a:rPr lang="en-US" sz="2200" dirty="0"/>
              <a:t>Unnecessary healthcare costs</a:t>
            </a:r>
          </a:p>
        </p:txBody>
      </p:sp>
      <p:sp>
        <p:nvSpPr>
          <p:cNvPr id="8" name="Rectangle 7">
            <a:extLst>
              <a:ext uri="{FF2B5EF4-FFF2-40B4-BE49-F238E27FC236}">
                <a16:creationId xmlns:a16="http://schemas.microsoft.com/office/drawing/2014/main" id="{75CD4485-C288-42CC-B44E-246803AFC20A}"/>
              </a:ext>
            </a:extLst>
          </p:cNvPr>
          <p:cNvSpPr/>
          <p:nvPr/>
        </p:nvSpPr>
        <p:spPr>
          <a:xfrm>
            <a:off x="6339328" y="4503788"/>
            <a:ext cx="714615" cy="178943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7D71D72-4A00-4D12-BBFD-6E9CF94AAF0D}"/>
              </a:ext>
            </a:extLst>
          </p:cNvPr>
          <p:cNvSpPr/>
          <p:nvPr/>
        </p:nvSpPr>
        <p:spPr>
          <a:xfrm>
            <a:off x="3390900" y="5120640"/>
            <a:ext cx="1341120" cy="213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18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38D2-C145-4757-8CDE-55DF9066115C}"/>
              </a:ext>
            </a:extLst>
          </p:cNvPr>
          <p:cNvSpPr>
            <a:spLocks noGrp="1"/>
          </p:cNvSpPr>
          <p:nvPr>
            <p:ph type="title"/>
          </p:nvPr>
        </p:nvSpPr>
        <p:spPr>
          <a:xfrm>
            <a:off x="263236" y="0"/>
            <a:ext cx="12011891" cy="1325563"/>
          </a:xfrm>
        </p:spPr>
        <p:txBody>
          <a:bodyPr/>
          <a:lstStyle/>
          <a:p>
            <a:r>
              <a:rPr lang="en-US" dirty="0">
                <a:latin typeface="+mn-lt"/>
              </a:rPr>
              <a:t>Results (2) – Conditioning on Symptoms / Factors</a:t>
            </a:r>
          </a:p>
        </p:txBody>
      </p:sp>
      <p:pic>
        <p:nvPicPr>
          <p:cNvPr id="4" name="Picture 3">
            <a:extLst>
              <a:ext uri="{FF2B5EF4-FFF2-40B4-BE49-F238E27FC236}">
                <a16:creationId xmlns:a16="http://schemas.microsoft.com/office/drawing/2014/main" id="{CB2E6D6F-7B9D-43DA-9C50-476B6853AB9F}"/>
              </a:ext>
            </a:extLst>
          </p:cNvPr>
          <p:cNvPicPr>
            <a:picLocks noChangeAspect="1"/>
          </p:cNvPicPr>
          <p:nvPr/>
        </p:nvPicPr>
        <p:blipFill>
          <a:blip r:embed="rId3"/>
          <a:stretch>
            <a:fillRect/>
          </a:stretch>
        </p:blipFill>
        <p:spPr>
          <a:xfrm>
            <a:off x="904011" y="1010067"/>
            <a:ext cx="10730339" cy="4595224"/>
          </a:xfrm>
          <a:prstGeom prst="rect">
            <a:avLst/>
          </a:prstGeom>
        </p:spPr>
      </p:pic>
      <p:sp>
        <p:nvSpPr>
          <p:cNvPr id="6" name="Rectangle 5">
            <a:extLst>
              <a:ext uri="{FF2B5EF4-FFF2-40B4-BE49-F238E27FC236}">
                <a16:creationId xmlns:a16="http://schemas.microsoft.com/office/drawing/2014/main" id="{46D3FCC8-0BA6-4C37-A3DD-9EBDD26444DE}"/>
              </a:ext>
            </a:extLst>
          </p:cNvPr>
          <p:cNvSpPr/>
          <p:nvPr/>
        </p:nvSpPr>
        <p:spPr>
          <a:xfrm>
            <a:off x="423891" y="5605291"/>
            <a:ext cx="11642290" cy="1107996"/>
          </a:xfrm>
          <a:prstGeom prst="rect">
            <a:avLst/>
          </a:prstGeom>
        </p:spPr>
        <p:txBody>
          <a:bodyPr wrap="none">
            <a:spAutoFit/>
          </a:bodyPr>
          <a:lstStyle/>
          <a:p>
            <a:pPr marL="285750" indent="-285750">
              <a:buFont typeface="Arial" panose="020B0604020202020204" pitchFamily="34" charset="0"/>
              <a:buChar char="•"/>
            </a:pPr>
            <a:r>
              <a:rPr lang="en-US" sz="2200" dirty="0"/>
              <a:t>Conditioning on </a:t>
            </a:r>
            <a:r>
              <a:rPr lang="en-US" sz="2200" dirty="0">
                <a:solidFill>
                  <a:srgbClr val="C00000"/>
                </a:solidFill>
              </a:rPr>
              <a:t>certain RFs and symptoms </a:t>
            </a:r>
            <a:r>
              <a:rPr lang="en-US" sz="2200" dirty="0"/>
              <a:t>leads to better performance</a:t>
            </a:r>
          </a:p>
          <a:p>
            <a:pPr marL="285750" indent="-285750">
              <a:buClr>
                <a:schemeClr val="tx1"/>
              </a:buClr>
              <a:buFont typeface="Arial" panose="020B0604020202020204" pitchFamily="34" charset="0"/>
              <a:buChar char="•"/>
            </a:pPr>
            <a:r>
              <a:rPr lang="en-US" sz="2200" dirty="0">
                <a:solidFill>
                  <a:schemeClr val="accent6"/>
                </a:solidFill>
              </a:rPr>
              <a:t>Capture</a:t>
            </a:r>
            <a:r>
              <a:rPr lang="en-US" sz="2200" dirty="0"/>
              <a:t> (expected value of early detection) / </a:t>
            </a:r>
            <a:r>
              <a:rPr lang="en-US" sz="2200" dirty="0">
                <a:solidFill>
                  <a:srgbClr val="0070C0"/>
                </a:solidFill>
              </a:rPr>
              <a:t>cost</a:t>
            </a:r>
            <a:r>
              <a:rPr lang="en-US" sz="2200" dirty="0"/>
              <a:t> (e.g. unnecessary anxiety) varies per condition</a:t>
            </a:r>
          </a:p>
          <a:p>
            <a:pPr marL="742950" lvl="1" indent="-285750">
              <a:buFont typeface="Arial" panose="020B0604020202020204" pitchFamily="34" charset="0"/>
              <a:buChar char="•"/>
            </a:pPr>
            <a:r>
              <a:rPr lang="en-US" sz="2200" dirty="0"/>
              <a:t>Decision analysis could be applied to help find optimal ratio, including engagement methods</a:t>
            </a:r>
          </a:p>
        </p:txBody>
      </p:sp>
      <p:cxnSp>
        <p:nvCxnSpPr>
          <p:cNvPr id="8" name="Straight Arrow Connector 7">
            <a:extLst>
              <a:ext uri="{FF2B5EF4-FFF2-40B4-BE49-F238E27FC236}">
                <a16:creationId xmlns:a16="http://schemas.microsoft.com/office/drawing/2014/main" id="{F4914620-3BFD-46F7-AF34-66F47F43028D}"/>
              </a:ext>
            </a:extLst>
          </p:cNvPr>
          <p:cNvCxnSpPr/>
          <p:nvPr/>
        </p:nvCxnSpPr>
        <p:spPr>
          <a:xfrm>
            <a:off x="917866" y="2479963"/>
            <a:ext cx="0" cy="29648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9B5B0BD-F21A-44A8-9C9D-9A501610613B}"/>
              </a:ext>
            </a:extLst>
          </p:cNvPr>
          <p:cNvSpPr/>
          <p:nvPr/>
        </p:nvSpPr>
        <p:spPr>
          <a:xfrm rot="16200000">
            <a:off x="-476980" y="3756952"/>
            <a:ext cx="2406556" cy="369332"/>
          </a:xfrm>
          <a:prstGeom prst="rect">
            <a:avLst/>
          </a:prstGeom>
        </p:spPr>
        <p:txBody>
          <a:bodyPr wrap="none">
            <a:spAutoFit/>
          </a:bodyPr>
          <a:lstStyle/>
          <a:p>
            <a:r>
              <a:rPr lang="en-US" dirty="0"/>
              <a:t>Increasing performance</a:t>
            </a:r>
          </a:p>
        </p:txBody>
      </p:sp>
      <p:sp>
        <p:nvSpPr>
          <p:cNvPr id="12" name="Rectangle 11">
            <a:extLst>
              <a:ext uri="{FF2B5EF4-FFF2-40B4-BE49-F238E27FC236}">
                <a16:creationId xmlns:a16="http://schemas.microsoft.com/office/drawing/2014/main" id="{4FDED405-6DC4-47C1-863A-6E39D41A7138}"/>
              </a:ext>
            </a:extLst>
          </p:cNvPr>
          <p:cNvSpPr/>
          <p:nvPr/>
        </p:nvSpPr>
        <p:spPr>
          <a:xfrm>
            <a:off x="1094509" y="4719638"/>
            <a:ext cx="5532510" cy="6212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CEB2BBBE-7BD1-4CB4-B1E1-CB6061CA17DA}"/>
              </a:ext>
            </a:extLst>
          </p:cNvPr>
          <p:cNvGrpSpPr/>
          <p:nvPr/>
        </p:nvGrpSpPr>
        <p:grpSpPr>
          <a:xfrm>
            <a:off x="982980" y="1516380"/>
            <a:ext cx="10515600" cy="220980"/>
            <a:chOff x="982980" y="1516380"/>
            <a:chExt cx="10515600" cy="220980"/>
          </a:xfrm>
        </p:grpSpPr>
        <p:cxnSp>
          <p:nvCxnSpPr>
            <p:cNvPr id="5" name="Straight Connector 4">
              <a:extLst>
                <a:ext uri="{FF2B5EF4-FFF2-40B4-BE49-F238E27FC236}">
                  <a16:creationId xmlns:a16="http://schemas.microsoft.com/office/drawing/2014/main" id="{366044D0-3422-414E-833E-1B978F8B4D63}"/>
                </a:ext>
              </a:extLst>
            </p:cNvPr>
            <p:cNvCxnSpPr/>
            <p:nvPr/>
          </p:nvCxnSpPr>
          <p:spPr>
            <a:xfrm>
              <a:off x="4465320" y="1516380"/>
              <a:ext cx="703326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C8207C-D95A-48B3-89B0-E7CCF8BF90D9}"/>
                </a:ext>
              </a:extLst>
            </p:cNvPr>
            <p:cNvCxnSpPr>
              <a:cxnSpLocks/>
            </p:cNvCxnSpPr>
            <p:nvPr/>
          </p:nvCxnSpPr>
          <p:spPr>
            <a:xfrm>
              <a:off x="982980" y="1737360"/>
              <a:ext cx="121158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2A83E7-4F7B-4030-BC6E-D44BDF582846}"/>
                </a:ext>
              </a:extLst>
            </p:cNvPr>
            <p:cNvCxnSpPr>
              <a:cxnSpLocks/>
            </p:cNvCxnSpPr>
            <p:nvPr/>
          </p:nvCxnSpPr>
          <p:spPr>
            <a:xfrm>
              <a:off x="2301240" y="1737360"/>
              <a:ext cx="86334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7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DFFC-7ECC-4476-A3B1-4CE4BC84816C}"/>
              </a:ext>
            </a:extLst>
          </p:cNvPr>
          <p:cNvSpPr>
            <a:spLocks noGrp="1"/>
          </p:cNvSpPr>
          <p:nvPr>
            <p:ph type="title"/>
          </p:nvPr>
        </p:nvSpPr>
        <p:spPr/>
        <p:txBody>
          <a:bodyPr/>
          <a:lstStyle/>
          <a:p>
            <a:r>
              <a:rPr lang="en-US" dirty="0">
                <a:latin typeface="+mn-lt"/>
              </a:rPr>
              <a:t>Main Findings on Health Experiences</a:t>
            </a:r>
          </a:p>
        </p:txBody>
      </p:sp>
      <p:sp>
        <p:nvSpPr>
          <p:cNvPr id="3" name="Content Placeholder 2">
            <a:extLst>
              <a:ext uri="{FF2B5EF4-FFF2-40B4-BE49-F238E27FC236}">
                <a16:creationId xmlns:a16="http://schemas.microsoft.com/office/drawing/2014/main" id="{7CD0E4D8-1CEE-4A75-AB01-14545AB5192E}"/>
              </a:ext>
            </a:extLst>
          </p:cNvPr>
          <p:cNvSpPr>
            <a:spLocks noGrp="1"/>
          </p:cNvSpPr>
          <p:nvPr>
            <p:ph idx="1"/>
          </p:nvPr>
        </p:nvSpPr>
        <p:spPr>
          <a:xfrm>
            <a:off x="838200" y="1468582"/>
            <a:ext cx="11014364" cy="5853545"/>
          </a:xfrm>
        </p:spPr>
        <p:txBody>
          <a:bodyPr>
            <a:normAutofit/>
          </a:bodyPr>
          <a:lstStyle/>
          <a:p>
            <a:r>
              <a:rPr lang="en-US" dirty="0"/>
              <a:t>Records of search interaction feasible for experiential modeling</a:t>
            </a:r>
            <a:br>
              <a:rPr lang="en-US" dirty="0"/>
            </a:br>
            <a:endParaRPr lang="en-US" dirty="0"/>
          </a:p>
          <a:p>
            <a:r>
              <a:rPr lang="en-US" dirty="0"/>
              <a:t>Logs offer limited insight and ground truth difficult to obtain</a:t>
            </a:r>
          </a:p>
          <a:p>
            <a:pPr lvl="1"/>
            <a:r>
              <a:rPr lang="en-US" dirty="0"/>
              <a:t>Need follow-up studies with real patients</a:t>
            </a:r>
          </a:p>
          <a:p>
            <a:pPr lvl="2"/>
            <a:r>
              <a:rPr lang="en-US" dirty="0"/>
              <a:t>Get ground truth on DX</a:t>
            </a:r>
          </a:p>
          <a:p>
            <a:pPr lvl="2"/>
            <a:r>
              <a:rPr lang="en-US" dirty="0"/>
              <a:t>Better understanding user situations</a:t>
            </a:r>
          </a:p>
          <a:p>
            <a:pPr lvl="1"/>
            <a:r>
              <a:rPr lang="en-US" dirty="0"/>
              <a:t>Need to carefully design roll-out and user experience</a:t>
            </a:r>
          </a:p>
          <a:p>
            <a:pPr marL="457200" lvl="1" indent="0">
              <a:buNone/>
            </a:pPr>
            <a:endParaRPr lang="en-US" dirty="0"/>
          </a:p>
          <a:p>
            <a:r>
              <a:rPr lang="en-US" dirty="0"/>
              <a:t>Follow-on research with similar approaches:</a:t>
            </a:r>
          </a:p>
          <a:p>
            <a:pPr lvl="1"/>
            <a:r>
              <a:rPr lang="en-US" dirty="0"/>
              <a:t>Forecasting lung cancer with queries and environmental data</a:t>
            </a:r>
            <a:r>
              <a:rPr lang="en-US" baseline="30000" dirty="0"/>
              <a:t>1</a:t>
            </a:r>
          </a:p>
          <a:p>
            <a:pPr lvl="1"/>
            <a:r>
              <a:rPr lang="en-US" dirty="0"/>
              <a:t>Detecting neurodegeneration with queries and mouse cursor data</a:t>
            </a:r>
            <a:r>
              <a:rPr lang="en-US" baseline="30000" dirty="0"/>
              <a:t>2</a:t>
            </a:r>
          </a:p>
        </p:txBody>
      </p:sp>
      <p:sp>
        <p:nvSpPr>
          <p:cNvPr id="4" name="Rectangle 3">
            <a:extLst>
              <a:ext uri="{FF2B5EF4-FFF2-40B4-BE49-F238E27FC236}">
                <a16:creationId xmlns:a16="http://schemas.microsoft.com/office/drawing/2014/main" id="{BCC3A933-3F79-4880-9617-47243DDD6E1D}"/>
              </a:ext>
            </a:extLst>
          </p:cNvPr>
          <p:cNvSpPr/>
          <p:nvPr/>
        </p:nvSpPr>
        <p:spPr>
          <a:xfrm>
            <a:off x="6418368" y="6211669"/>
            <a:ext cx="5773632" cy="646331"/>
          </a:xfrm>
          <a:prstGeom prst="rect">
            <a:avLst/>
          </a:prstGeom>
        </p:spPr>
        <p:txBody>
          <a:bodyPr wrap="none">
            <a:spAutoFit/>
          </a:bodyPr>
          <a:lstStyle/>
          <a:p>
            <a:r>
              <a:rPr lang="en-US" baseline="30000" dirty="0"/>
              <a:t>1</a:t>
            </a:r>
            <a:r>
              <a:rPr lang="en-US" dirty="0"/>
              <a:t> White and Horvitz, </a:t>
            </a:r>
            <a:r>
              <a:rPr lang="en-US" i="1" dirty="0"/>
              <a:t>JAMA Oncology</a:t>
            </a:r>
            <a:r>
              <a:rPr lang="en-US" dirty="0"/>
              <a:t> 2017</a:t>
            </a:r>
          </a:p>
          <a:p>
            <a:r>
              <a:rPr lang="en-US" baseline="30000" dirty="0"/>
              <a:t>2</a:t>
            </a:r>
            <a:r>
              <a:rPr lang="en-US" dirty="0"/>
              <a:t> White, Doraiswamy, Horvitz, </a:t>
            </a:r>
            <a:r>
              <a:rPr lang="en-US" i="1" dirty="0"/>
              <a:t>Nature Digital Medicine</a:t>
            </a:r>
            <a:r>
              <a:rPr lang="en-US" dirty="0"/>
              <a:t> 2018</a:t>
            </a:r>
          </a:p>
        </p:txBody>
      </p:sp>
    </p:spTree>
    <p:extLst>
      <p:ext uri="{BB962C8B-B14F-4D97-AF65-F5344CB8AC3E}">
        <p14:creationId xmlns:p14="http://schemas.microsoft.com/office/powerpoint/2010/main" val="160301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3BA1-3255-4928-AC00-6D96A6C5E114}"/>
              </a:ext>
            </a:extLst>
          </p:cNvPr>
          <p:cNvSpPr>
            <a:spLocks noGrp="1"/>
          </p:cNvSpPr>
          <p:nvPr>
            <p:ph type="title"/>
          </p:nvPr>
        </p:nvSpPr>
        <p:spPr/>
        <p:txBody>
          <a:bodyPr/>
          <a:lstStyle/>
          <a:p>
            <a:r>
              <a:rPr lang="en-US" dirty="0">
                <a:latin typeface="+mn-lt"/>
              </a:rPr>
              <a:t>Overall Summary</a:t>
            </a:r>
          </a:p>
        </p:txBody>
      </p:sp>
      <p:sp>
        <p:nvSpPr>
          <p:cNvPr id="3" name="Content Placeholder 2">
            <a:extLst>
              <a:ext uri="{FF2B5EF4-FFF2-40B4-BE49-F238E27FC236}">
                <a16:creationId xmlns:a16="http://schemas.microsoft.com/office/drawing/2014/main" id="{2B240256-3F6A-4BDA-A5BD-0D855DE67DBB}"/>
              </a:ext>
            </a:extLst>
          </p:cNvPr>
          <p:cNvSpPr>
            <a:spLocks noGrp="1"/>
          </p:cNvSpPr>
          <p:nvPr>
            <p:ph idx="1"/>
          </p:nvPr>
        </p:nvSpPr>
        <p:spPr>
          <a:xfrm>
            <a:off x="838199" y="1825625"/>
            <a:ext cx="10986655" cy="4667250"/>
          </a:xfrm>
        </p:spPr>
        <p:txBody>
          <a:bodyPr>
            <a:normAutofit lnSpcReduction="10000"/>
          </a:bodyPr>
          <a:lstStyle/>
          <a:p>
            <a:r>
              <a:rPr lang="en-US" dirty="0"/>
              <a:t>Search interaction extends well beyond just query-response</a:t>
            </a:r>
          </a:p>
          <a:p>
            <a:pPr marL="0" indent="0">
              <a:buNone/>
            </a:pPr>
            <a:endParaRPr lang="en-US" dirty="0"/>
          </a:p>
          <a:p>
            <a:r>
              <a:rPr lang="en-US" dirty="0"/>
              <a:t>Focused on understanding, supporting, and using search interaction</a:t>
            </a:r>
          </a:p>
          <a:p>
            <a:endParaRPr lang="en-US" dirty="0"/>
          </a:p>
          <a:p>
            <a:r>
              <a:rPr lang="en-US" dirty="0"/>
              <a:t>Overview of some of my work + deep dive in three areas:</a:t>
            </a:r>
          </a:p>
          <a:p>
            <a:pPr lvl="1"/>
            <a:r>
              <a:rPr lang="en-US" dirty="0"/>
              <a:t>Understanding – Biases</a:t>
            </a:r>
          </a:p>
          <a:p>
            <a:pPr lvl="1"/>
            <a:r>
              <a:rPr lang="en-US" dirty="0"/>
              <a:t>Supporting – Skill Discovery</a:t>
            </a:r>
          </a:p>
          <a:p>
            <a:pPr lvl="1"/>
            <a:r>
              <a:rPr lang="en-US" dirty="0"/>
              <a:t>Using – Health Experiences</a:t>
            </a:r>
          </a:p>
          <a:p>
            <a:endParaRPr lang="en-US" dirty="0"/>
          </a:p>
          <a:p>
            <a:r>
              <a:rPr lang="en-US" dirty="0"/>
              <a:t>Many challenges but also many opportunities to help searchers …</a:t>
            </a:r>
          </a:p>
          <a:p>
            <a:endParaRPr lang="en-US" dirty="0"/>
          </a:p>
          <a:p>
            <a:endParaRPr lang="en-US" dirty="0"/>
          </a:p>
        </p:txBody>
      </p:sp>
    </p:spTree>
    <p:extLst>
      <p:ext uri="{BB962C8B-B14F-4D97-AF65-F5344CB8AC3E}">
        <p14:creationId xmlns:p14="http://schemas.microsoft.com/office/powerpoint/2010/main" val="3178835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ABDA91-934B-4CB8-A660-66706C364456}"/>
              </a:ext>
            </a:extLst>
          </p:cNvPr>
          <p:cNvSpPr/>
          <p:nvPr/>
        </p:nvSpPr>
        <p:spPr>
          <a:xfrm>
            <a:off x="1503681" y="1300510"/>
            <a:ext cx="2946399" cy="375412"/>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2F96C5E-7854-4E4F-9602-39E04B650775}"/>
              </a:ext>
            </a:extLst>
          </p:cNvPr>
          <p:cNvSpPr/>
          <p:nvPr/>
        </p:nvSpPr>
        <p:spPr>
          <a:xfrm>
            <a:off x="7937156" y="5465805"/>
            <a:ext cx="3857368" cy="7970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686DCC9-BA3B-4225-AB6F-3053F1FC61C1}"/>
              </a:ext>
            </a:extLst>
          </p:cNvPr>
          <p:cNvSpPr/>
          <p:nvPr/>
        </p:nvSpPr>
        <p:spPr>
          <a:xfrm>
            <a:off x="3884140" y="5469180"/>
            <a:ext cx="3764691" cy="7970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A463D6-2A04-4290-87DB-054DE2072C52}"/>
              </a:ext>
            </a:extLst>
          </p:cNvPr>
          <p:cNvSpPr/>
          <p:nvPr/>
        </p:nvSpPr>
        <p:spPr>
          <a:xfrm>
            <a:off x="240267" y="5465806"/>
            <a:ext cx="3354861" cy="7970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3A9200-2E86-4AB7-A476-58AFCF667D97}"/>
              </a:ext>
            </a:extLst>
          </p:cNvPr>
          <p:cNvSpPr/>
          <p:nvPr/>
        </p:nvSpPr>
        <p:spPr>
          <a:xfrm>
            <a:off x="7937156" y="3555618"/>
            <a:ext cx="3857368" cy="5344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06B10DD-C63F-46B2-88A0-56311FBE8DA0}"/>
              </a:ext>
            </a:extLst>
          </p:cNvPr>
          <p:cNvSpPr/>
          <p:nvPr/>
        </p:nvSpPr>
        <p:spPr>
          <a:xfrm>
            <a:off x="3884140" y="3552567"/>
            <a:ext cx="3764691" cy="7970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1954BDF-1B3A-471F-83E6-FA4CC4E97081}"/>
              </a:ext>
            </a:extLst>
          </p:cNvPr>
          <p:cNvSpPr/>
          <p:nvPr/>
        </p:nvSpPr>
        <p:spPr>
          <a:xfrm>
            <a:off x="247134" y="3552567"/>
            <a:ext cx="3354861" cy="7970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40F76-F1CF-4EC2-9270-134BED36D43F}"/>
              </a:ext>
            </a:extLst>
          </p:cNvPr>
          <p:cNvSpPr>
            <a:spLocks noGrp="1"/>
          </p:cNvSpPr>
          <p:nvPr>
            <p:ph type="title"/>
          </p:nvPr>
        </p:nvSpPr>
        <p:spPr>
          <a:xfrm>
            <a:off x="408708" y="-5302"/>
            <a:ext cx="10515600" cy="1325563"/>
          </a:xfrm>
        </p:spPr>
        <p:txBody>
          <a:bodyPr/>
          <a:lstStyle/>
          <a:p>
            <a:r>
              <a:rPr lang="en-US" dirty="0">
                <a:latin typeface="+mn-lt"/>
              </a:rPr>
              <a:t>Some Opportunities in Search Interaction</a:t>
            </a:r>
          </a:p>
        </p:txBody>
      </p:sp>
      <p:sp>
        <p:nvSpPr>
          <p:cNvPr id="4" name="Rectangle 3">
            <a:extLst>
              <a:ext uri="{FF2B5EF4-FFF2-40B4-BE49-F238E27FC236}">
                <a16:creationId xmlns:a16="http://schemas.microsoft.com/office/drawing/2014/main" id="{DEA4397D-9341-4882-B9B4-8E96752C1023}"/>
              </a:ext>
            </a:extLst>
          </p:cNvPr>
          <p:cNvSpPr/>
          <p:nvPr/>
        </p:nvSpPr>
        <p:spPr>
          <a:xfrm>
            <a:off x="3835400" y="2650162"/>
            <a:ext cx="3860800" cy="3970318"/>
          </a:xfrm>
          <a:prstGeom prst="rect">
            <a:avLst/>
          </a:prstGeom>
        </p:spPr>
        <p:txBody>
          <a:bodyPr wrap="square">
            <a:spAutoFit/>
          </a:bodyPr>
          <a:lstStyle/>
          <a:p>
            <a:r>
              <a:rPr lang="en-US" b="1" dirty="0"/>
              <a:t>Challenge: </a:t>
            </a:r>
            <a:r>
              <a:rPr lang="en-US" dirty="0"/>
              <a:t>Not “last mile” – only start points not end-to-end support for task completion</a:t>
            </a:r>
          </a:p>
          <a:p>
            <a:r>
              <a:rPr lang="en-US" b="1" dirty="0">
                <a:solidFill>
                  <a:schemeClr val="accent6">
                    <a:lumMod val="50000"/>
                  </a:schemeClr>
                </a:solidFill>
              </a:rPr>
              <a:t>Opportunity: </a:t>
            </a:r>
            <a:r>
              <a:rPr lang="en-US" dirty="0">
                <a:solidFill>
                  <a:schemeClr val="accent6">
                    <a:lumMod val="50000"/>
                  </a:schemeClr>
                </a:solidFill>
              </a:rPr>
              <a:t>Supporting end-to-end task completion (e.g., via first-party and third-party skills, web “macros”)</a:t>
            </a:r>
          </a:p>
          <a:p>
            <a:pPr marL="514350" indent="-514350">
              <a:buFont typeface="+mj-lt"/>
              <a:buAutoNum type="arabicPeriod"/>
            </a:pPr>
            <a:endParaRPr lang="en-US" dirty="0"/>
          </a:p>
          <a:p>
            <a:r>
              <a:rPr lang="en-US" b="1" dirty="0"/>
              <a:t>Challenge: </a:t>
            </a:r>
            <a:r>
              <a:rPr lang="en-US" dirty="0"/>
              <a:t>Support for new form factors – audio output, skill discovery</a:t>
            </a:r>
          </a:p>
          <a:p>
            <a:endParaRPr lang="en-US" dirty="0"/>
          </a:p>
          <a:p>
            <a:r>
              <a:rPr lang="en-US" b="1" dirty="0">
                <a:solidFill>
                  <a:schemeClr val="accent6">
                    <a:lumMod val="50000"/>
                  </a:schemeClr>
                </a:solidFill>
              </a:rPr>
              <a:t>Opportunity: </a:t>
            </a:r>
            <a:r>
              <a:rPr lang="en-US" dirty="0">
                <a:solidFill>
                  <a:schemeClr val="accent6">
                    <a:lumMod val="50000"/>
                  </a:schemeClr>
                </a:solidFill>
              </a:rPr>
              <a:t>Search interaction with situational constraints (e.g., smart speakers)</a:t>
            </a:r>
          </a:p>
          <a:p>
            <a:endParaRPr lang="en-US" dirty="0"/>
          </a:p>
        </p:txBody>
      </p:sp>
      <p:sp>
        <p:nvSpPr>
          <p:cNvPr id="5" name="Rectangle 4">
            <a:extLst>
              <a:ext uri="{FF2B5EF4-FFF2-40B4-BE49-F238E27FC236}">
                <a16:creationId xmlns:a16="http://schemas.microsoft.com/office/drawing/2014/main" id="{FC19518C-1B14-4807-A068-4C3BF1969F6C}"/>
              </a:ext>
            </a:extLst>
          </p:cNvPr>
          <p:cNvSpPr/>
          <p:nvPr/>
        </p:nvSpPr>
        <p:spPr>
          <a:xfrm>
            <a:off x="190498" y="2650162"/>
            <a:ext cx="3454400" cy="3693319"/>
          </a:xfrm>
          <a:prstGeom prst="rect">
            <a:avLst/>
          </a:prstGeom>
        </p:spPr>
        <p:txBody>
          <a:bodyPr wrap="square">
            <a:spAutoFit/>
          </a:bodyPr>
          <a:lstStyle/>
          <a:p>
            <a:r>
              <a:rPr lang="en-US" b="1" dirty="0"/>
              <a:t>Challenge: </a:t>
            </a:r>
            <a:r>
              <a:rPr lang="en-US" dirty="0"/>
              <a:t>Limited knowledge of searcher intent, including one-shot queries</a:t>
            </a:r>
          </a:p>
          <a:p>
            <a:r>
              <a:rPr lang="en-US" b="1" dirty="0">
                <a:solidFill>
                  <a:schemeClr val="accent6">
                    <a:lumMod val="50000"/>
                  </a:schemeClr>
                </a:solidFill>
              </a:rPr>
              <a:t>Opportunity: </a:t>
            </a:r>
            <a:r>
              <a:rPr lang="en-US" dirty="0">
                <a:solidFill>
                  <a:schemeClr val="accent6">
                    <a:lumMod val="50000"/>
                  </a:schemeClr>
                </a:solidFill>
              </a:rPr>
              <a:t>Conversational search – dialog to better support complex needs</a:t>
            </a:r>
          </a:p>
          <a:p>
            <a:endParaRPr lang="en-US" dirty="0"/>
          </a:p>
          <a:p>
            <a:r>
              <a:rPr lang="en-US" b="1" dirty="0"/>
              <a:t>Challenge: </a:t>
            </a:r>
            <a:r>
              <a:rPr lang="en-US" dirty="0"/>
              <a:t>Context free – missing factors that affect needs and behaviors</a:t>
            </a:r>
          </a:p>
          <a:p>
            <a:r>
              <a:rPr lang="en-US" b="1" dirty="0">
                <a:solidFill>
                  <a:schemeClr val="accent6">
                    <a:lumMod val="50000"/>
                  </a:schemeClr>
                </a:solidFill>
              </a:rPr>
              <a:t>Opportunity: </a:t>
            </a:r>
            <a:r>
              <a:rPr lang="en-US" dirty="0">
                <a:solidFill>
                  <a:schemeClr val="accent6">
                    <a:lumMod val="50000"/>
                  </a:schemeClr>
                </a:solidFill>
              </a:rPr>
              <a:t>Task modeling – richer contextual sensing and task-specific search support</a:t>
            </a:r>
          </a:p>
        </p:txBody>
      </p:sp>
      <p:sp>
        <p:nvSpPr>
          <p:cNvPr id="6" name="Rectangle 5">
            <a:extLst>
              <a:ext uri="{FF2B5EF4-FFF2-40B4-BE49-F238E27FC236}">
                <a16:creationId xmlns:a16="http://schemas.microsoft.com/office/drawing/2014/main" id="{62E5307F-5845-4836-9A67-767DAA4AE181}"/>
              </a:ext>
            </a:extLst>
          </p:cNvPr>
          <p:cNvSpPr/>
          <p:nvPr/>
        </p:nvSpPr>
        <p:spPr>
          <a:xfrm>
            <a:off x="7874000" y="2650162"/>
            <a:ext cx="4127502" cy="3693319"/>
          </a:xfrm>
          <a:prstGeom prst="rect">
            <a:avLst/>
          </a:prstGeom>
        </p:spPr>
        <p:txBody>
          <a:bodyPr wrap="square">
            <a:spAutoFit/>
          </a:bodyPr>
          <a:lstStyle/>
          <a:p>
            <a:r>
              <a:rPr lang="en-US" b="1" dirty="0"/>
              <a:t>Challenge: </a:t>
            </a:r>
            <a:r>
              <a:rPr lang="en-US" dirty="0"/>
              <a:t>Limited user inferences – focused only on interests/intents (but not </a:t>
            </a:r>
            <a:r>
              <a:rPr lang="en-US" u="sng" dirty="0"/>
              <a:t>experiences</a:t>
            </a:r>
            <a:r>
              <a:rPr lang="en-US" dirty="0"/>
              <a:t>, which drive interests/action)</a:t>
            </a:r>
          </a:p>
          <a:p>
            <a:r>
              <a:rPr lang="en-US" b="1" dirty="0">
                <a:solidFill>
                  <a:schemeClr val="accent6">
                    <a:lumMod val="50000"/>
                  </a:schemeClr>
                </a:solidFill>
              </a:rPr>
              <a:t>Opportunity: </a:t>
            </a:r>
            <a:r>
              <a:rPr lang="en-US" dirty="0">
                <a:solidFill>
                  <a:schemeClr val="accent6">
                    <a:lumMod val="50000"/>
                  </a:schemeClr>
                </a:solidFill>
              </a:rPr>
              <a:t>Experiential user modeling and applications thereof (esp. in health)</a:t>
            </a:r>
          </a:p>
          <a:p>
            <a:pPr marL="514350" indent="-514350">
              <a:buFont typeface="+mj-lt"/>
              <a:buAutoNum type="arabicPeriod"/>
            </a:pPr>
            <a:endParaRPr lang="en-US" dirty="0"/>
          </a:p>
          <a:p>
            <a:endParaRPr lang="en-US" b="1" dirty="0"/>
          </a:p>
          <a:p>
            <a:r>
              <a:rPr lang="en-US" b="1" dirty="0"/>
              <a:t>Challenge: </a:t>
            </a:r>
            <a:r>
              <a:rPr lang="en-US" dirty="0"/>
              <a:t>Biased search interaction data and user concerns about privacy</a:t>
            </a:r>
          </a:p>
          <a:p>
            <a:endParaRPr lang="en-US" b="1" dirty="0">
              <a:solidFill>
                <a:schemeClr val="accent6">
                  <a:lumMod val="75000"/>
                </a:schemeClr>
              </a:solidFill>
            </a:endParaRPr>
          </a:p>
          <a:p>
            <a:r>
              <a:rPr lang="en-US" b="1" dirty="0">
                <a:solidFill>
                  <a:schemeClr val="accent6">
                    <a:lumMod val="50000"/>
                  </a:schemeClr>
                </a:solidFill>
              </a:rPr>
              <a:t>Opportunity: </a:t>
            </a:r>
            <a:r>
              <a:rPr lang="en-US" dirty="0">
                <a:solidFill>
                  <a:schemeClr val="accent6">
                    <a:lumMod val="50000"/>
                  </a:schemeClr>
                </a:solidFill>
              </a:rPr>
              <a:t>De-biasing search data and building transparent ML models (with explanations for users)</a:t>
            </a:r>
          </a:p>
        </p:txBody>
      </p:sp>
      <p:sp>
        <p:nvSpPr>
          <p:cNvPr id="8" name="Rectangle 7">
            <a:extLst>
              <a:ext uri="{FF2B5EF4-FFF2-40B4-BE49-F238E27FC236}">
                <a16:creationId xmlns:a16="http://schemas.microsoft.com/office/drawing/2014/main" id="{77F8B307-EB5C-49E6-AA7B-6EF29E2782A1}"/>
              </a:ext>
            </a:extLst>
          </p:cNvPr>
          <p:cNvSpPr/>
          <p:nvPr/>
        </p:nvSpPr>
        <p:spPr>
          <a:xfrm>
            <a:off x="766389" y="1917689"/>
            <a:ext cx="2302618" cy="646331"/>
          </a:xfrm>
          <a:prstGeom prst="rect">
            <a:avLst/>
          </a:prstGeom>
        </p:spPr>
        <p:txBody>
          <a:bodyPr wrap="none">
            <a:spAutoFit/>
          </a:bodyPr>
          <a:lstStyle/>
          <a:p>
            <a:pPr algn="ctr"/>
            <a:r>
              <a:rPr lang="en-US" b="1" dirty="0"/>
              <a:t>UNDERSTANDING</a:t>
            </a:r>
          </a:p>
          <a:p>
            <a:pPr algn="ctr"/>
            <a:r>
              <a:rPr lang="en-US" b="1" dirty="0"/>
              <a:t>SEARCH INTERACTION</a:t>
            </a:r>
          </a:p>
        </p:txBody>
      </p:sp>
      <p:sp>
        <p:nvSpPr>
          <p:cNvPr id="9" name="Rectangle 8">
            <a:extLst>
              <a:ext uri="{FF2B5EF4-FFF2-40B4-BE49-F238E27FC236}">
                <a16:creationId xmlns:a16="http://schemas.microsoft.com/office/drawing/2014/main" id="{9C408612-EB1E-4230-87CD-064BCA3FEEE9}"/>
              </a:ext>
            </a:extLst>
          </p:cNvPr>
          <p:cNvSpPr/>
          <p:nvPr/>
        </p:nvSpPr>
        <p:spPr>
          <a:xfrm>
            <a:off x="4614491" y="1917689"/>
            <a:ext cx="2302618" cy="646331"/>
          </a:xfrm>
          <a:prstGeom prst="rect">
            <a:avLst/>
          </a:prstGeom>
        </p:spPr>
        <p:txBody>
          <a:bodyPr wrap="none">
            <a:spAutoFit/>
          </a:bodyPr>
          <a:lstStyle/>
          <a:p>
            <a:pPr algn="ctr"/>
            <a:r>
              <a:rPr lang="en-US" b="1" dirty="0"/>
              <a:t>SUPPORTING</a:t>
            </a:r>
          </a:p>
          <a:p>
            <a:pPr algn="ctr"/>
            <a:r>
              <a:rPr lang="en-US" b="1" dirty="0"/>
              <a:t>SEARCH INTERACTION</a:t>
            </a:r>
          </a:p>
        </p:txBody>
      </p:sp>
      <p:sp>
        <p:nvSpPr>
          <p:cNvPr id="10" name="Rectangle 9">
            <a:extLst>
              <a:ext uri="{FF2B5EF4-FFF2-40B4-BE49-F238E27FC236}">
                <a16:creationId xmlns:a16="http://schemas.microsoft.com/office/drawing/2014/main" id="{3668410A-85E5-4B5A-B6BA-BC745F6FD903}"/>
              </a:ext>
            </a:extLst>
          </p:cNvPr>
          <p:cNvSpPr/>
          <p:nvPr/>
        </p:nvSpPr>
        <p:spPr>
          <a:xfrm>
            <a:off x="8786442" y="1917689"/>
            <a:ext cx="2302618" cy="646331"/>
          </a:xfrm>
          <a:prstGeom prst="rect">
            <a:avLst/>
          </a:prstGeom>
        </p:spPr>
        <p:txBody>
          <a:bodyPr wrap="none">
            <a:spAutoFit/>
          </a:bodyPr>
          <a:lstStyle/>
          <a:p>
            <a:pPr algn="ctr"/>
            <a:r>
              <a:rPr lang="en-US" b="1" dirty="0"/>
              <a:t>USING</a:t>
            </a:r>
            <a:br>
              <a:rPr lang="en-US" b="1" dirty="0"/>
            </a:br>
            <a:r>
              <a:rPr lang="en-US" b="1" dirty="0"/>
              <a:t>SEARCH INTERACTION</a:t>
            </a:r>
          </a:p>
        </p:txBody>
      </p:sp>
      <p:sp>
        <p:nvSpPr>
          <p:cNvPr id="11" name="Rectangle 10">
            <a:extLst>
              <a:ext uri="{FF2B5EF4-FFF2-40B4-BE49-F238E27FC236}">
                <a16:creationId xmlns:a16="http://schemas.microsoft.com/office/drawing/2014/main" id="{11EA30AB-64F8-4144-8AB1-F058663C15BB}"/>
              </a:ext>
            </a:extLst>
          </p:cNvPr>
          <p:cNvSpPr/>
          <p:nvPr/>
        </p:nvSpPr>
        <p:spPr>
          <a:xfrm>
            <a:off x="4919664" y="6479369"/>
            <a:ext cx="7353616" cy="369332"/>
          </a:xfrm>
          <a:prstGeom prst="rect">
            <a:avLst/>
          </a:prstGeom>
        </p:spPr>
        <p:txBody>
          <a:bodyPr wrap="none">
            <a:spAutoFit/>
          </a:bodyPr>
          <a:lstStyle/>
          <a:p>
            <a:r>
              <a:rPr lang="en-US" dirty="0"/>
              <a:t>See White “</a:t>
            </a:r>
            <a:r>
              <a:rPr lang="en-US" i="1" dirty="0"/>
              <a:t>Opportunities and Challenges in Search Interaction</a:t>
            </a:r>
            <a:r>
              <a:rPr lang="en-US" dirty="0"/>
              <a:t>” </a:t>
            </a:r>
            <a:r>
              <a:rPr lang="en-US" i="1" dirty="0"/>
              <a:t>CACM</a:t>
            </a:r>
            <a:r>
              <a:rPr lang="en-US" dirty="0"/>
              <a:t> 2018</a:t>
            </a:r>
          </a:p>
        </p:txBody>
      </p:sp>
      <p:sp>
        <p:nvSpPr>
          <p:cNvPr id="13" name="Rectangle 12">
            <a:extLst>
              <a:ext uri="{FF2B5EF4-FFF2-40B4-BE49-F238E27FC236}">
                <a16:creationId xmlns:a16="http://schemas.microsoft.com/office/drawing/2014/main" id="{23B37A3F-FB84-4ACF-99B8-BD11D327EC86}"/>
              </a:ext>
            </a:extLst>
          </p:cNvPr>
          <p:cNvSpPr/>
          <p:nvPr/>
        </p:nvSpPr>
        <p:spPr>
          <a:xfrm>
            <a:off x="408708" y="1200381"/>
            <a:ext cx="6363858" cy="523220"/>
          </a:xfrm>
          <a:prstGeom prst="rect">
            <a:avLst/>
          </a:prstGeom>
        </p:spPr>
        <p:txBody>
          <a:bodyPr wrap="none">
            <a:spAutoFit/>
          </a:bodyPr>
          <a:lstStyle/>
          <a:p>
            <a:pPr marL="457200" indent="-457200">
              <a:buFont typeface="Arial" panose="020B0604020202020204" pitchFamily="34" charset="0"/>
              <a:buChar char="•"/>
            </a:pPr>
            <a:r>
              <a:rPr lang="en-US" sz="2800" dirty="0"/>
              <a:t>Per </a:t>
            </a:r>
            <a:r>
              <a:rPr lang="en-US" sz="2800" dirty="0">
                <a:solidFill>
                  <a:schemeClr val="accent6">
                    <a:lumMod val="50000"/>
                  </a:schemeClr>
                </a:solidFill>
              </a:rPr>
              <a:t>my specific interests</a:t>
            </a:r>
            <a:r>
              <a:rPr lang="en-US" sz="2800" dirty="0"/>
              <a:t> going forward:</a:t>
            </a:r>
          </a:p>
        </p:txBody>
      </p:sp>
    </p:spTree>
    <p:extLst>
      <p:ext uri="{BB962C8B-B14F-4D97-AF65-F5344CB8AC3E}">
        <p14:creationId xmlns:p14="http://schemas.microsoft.com/office/powerpoint/2010/main" val="3931494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96C0-55AC-49B0-8465-786AFE60A171}"/>
              </a:ext>
            </a:extLst>
          </p:cNvPr>
          <p:cNvSpPr>
            <a:spLocks noGrp="1"/>
          </p:cNvSpPr>
          <p:nvPr>
            <p:ph type="title"/>
          </p:nvPr>
        </p:nvSpPr>
        <p:spPr>
          <a:xfrm>
            <a:off x="838200" y="2158963"/>
            <a:ext cx="10515600" cy="2540073"/>
          </a:xfrm>
        </p:spPr>
        <p:txBody>
          <a:bodyPr/>
          <a:lstStyle/>
          <a:p>
            <a:pPr algn="ctr"/>
            <a:r>
              <a:rPr lang="en-US" dirty="0">
                <a:latin typeface="+mn-lt"/>
              </a:rPr>
              <a:t>Thank You</a:t>
            </a:r>
            <a:br>
              <a:rPr lang="en-US" dirty="0">
                <a:latin typeface="+mn-lt"/>
              </a:rPr>
            </a:br>
            <a:br>
              <a:rPr lang="en-US" dirty="0">
                <a:latin typeface="+mn-lt"/>
              </a:rPr>
            </a:br>
            <a:r>
              <a:rPr lang="en-US" dirty="0">
                <a:latin typeface="+mn-lt"/>
              </a:rPr>
              <a:t>Questions?</a:t>
            </a:r>
          </a:p>
        </p:txBody>
      </p:sp>
    </p:spTree>
    <p:extLst>
      <p:ext uri="{BB962C8B-B14F-4D97-AF65-F5344CB8AC3E}">
        <p14:creationId xmlns:p14="http://schemas.microsoft.com/office/powerpoint/2010/main" val="3576225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D208-A3B5-4EEC-8341-21F6D2D94CD5}"/>
              </a:ext>
            </a:extLst>
          </p:cNvPr>
          <p:cNvSpPr>
            <a:spLocks noGrp="1"/>
          </p:cNvSpPr>
          <p:nvPr>
            <p:ph type="title"/>
          </p:nvPr>
        </p:nvSpPr>
        <p:spPr>
          <a:xfrm>
            <a:off x="838200" y="2766218"/>
            <a:ext cx="10515600" cy="1325563"/>
          </a:xfrm>
        </p:spPr>
        <p:txBody>
          <a:bodyPr>
            <a:normAutofit fontScale="90000"/>
          </a:bodyPr>
          <a:lstStyle/>
          <a:p>
            <a:pPr algn="ctr"/>
            <a:r>
              <a:rPr lang="en-US" dirty="0">
                <a:latin typeface="+mn-lt"/>
              </a:rPr>
              <a:t>Understanding Search Interaction</a:t>
            </a:r>
            <a:br>
              <a:rPr lang="en-US" dirty="0">
                <a:latin typeface="+mn-lt"/>
              </a:rPr>
            </a:br>
            <a:br>
              <a:rPr lang="en-US" dirty="0">
                <a:latin typeface="+mn-lt"/>
              </a:rPr>
            </a:br>
            <a:r>
              <a:rPr lang="en-US" i="1" dirty="0">
                <a:latin typeface="+mn-lt"/>
              </a:rPr>
              <a:t>Learning by observing and asking searchers</a:t>
            </a:r>
          </a:p>
        </p:txBody>
      </p:sp>
    </p:spTree>
    <p:extLst>
      <p:ext uri="{BB962C8B-B14F-4D97-AF65-F5344CB8AC3E}">
        <p14:creationId xmlns:p14="http://schemas.microsoft.com/office/powerpoint/2010/main" val="2157643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31B57-6F1B-4066-9507-2092458075F4}"/>
              </a:ext>
            </a:extLst>
          </p:cNvPr>
          <p:cNvSpPr>
            <a:spLocks noGrp="1"/>
          </p:cNvSpPr>
          <p:nvPr>
            <p:ph type="title"/>
          </p:nvPr>
        </p:nvSpPr>
        <p:spPr>
          <a:xfrm>
            <a:off x="491836" y="365125"/>
            <a:ext cx="10515600" cy="1325563"/>
          </a:xfrm>
        </p:spPr>
        <p:txBody>
          <a:bodyPr/>
          <a:lstStyle/>
          <a:p>
            <a:r>
              <a:rPr lang="en-US" dirty="0">
                <a:latin typeface="+mn-lt"/>
              </a:rPr>
              <a:t>Understanding Search Interaction</a:t>
            </a:r>
          </a:p>
        </p:txBody>
      </p:sp>
      <p:sp>
        <p:nvSpPr>
          <p:cNvPr id="3" name="Content Placeholder 2">
            <a:extLst>
              <a:ext uri="{FF2B5EF4-FFF2-40B4-BE49-F238E27FC236}">
                <a16:creationId xmlns:a16="http://schemas.microsoft.com/office/drawing/2014/main" id="{6045E038-F005-4BB9-9CAA-A0A839C34FD8}"/>
              </a:ext>
            </a:extLst>
          </p:cNvPr>
          <p:cNvSpPr>
            <a:spLocks noGrp="1"/>
          </p:cNvSpPr>
          <p:nvPr>
            <p:ph idx="1"/>
          </p:nvPr>
        </p:nvSpPr>
        <p:spPr>
          <a:xfrm>
            <a:off x="491836" y="1585190"/>
            <a:ext cx="11097491" cy="5272809"/>
          </a:xfrm>
        </p:spPr>
        <p:txBody>
          <a:bodyPr>
            <a:normAutofit/>
          </a:bodyPr>
          <a:lstStyle/>
          <a:p>
            <a:r>
              <a:rPr lang="en-US" dirty="0"/>
              <a:t>Focused primarily on novel activity analysis, e.g.,</a:t>
            </a:r>
          </a:p>
          <a:p>
            <a:pPr lvl="1"/>
            <a:r>
              <a:rPr lang="en-US" dirty="0"/>
              <a:t>Moving beyond result clicks to trails mined from browser logs:</a:t>
            </a:r>
          </a:p>
          <a:p>
            <a:pPr lvl="1"/>
            <a:endParaRPr lang="en-US" dirty="0"/>
          </a:p>
          <a:p>
            <a:pPr lvl="1"/>
            <a:r>
              <a:rPr lang="en-US" dirty="0"/>
              <a:t>Activity attribution in</a:t>
            </a:r>
            <a:br>
              <a:rPr lang="en-US" dirty="0"/>
            </a:br>
            <a:r>
              <a:rPr lang="en-US" dirty="0"/>
              <a:t>multi-user settings such as</a:t>
            </a:r>
            <a:br>
              <a:rPr lang="en-US" dirty="0"/>
            </a:br>
            <a:r>
              <a:rPr lang="en-US" dirty="0"/>
              <a:t>shared / family devices:</a:t>
            </a:r>
          </a:p>
          <a:p>
            <a:pPr lvl="1"/>
            <a:endParaRPr lang="en-US" dirty="0"/>
          </a:p>
          <a:p>
            <a:pPr lvl="1"/>
            <a:r>
              <a:rPr lang="en-US" dirty="0"/>
              <a:t>Physiological sensing </a:t>
            </a:r>
            <a:r>
              <a:rPr lang="en-US" u="sng" dirty="0"/>
              <a:t>at scale</a:t>
            </a:r>
            <a:r>
              <a:rPr lang="en-US" dirty="0"/>
              <a:t> via </a:t>
            </a:r>
            <a:br>
              <a:rPr lang="en-US" dirty="0"/>
            </a:br>
            <a:r>
              <a:rPr lang="en-US" dirty="0"/>
              <a:t>wearable devices (Microsoft Band):</a:t>
            </a:r>
          </a:p>
          <a:p>
            <a:pPr lvl="1"/>
            <a:endParaRPr lang="en-US" dirty="0"/>
          </a:p>
          <a:p>
            <a:pPr lvl="1"/>
            <a:r>
              <a:rPr lang="en-US" dirty="0"/>
              <a:t>Cursor tracking </a:t>
            </a:r>
            <a:r>
              <a:rPr lang="en-US" u="sng" dirty="0"/>
              <a:t>at scale</a:t>
            </a:r>
            <a:r>
              <a:rPr lang="en-US" dirty="0"/>
              <a:t> in Bing</a:t>
            </a:r>
          </a:p>
          <a:p>
            <a:r>
              <a:rPr lang="en-US" dirty="0"/>
              <a:t>Combined methods to obtain more insight than logs</a:t>
            </a:r>
          </a:p>
          <a:p>
            <a:pPr lvl="1"/>
            <a:r>
              <a:rPr lang="en-US" dirty="0"/>
              <a:t>Extensive use of surveys, user studies, panels, etc.</a:t>
            </a:r>
          </a:p>
        </p:txBody>
      </p:sp>
      <p:grpSp>
        <p:nvGrpSpPr>
          <p:cNvPr id="26" name="Group 25">
            <a:extLst>
              <a:ext uri="{FF2B5EF4-FFF2-40B4-BE49-F238E27FC236}">
                <a16:creationId xmlns:a16="http://schemas.microsoft.com/office/drawing/2014/main" id="{75C9A766-32DE-4885-A001-DC05AD14C63C}"/>
              </a:ext>
            </a:extLst>
          </p:cNvPr>
          <p:cNvGrpSpPr/>
          <p:nvPr/>
        </p:nvGrpSpPr>
        <p:grpSpPr>
          <a:xfrm>
            <a:off x="8448796" y="1164353"/>
            <a:ext cx="3095190" cy="3100154"/>
            <a:chOff x="8448796" y="1164353"/>
            <a:chExt cx="3095190" cy="3100154"/>
          </a:xfrm>
        </p:grpSpPr>
        <p:grpSp>
          <p:nvGrpSpPr>
            <p:cNvPr id="7" name="Group 6">
              <a:extLst>
                <a:ext uri="{FF2B5EF4-FFF2-40B4-BE49-F238E27FC236}">
                  <a16:creationId xmlns:a16="http://schemas.microsoft.com/office/drawing/2014/main" id="{2FC73C7A-D9A2-469F-917E-182467E576D5}"/>
                </a:ext>
              </a:extLst>
            </p:cNvPr>
            <p:cNvGrpSpPr/>
            <p:nvPr/>
          </p:nvGrpSpPr>
          <p:grpSpPr>
            <a:xfrm>
              <a:off x="9089154" y="1164353"/>
              <a:ext cx="2454832" cy="3100154"/>
              <a:chOff x="9089154" y="1164353"/>
              <a:chExt cx="2454832" cy="3100154"/>
            </a:xfrm>
          </p:grpSpPr>
          <p:pic>
            <p:nvPicPr>
              <p:cNvPr id="8" name="Picture 7" descr="A screenshot of a cell phone&#10;&#10;Description generated with high confidence">
                <a:extLst>
                  <a:ext uri="{FF2B5EF4-FFF2-40B4-BE49-F238E27FC236}">
                    <a16:creationId xmlns:a16="http://schemas.microsoft.com/office/drawing/2014/main" id="{20F561FF-CB7C-434E-A5AD-C21637B23EAD}"/>
                  </a:ext>
                </a:extLst>
              </p:cNvPr>
              <p:cNvPicPr>
                <a:picLocks noChangeAspect="1"/>
              </p:cNvPicPr>
              <p:nvPr/>
            </p:nvPicPr>
            <p:blipFill rotWithShape="1">
              <a:blip r:embed="rId3">
                <a:extLst>
                  <a:ext uri="{28A0092B-C50C-407E-A947-70E740481C1C}">
                    <a14:useLocalDpi xmlns:a14="http://schemas.microsoft.com/office/drawing/2010/main" val="0"/>
                  </a:ext>
                </a:extLst>
              </a:blip>
              <a:srcRect l="53038"/>
              <a:stretch/>
            </p:blipFill>
            <p:spPr>
              <a:xfrm>
                <a:off x="9089154" y="1164353"/>
                <a:ext cx="2391405" cy="3047717"/>
              </a:xfrm>
              <a:prstGeom prst="rect">
                <a:avLst/>
              </a:prstGeom>
              <a:ln>
                <a:solidFill>
                  <a:schemeClr val="tx1"/>
                </a:solidFill>
              </a:ln>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4A5D3B7B-F876-465E-A1CA-3B362DB9BA0A}"/>
                  </a:ext>
                </a:extLst>
              </p:cNvPr>
              <p:cNvSpPr/>
              <p:nvPr/>
            </p:nvSpPr>
            <p:spPr>
              <a:xfrm>
                <a:off x="10023489" y="4061450"/>
                <a:ext cx="754446" cy="98339"/>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A37C138-ADD4-4BC0-ADF6-0446895EF287}"/>
                  </a:ext>
                </a:extLst>
              </p:cNvPr>
              <p:cNvSpPr txBox="1"/>
              <p:nvPr/>
            </p:nvSpPr>
            <p:spPr>
              <a:xfrm>
                <a:off x="9379611" y="3956730"/>
                <a:ext cx="2164375" cy="307777"/>
              </a:xfrm>
              <a:prstGeom prst="rect">
                <a:avLst/>
              </a:prstGeom>
              <a:noFill/>
            </p:spPr>
            <p:txBody>
              <a:bodyPr wrap="none" rtlCol="0">
                <a:spAutoFit/>
              </a:bodyPr>
              <a:lstStyle/>
              <a:p>
                <a:r>
                  <a:rPr lang="en-US" sz="1400" i="1" dirty="0"/>
                  <a:t>WWW</a:t>
                </a:r>
                <a:r>
                  <a:rPr lang="en-US" sz="1400" dirty="0"/>
                  <a:t> 2007, </a:t>
                </a:r>
                <a:r>
                  <a:rPr lang="en-US" sz="1400" i="1" dirty="0"/>
                  <a:t>SIGIR</a:t>
                </a:r>
                <a:r>
                  <a:rPr lang="en-US" sz="1400" dirty="0"/>
                  <a:t> 2007, …</a:t>
                </a:r>
              </a:p>
            </p:txBody>
          </p:sp>
        </p:grpSp>
        <p:sp>
          <p:nvSpPr>
            <p:cNvPr id="15" name="Arc 14">
              <a:extLst>
                <a:ext uri="{FF2B5EF4-FFF2-40B4-BE49-F238E27FC236}">
                  <a16:creationId xmlns:a16="http://schemas.microsoft.com/office/drawing/2014/main" id="{258E4187-D712-4155-B36B-A299F6A0A2D0}"/>
                </a:ext>
              </a:extLst>
            </p:cNvPr>
            <p:cNvSpPr/>
            <p:nvPr/>
          </p:nvSpPr>
          <p:spPr>
            <a:xfrm rot="18900000">
              <a:off x="8448796" y="1958841"/>
              <a:ext cx="922020" cy="922020"/>
            </a:xfrm>
            <a:prstGeom prst="arc">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0DE5CDB-92D3-42CD-98F1-60BA5855E4A5}"/>
              </a:ext>
            </a:extLst>
          </p:cNvPr>
          <p:cNvGrpSpPr/>
          <p:nvPr/>
        </p:nvGrpSpPr>
        <p:grpSpPr>
          <a:xfrm>
            <a:off x="4059785" y="2506710"/>
            <a:ext cx="4711128" cy="1572746"/>
            <a:chOff x="4059785" y="2506710"/>
            <a:chExt cx="4711128" cy="1572746"/>
          </a:xfrm>
        </p:grpSpPr>
        <p:grpSp>
          <p:nvGrpSpPr>
            <p:cNvPr id="4" name="Group 3">
              <a:extLst>
                <a:ext uri="{FF2B5EF4-FFF2-40B4-BE49-F238E27FC236}">
                  <a16:creationId xmlns:a16="http://schemas.microsoft.com/office/drawing/2014/main" id="{5D4F9DA1-DD4D-4645-B9FB-93A79441E387}"/>
                </a:ext>
              </a:extLst>
            </p:cNvPr>
            <p:cNvGrpSpPr/>
            <p:nvPr/>
          </p:nvGrpSpPr>
          <p:grpSpPr>
            <a:xfrm>
              <a:off x="4697862" y="2506710"/>
              <a:ext cx="4073051" cy="1572746"/>
              <a:chOff x="4697862" y="2506710"/>
              <a:chExt cx="4073051" cy="1572746"/>
            </a:xfrm>
          </p:grpSpPr>
          <p:sp>
            <p:nvSpPr>
              <p:cNvPr id="19" name="Rectangle 18">
                <a:extLst>
                  <a:ext uri="{FF2B5EF4-FFF2-40B4-BE49-F238E27FC236}">
                    <a16:creationId xmlns:a16="http://schemas.microsoft.com/office/drawing/2014/main" id="{BE9EFCBF-B1E2-41AC-8854-204CCB466389}"/>
                  </a:ext>
                </a:extLst>
              </p:cNvPr>
              <p:cNvSpPr/>
              <p:nvPr/>
            </p:nvSpPr>
            <p:spPr>
              <a:xfrm>
                <a:off x="4697862" y="2506710"/>
                <a:ext cx="3995595" cy="1521699"/>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FA379AFF-DFCD-46AD-8CC3-2F8443473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643" y="2520565"/>
                <a:ext cx="3967253" cy="1358017"/>
              </a:xfrm>
              <a:prstGeom prst="rect">
                <a:avLst/>
              </a:prstGeom>
            </p:spPr>
          </p:pic>
          <p:sp>
            <p:nvSpPr>
              <p:cNvPr id="16" name="TextBox 15">
                <a:extLst>
                  <a:ext uri="{FF2B5EF4-FFF2-40B4-BE49-F238E27FC236}">
                    <a16:creationId xmlns:a16="http://schemas.microsoft.com/office/drawing/2014/main" id="{198C3AA7-E281-412A-A84A-1CD0DC6D3CE2}"/>
                  </a:ext>
                </a:extLst>
              </p:cNvPr>
              <p:cNvSpPr txBox="1"/>
              <p:nvPr/>
            </p:nvSpPr>
            <p:spPr>
              <a:xfrm>
                <a:off x="6826150" y="3771679"/>
                <a:ext cx="1944763" cy="307777"/>
              </a:xfrm>
              <a:prstGeom prst="rect">
                <a:avLst/>
              </a:prstGeom>
              <a:noFill/>
            </p:spPr>
            <p:txBody>
              <a:bodyPr wrap="none" rtlCol="0">
                <a:spAutoFit/>
              </a:bodyPr>
              <a:lstStyle/>
              <a:p>
                <a:r>
                  <a:rPr lang="en-US" sz="1400" i="1" dirty="0"/>
                  <a:t>WWW 2014, SIGIR </a:t>
                </a:r>
                <a:r>
                  <a:rPr lang="en-US" sz="1400" dirty="0"/>
                  <a:t>2015</a:t>
                </a:r>
              </a:p>
            </p:txBody>
          </p:sp>
        </p:grpSp>
        <p:sp>
          <p:nvSpPr>
            <p:cNvPr id="22" name="Arc 21">
              <a:extLst>
                <a:ext uri="{FF2B5EF4-FFF2-40B4-BE49-F238E27FC236}">
                  <a16:creationId xmlns:a16="http://schemas.microsoft.com/office/drawing/2014/main" id="{CAFA7F42-5D48-4B56-A975-6ABE48CF9DB7}"/>
                </a:ext>
              </a:extLst>
            </p:cNvPr>
            <p:cNvSpPr/>
            <p:nvPr/>
          </p:nvSpPr>
          <p:spPr>
            <a:xfrm rot="8100000">
              <a:off x="4059785" y="3108618"/>
              <a:ext cx="922020" cy="922020"/>
            </a:xfrm>
            <a:prstGeom prst="arc">
              <a:avLst>
                <a:gd name="adj1" fmla="val 15717204"/>
                <a:gd name="adj2" fmla="val 545048"/>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0852DEE2-E758-4816-AA30-72369B0B4477}"/>
              </a:ext>
            </a:extLst>
          </p:cNvPr>
          <p:cNvGrpSpPr/>
          <p:nvPr/>
        </p:nvGrpSpPr>
        <p:grpSpPr>
          <a:xfrm>
            <a:off x="3078260" y="4156653"/>
            <a:ext cx="5307058" cy="1655574"/>
            <a:chOff x="3078260" y="4156653"/>
            <a:chExt cx="5307058" cy="1655574"/>
          </a:xfrm>
        </p:grpSpPr>
        <p:grpSp>
          <p:nvGrpSpPr>
            <p:cNvPr id="13" name="Group 12">
              <a:extLst>
                <a:ext uri="{FF2B5EF4-FFF2-40B4-BE49-F238E27FC236}">
                  <a16:creationId xmlns:a16="http://schemas.microsoft.com/office/drawing/2014/main" id="{B33FBF5B-FC18-436C-A606-D47EB8813C73}"/>
                </a:ext>
              </a:extLst>
            </p:cNvPr>
            <p:cNvGrpSpPr/>
            <p:nvPr/>
          </p:nvGrpSpPr>
          <p:grpSpPr>
            <a:xfrm>
              <a:off x="3078260" y="4156653"/>
              <a:ext cx="5307058" cy="1655574"/>
              <a:chOff x="3078260" y="4156653"/>
              <a:chExt cx="5307058" cy="1655574"/>
            </a:xfrm>
          </p:grpSpPr>
          <p:grpSp>
            <p:nvGrpSpPr>
              <p:cNvPr id="11" name="Group 10">
                <a:extLst>
                  <a:ext uri="{FF2B5EF4-FFF2-40B4-BE49-F238E27FC236}">
                    <a16:creationId xmlns:a16="http://schemas.microsoft.com/office/drawing/2014/main" id="{BCC38EE3-693A-49A7-9EF0-78BEED35C713}"/>
                  </a:ext>
                </a:extLst>
              </p:cNvPr>
              <p:cNvGrpSpPr/>
              <p:nvPr/>
            </p:nvGrpSpPr>
            <p:grpSpPr>
              <a:xfrm>
                <a:off x="5747323" y="4156653"/>
                <a:ext cx="2637995" cy="1655574"/>
                <a:chOff x="5747323" y="4156653"/>
                <a:chExt cx="2637995" cy="1655574"/>
              </a:xfrm>
            </p:grpSpPr>
            <p:sp>
              <p:nvSpPr>
                <p:cNvPr id="20" name="Rectangle 19">
                  <a:extLst>
                    <a:ext uri="{FF2B5EF4-FFF2-40B4-BE49-F238E27FC236}">
                      <a16:creationId xmlns:a16="http://schemas.microsoft.com/office/drawing/2014/main" id="{AB71C03F-3E54-4770-AAFB-57BE9C0EF5C2}"/>
                    </a:ext>
                  </a:extLst>
                </p:cNvPr>
                <p:cNvSpPr/>
                <p:nvPr/>
              </p:nvSpPr>
              <p:spPr>
                <a:xfrm>
                  <a:off x="5747323" y="4156653"/>
                  <a:ext cx="2606969" cy="1625206"/>
                </a:xfrm>
                <a:prstGeom prst="rect">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A091BDE-0F13-4E31-875D-9F52215C0529}"/>
                    </a:ext>
                  </a:extLst>
                </p:cNvPr>
                <p:cNvPicPr>
                  <a:picLocks noChangeAspect="1"/>
                </p:cNvPicPr>
                <p:nvPr/>
              </p:nvPicPr>
              <p:blipFill>
                <a:blip r:embed="rId5"/>
                <a:stretch>
                  <a:fillRect/>
                </a:stretch>
              </p:blipFill>
              <p:spPr>
                <a:xfrm>
                  <a:off x="5747324" y="4160386"/>
                  <a:ext cx="2514661" cy="1621473"/>
                </a:xfrm>
                <a:prstGeom prst="rect">
                  <a:avLst/>
                </a:prstGeom>
                <a:ln>
                  <a:noFill/>
                </a:ln>
              </p:spPr>
            </p:pic>
            <p:sp>
              <p:nvSpPr>
                <p:cNvPr id="14" name="TextBox 13">
                  <a:extLst>
                    <a:ext uri="{FF2B5EF4-FFF2-40B4-BE49-F238E27FC236}">
                      <a16:creationId xmlns:a16="http://schemas.microsoft.com/office/drawing/2014/main" id="{7C15CEC9-D7A8-46C7-B3BA-BCB82B0EF248}"/>
                    </a:ext>
                  </a:extLst>
                </p:cNvPr>
                <p:cNvSpPr txBox="1"/>
                <p:nvPr/>
              </p:nvSpPr>
              <p:spPr>
                <a:xfrm>
                  <a:off x="7817534" y="5289007"/>
                  <a:ext cx="567784" cy="523220"/>
                </a:xfrm>
                <a:prstGeom prst="rect">
                  <a:avLst/>
                </a:prstGeom>
                <a:noFill/>
              </p:spPr>
              <p:txBody>
                <a:bodyPr wrap="none" rtlCol="0">
                  <a:spAutoFit/>
                </a:bodyPr>
                <a:lstStyle/>
                <a:p>
                  <a:pPr algn="ctr"/>
                  <a:r>
                    <a:rPr lang="en-US" sz="1400" i="1" dirty="0"/>
                    <a:t>SIGIR</a:t>
                  </a:r>
                  <a:br>
                    <a:rPr lang="en-US" sz="1400" i="1" dirty="0"/>
                  </a:br>
                  <a:r>
                    <a:rPr lang="en-US" sz="1400" dirty="0"/>
                    <a:t>2017</a:t>
                  </a:r>
                </a:p>
              </p:txBody>
            </p:sp>
          </p:grpSp>
          <p:sp>
            <p:nvSpPr>
              <p:cNvPr id="21" name="Rectangle 20">
                <a:extLst>
                  <a:ext uri="{FF2B5EF4-FFF2-40B4-BE49-F238E27FC236}">
                    <a16:creationId xmlns:a16="http://schemas.microsoft.com/office/drawing/2014/main" id="{D8051992-859B-415C-81AC-A58CB1E7255F}"/>
                  </a:ext>
                </a:extLst>
              </p:cNvPr>
              <p:cNvSpPr/>
              <p:nvPr/>
            </p:nvSpPr>
            <p:spPr>
              <a:xfrm>
                <a:off x="3078260" y="4900658"/>
                <a:ext cx="2579039" cy="369332"/>
              </a:xfrm>
              <a:prstGeom prst="rect">
                <a:avLst/>
              </a:prstGeom>
            </p:spPr>
            <p:txBody>
              <a:bodyPr wrap="none">
                <a:spAutoFit/>
              </a:bodyPr>
              <a:lstStyle/>
              <a:p>
                <a:pPr marL="9525" lvl="1" indent="-9525"/>
                <a:r>
                  <a:rPr lang="en-US" dirty="0"/>
                  <a:t>(+ strong relevance gains)</a:t>
                </a:r>
              </a:p>
            </p:txBody>
          </p:sp>
        </p:grpSp>
        <p:sp>
          <p:nvSpPr>
            <p:cNvPr id="24" name="Arc 23">
              <a:extLst>
                <a:ext uri="{FF2B5EF4-FFF2-40B4-BE49-F238E27FC236}">
                  <a16:creationId xmlns:a16="http://schemas.microsoft.com/office/drawing/2014/main" id="{FB3EA278-7DEC-484F-BC91-207F8673708D}"/>
                </a:ext>
              </a:extLst>
            </p:cNvPr>
            <p:cNvSpPr/>
            <p:nvPr/>
          </p:nvSpPr>
          <p:spPr>
            <a:xfrm rot="8100000">
              <a:off x="5166834" y="4540796"/>
              <a:ext cx="922020" cy="922020"/>
            </a:xfrm>
            <a:prstGeom prst="arc">
              <a:avLst>
                <a:gd name="adj1" fmla="val 15717204"/>
                <a:gd name="adj2" fmla="val 545048"/>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8878B61E-3DBA-4424-95FA-30485872F72F}"/>
              </a:ext>
            </a:extLst>
          </p:cNvPr>
          <p:cNvGrpSpPr/>
          <p:nvPr/>
        </p:nvGrpSpPr>
        <p:grpSpPr>
          <a:xfrm>
            <a:off x="7941776" y="4406898"/>
            <a:ext cx="4154738" cy="2333338"/>
            <a:chOff x="7941776" y="4406898"/>
            <a:chExt cx="4154738" cy="2333338"/>
          </a:xfrm>
        </p:grpSpPr>
        <p:grpSp>
          <p:nvGrpSpPr>
            <p:cNvPr id="9" name="Group 8">
              <a:extLst>
                <a:ext uri="{FF2B5EF4-FFF2-40B4-BE49-F238E27FC236}">
                  <a16:creationId xmlns:a16="http://schemas.microsoft.com/office/drawing/2014/main" id="{925CA5BE-30EA-4CF4-B3F6-7D1E4092643B}"/>
                </a:ext>
              </a:extLst>
            </p:cNvPr>
            <p:cNvGrpSpPr/>
            <p:nvPr/>
          </p:nvGrpSpPr>
          <p:grpSpPr>
            <a:xfrm>
              <a:off x="8565365" y="4406898"/>
              <a:ext cx="3531149" cy="2333338"/>
              <a:chOff x="8565365" y="4406898"/>
              <a:chExt cx="3531149" cy="2333338"/>
            </a:xfrm>
          </p:grpSpPr>
          <p:pic>
            <p:nvPicPr>
              <p:cNvPr id="10" name="Picture 9">
                <a:extLst>
                  <a:ext uri="{FF2B5EF4-FFF2-40B4-BE49-F238E27FC236}">
                    <a16:creationId xmlns:a16="http://schemas.microsoft.com/office/drawing/2014/main" id="{907AEEA2-BAB1-4014-8569-03D379B01D01}"/>
                  </a:ext>
                </a:extLst>
              </p:cNvPr>
              <p:cNvPicPr>
                <a:picLocks noChangeAspect="1"/>
              </p:cNvPicPr>
              <p:nvPr/>
            </p:nvPicPr>
            <p:blipFill rotWithShape="1">
              <a:blip r:embed="rId6"/>
              <a:srcRect b="48230"/>
              <a:stretch/>
            </p:blipFill>
            <p:spPr>
              <a:xfrm>
                <a:off x="8565365" y="4406898"/>
                <a:ext cx="3531149" cy="2333338"/>
              </a:xfrm>
              <a:prstGeom prst="rect">
                <a:avLst/>
              </a:prstGeom>
              <a:ln>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E1A88446-6EBB-4B9F-B6B7-45846E8ADA1F}"/>
                  </a:ext>
                </a:extLst>
              </p:cNvPr>
              <p:cNvSpPr txBox="1"/>
              <p:nvPr/>
            </p:nvSpPr>
            <p:spPr>
              <a:xfrm>
                <a:off x="10247086" y="6428747"/>
                <a:ext cx="1694543" cy="307777"/>
              </a:xfrm>
              <a:prstGeom prst="rect">
                <a:avLst/>
              </a:prstGeom>
              <a:solidFill>
                <a:srgbClr val="FFFFFF"/>
              </a:solidFill>
            </p:spPr>
            <p:txBody>
              <a:bodyPr wrap="square" lIns="0" rIns="0" rtlCol="0">
                <a:spAutoFit/>
              </a:bodyPr>
              <a:lstStyle/>
              <a:p>
                <a:r>
                  <a:rPr lang="en-US" sz="1400" i="1" dirty="0"/>
                  <a:t>SIGIR 2011, CIKM</a:t>
                </a:r>
                <a:r>
                  <a:rPr lang="en-US" sz="1400" dirty="0"/>
                  <a:t> 2012</a:t>
                </a:r>
              </a:p>
            </p:txBody>
          </p:sp>
        </p:grpSp>
        <p:sp>
          <p:nvSpPr>
            <p:cNvPr id="25" name="Arc 24">
              <a:extLst>
                <a:ext uri="{FF2B5EF4-FFF2-40B4-BE49-F238E27FC236}">
                  <a16:creationId xmlns:a16="http://schemas.microsoft.com/office/drawing/2014/main" id="{9C4FEB8B-A417-468B-9456-CB382622D374}"/>
                </a:ext>
              </a:extLst>
            </p:cNvPr>
            <p:cNvSpPr/>
            <p:nvPr/>
          </p:nvSpPr>
          <p:spPr>
            <a:xfrm rot="8100000">
              <a:off x="7941776" y="5546826"/>
              <a:ext cx="922020" cy="922020"/>
            </a:xfrm>
            <a:prstGeom prst="arc">
              <a:avLst>
                <a:gd name="adj1" fmla="val 15717204"/>
                <a:gd name="adj2" fmla="val 545048"/>
              </a:avLst>
            </a:prstGeom>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9231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44F6-A0A4-4495-92AC-80263F34F822}"/>
              </a:ext>
            </a:extLst>
          </p:cNvPr>
          <p:cNvSpPr>
            <a:spLocks noGrp="1"/>
          </p:cNvSpPr>
          <p:nvPr>
            <p:ph type="title"/>
          </p:nvPr>
        </p:nvSpPr>
        <p:spPr>
          <a:xfrm>
            <a:off x="838200" y="2215881"/>
            <a:ext cx="10515600" cy="3472909"/>
          </a:xfrm>
        </p:spPr>
        <p:txBody>
          <a:bodyPr>
            <a:normAutofit/>
          </a:bodyPr>
          <a:lstStyle/>
          <a:p>
            <a:pPr algn="ctr"/>
            <a:r>
              <a:rPr lang="en-US" dirty="0">
                <a:latin typeface="+mn-lt"/>
              </a:rPr>
              <a:t>Deep Dive on Biases</a:t>
            </a:r>
            <a:br>
              <a:rPr lang="en-US" dirty="0">
                <a:latin typeface="+mn-lt"/>
              </a:rPr>
            </a:br>
            <a:r>
              <a:rPr lang="en-US" sz="2200" dirty="0">
                <a:latin typeface="+mn-lt"/>
              </a:rPr>
              <a:t>(White. “</a:t>
            </a:r>
            <a:r>
              <a:rPr lang="en-US" sz="2200" i="1" dirty="0">
                <a:latin typeface="+mn-lt"/>
              </a:rPr>
              <a:t>Beliefs and Biases in Web Search</a:t>
            </a:r>
            <a:r>
              <a:rPr lang="en-US" sz="2200" dirty="0">
                <a:latin typeface="+mn-lt"/>
              </a:rPr>
              <a:t>” </a:t>
            </a:r>
            <a:r>
              <a:rPr lang="en-US" sz="2200" i="1" dirty="0">
                <a:latin typeface="+mn-lt"/>
              </a:rPr>
              <a:t>SIGIR</a:t>
            </a:r>
            <a:r>
              <a:rPr lang="en-US" sz="2200" dirty="0">
                <a:latin typeface="+mn-lt"/>
              </a:rPr>
              <a:t> 2013 (best paper))</a:t>
            </a:r>
          </a:p>
        </p:txBody>
      </p:sp>
      <p:sp>
        <p:nvSpPr>
          <p:cNvPr id="3" name="Rectangle 2">
            <a:extLst>
              <a:ext uri="{FF2B5EF4-FFF2-40B4-BE49-F238E27FC236}">
                <a16:creationId xmlns:a16="http://schemas.microsoft.com/office/drawing/2014/main" id="{32D2F085-80B8-4D68-9836-137730BF9C19}"/>
              </a:ext>
            </a:extLst>
          </p:cNvPr>
          <p:cNvSpPr/>
          <p:nvPr/>
        </p:nvSpPr>
        <p:spPr>
          <a:xfrm>
            <a:off x="2165821" y="1916832"/>
            <a:ext cx="7860357" cy="769441"/>
          </a:xfrm>
          <a:prstGeom prst="rect">
            <a:avLst/>
          </a:prstGeom>
        </p:spPr>
        <p:txBody>
          <a:bodyPr wrap="none">
            <a:spAutoFit/>
          </a:bodyPr>
          <a:lstStyle/>
          <a:p>
            <a:r>
              <a:rPr lang="en-US" sz="4400" dirty="0"/>
              <a:t>Understanding Search Interaction</a:t>
            </a:r>
          </a:p>
        </p:txBody>
      </p:sp>
    </p:spTree>
    <p:extLst>
      <p:ext uri="{BB962C8B-B14F-4D97-AF65-F5344CB8AC3E}">
        <p14:creationId xmlns:p14="http://schemas.microsoft.com/office/powerpoint/2010/main" val="3008960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Bias in Search and Elsewhere</a:t>
            </a:r>
          </a:p>
        </p:txBody>
      </p:sp>
      <p:sp>
        <p:nvSpPr>
          <p:cNvPr id="3" name="Content Placeholder 2"/>
          <p:cNvSpPr>
            <a:spLocks noGrp="1"/>
          </p:cNvSpPr>
          <p:nvPr>
            <p:ph idx="1"/>
          </p:nvPr>
        </p:nvSpPr>
        <p:spPr>
          <a:xfrm>
            <a:off x="838200" y="1690688"/>
            <a:ext cx="11103429" cy="4710114"/>
          </a:xfrm>
        </p:spPr>
        <p:txBody>
          <a:bodyPr>
            <a:normAutofit/>
          </a:bodyPr>
          <a:lstStyle/>
          <a:p>
            <a:pPr marL="0" indent="0">
              <a:buNone/>
            </a:pPr>
            <a:r>
              <a:rPr lang="en-US" dirty="0"/>
              <a:t>In search, e.g.</a:t>
            </a:r>
          </a:p>
          <a:p>
            <a:pPr marL="230188" indent="-230188"/>
            <a:r>
              <a:rPr lang="en-US" dirty="0"/>
              <a:t>Domain bias – People prefer particular Web domains</a:t>
            </a:r>
          </a:p>
          <a:p>
            <a:pPr marL="230188" indent="-230188"/>
            <a:r>
              <a:rPr lang="en-US" dirty="0"/>
              <a:t>Rank bias – People favor high-ranked results</a:t>
            </a:r>
          </a:p>
          <a:p>
            <a:pPr marL="230188" indent="-230188"/>
            <a:r>
              <a:rPr lang="en-US" dirty="0"/>
              <a:t>Caption bias – People prefer captions with certain terms </a:t>
            </a:r>
          </a:p>
          <a:p>
            <a:pPr marL="0" indent="0">
              <a:buNone/>
            </a:pPr>
            <a:endParaRPr lang="en-US" dirty="0"/>
          </a:p>
          <a:p>
            <a:pPr marL="0" indent="0">
              <a:buNone/>
            </a:pPr>
            <a:r>
              <a:rPr lang="en-US" dirty="0"/>
              <a:t>In psychology, e.g.</a:t>
            </a:r>
          </a:p>
          <a:p>
            <a:pPr marL="230188" indent="-230188"/>
            <a:r>
              <a:rPr lang="en-US" dirty="0"/>
              <a:t>Anchoring-and-adjustment, confirmation, availability, etc.</a:t>
            </a:r>
          </a:p>
          <a:p>
            <a:pPr marL="0" indent="0">
              <a:buNone/>
            </a:pPr>
            <a:endParaRPr lang="en-US" dirty="0"/>
          </a:p>
          <a:p>
            <a:pPr marL="0" indent="0">
              <a:buNone/>
            </a:pPr>
            <a:r>
              <a:rPr lang="en-US" b="1" i="1" dirty="0"/>
              <a:t>All can impact user behavior</a:t>
            </a:r>
          </a:p>
        </p:txBody>
      </p:sp>
    </p:spTree>
    <p:extLst>
      <p:ext uri="{BB962C8B-B14F-4D97-AF65-F5344CB8AC3E}">
        <p14:creationId xmlns:p14="http://schemas.microsoft.com/office/powerpoint/2010/main" val="17339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Biases and Search Behavior</a:t>
            </a:r>
          </a:p>
        </p:txBody>
      </p:sp>
      <p:sp>
        <p:nvSpPr>
          <p:cNvPr id="3" name="Content Placeholder 2"/>
          <p:cNvSpPr>
            <a:spLocks noGrp="1"/>
          </p:cNvSpPr>
          <p:nvPr>
            <p:ph idx="1"/>
          </p:nvPr>
        </p:nvSpPr>
        <p:spPr>
          <a:xfrm>
            <a:off x="883086" y="1993392"/>
            <a:ext cx="9976980" cy="4725459"/>
          </a:xfrm>
        </p:spPr>
        <p:txBody>
          <a:bodyPr>
            <a:normAutofit/>
          </a:bodyPr>
          <a:lstStyle/>
          <a:p>
            <a:endParaRPr lang="en-US" sz="3600" dirty="0"/>
          </a:p>
          <a:p>
            <a:r>
              <a:rPr lang="en-US" sz="3600" dirty="0"/>
              <a:t>Bias can be observed in IR in situations where searchers</a:t>
            </a:r>
            <a:r>
              <a:rPr lang="en-US" sz="3600" b="1" dirty="0"/>
              <a:t> </a:t>
            </a:r>
            <a:r>
              <a:rPr lang="en-US" sz="3600" b="1" u="sng" dirty="0"/>
              <a:t>seek</a:t>
            </a:r>
            <a:r>
              <a:rPr lang="en-US" sz="3600" b="1" dirty="0"/>
              <a:t> or </a:t>
            </a:r>
            <a:r>
              <a:rPr lang="en-US" sz="3600" b="1" u="sng" dirty="0"/>
              <a:t>are presented with</a:t>
            </a:r>
            <a:r>
              <a:rPr lang="en-US" sz="3600" b="1" dirty="0"/>
              <a:t> information that significantly deviates from a known or accepted truth</a:t>
            </a:r>
          </a:p>
          <a:p>
            <a:endParaRPr lang="en-US" sz="3600" b="1" i="1" dirty="0"/>
          </a:p>
          <a:p>
            <a:r>
              <a:rPr lang="en-US" sz="3600" dirty="0"/>
              <a:t>Focus on set of Yes-No questions in Health domain</a:t>
            </a:r>
          </a:p>
          <a:p>
            <a:r>
              <a:rPr lang="en-US" sz="3600" dirty="0"/>
              <a:t>~2% of Bing queries in 2013 were Yes-No questions</a:t>
            </a:r>
          </a:p>
          <a:p>
            <a:endParaRPr lang="en-US" sz="3600" dirty="0"/>
          </a:p>
        </p:txBody>
      </p:sp>
      <p:sp>
        <p:nvSpPr>
          <p:cNvPr id="4" name="Rectangular Callout 3"/>
          <p:cNvSpPr/>
          <p:nvPr/>
        </p:nvSpPr>
        <p:spPr>
          <a:xfrm>
            <a:off x="3065478" y="2157732"/>
            <a:ext cx="1687796" cy="778293"/>
          </a:xfrm>
          <a:prstGeom prst="wedgeRectCallout">
            <a:avLst>
              <a:gd name="adj1" fmla="val -20188"/>
              <a:gd name="adj2" fmla="val 80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behavior</a:t>
            </a:r>
          </a:p>
        </p:txBody>
      </p:sp>
      <p:sp>
        <p:nvSpPr>
          <p:cNvPr id="5" name="Rectangular Callout 4"/>
          <p:cNvSpPr/>
          <p:nvPr/>
        </p:nvSpPr>
        <p:spPr>
          <a:xfrm>
            <a:off x="5754122" y="2157732"/>
            <a:ext cx="1687796" cy="778293"/>
          </a:xfrm>
          <a:prstGeom prst="wedgeRectCallout">
            <a:avLst>
              <a:gd name="adj1" fmla="val -19543"/>
              <a:gd name="adj2" fmla="val 80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Search engine behavior</a:t>
            </a:r>
          </a:p>
        </p:txBody>
      </p:sp>
    </p:spTree>
    <p:extLst>
      <p:ext uri="{BB962C8B-B14F-4D97-AF65-F5344CB8AC3E}">
        <p14:creationId xmlns:p14="http://schemas.microsoft.com/office/powerpoint/2010/main" val="209389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2604</TotalTime>
  <Words>2748</Words>
  <Application>Microsoft Office PowerPoint</Application>
  <PresentationFormat>Widescreen</PresentationFormat>
  <Paragraphs>565</Paragraphs>
  <Slides>45</Slides>
  <Notes>45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3" baseType="lpstr">
      <vt:lpstr>Arial</vt:lpstr>
      <vt:lpstr>Calibri</vt:lpstr>
      <vt:lpstr>Calibri Light</vt:lpstr>
      <vt:lpstr>Symbol</vt:lpstr>
      <vt:lpstr>Times New Roman</vt:lpstr>
      <vt:lpstr>Wingdings</vt:lpstr>
      <vt:lpstr>Office Theme</vt:lpstr>
      <vt:lpstr>Visio</vt:lpstr>
      <vt:lpstr>Search Interaction Challenges and Opportunities</vt:lpstr>
      <vt:lpstr>Search Interaction</vt:lpstr>
      <vt:lpstr>Personal Perspective  on Search Interaction</vt:lpstr>
      <vt:lpstr>Examples of Challenges in Search Interaction</vt:lpstr>
      <vt:lpstr>Understanding Search Interaction  Learning by observing and asking searchers</vt:lpstr>
      <vt:lpstr>Understanding Search Interaction</vt:lpstr>
      <vt:lpstr>Deep Dive on Biases (White. “Beliefs and Biases in Web Search” SIGIR 2013 (best paper))</vt:lpstr>
      <vt:lpstr>Bias in Search and Elsewhere</vt:lpstr>
      <vt:lpstr>Biases and Search Behavior</vt:lpstr>
      <vt:lpstr>Initial Exploratory Questionnaire</vt:lpstr>
      <vt:lpstr>Survey Results</vt:lpstr>
      <vt:lpstr>Log-Based Study of Yes-No Queries</vt:lpstr>
      <vt:lpstr>Answer Labeling</vt:lpstr>
      <vt:lpstr>Physician Answers</vt:lpstr>
      <vt:lpstr>Result Ranking</vt:lpstr>
      <vt:lpstr>User Behavior (Clickthrough rate)</vt:lpstr>
      <vt:lpstr>User Behavior (Result skipping)</vt:lpstr>
      <vt:lpstr>Answer Accuracy</vt:lpstr>
      <vt:lpstr>Possible Sources of Bias</vt:lpstr>
      <vt:lpstr>Main Findings on Biases</vt:lpstr>
      <vt:lpstr>Examples of Challenges in Search Interaction</vt:lpstr>
      <vt:lpstr>Supporting Search Interaction  Helping people find and understand  relevant information, faster </vt:lpstr>
      <vt:lpstr>Supporting Search Interaction</vt:lpstr>
      <vt:lpstr> Supporting Search Interaction  Deep Dive on Contextual Skill Discovery (White. “Skill Discovery in Digital Assistants” Communications of the ACM 2018) </vt:lpstr>
      <vt:lpstr>Skill Discovery</vt:lpstr>
      <vt:lpstr>Role of Context</vt:lpstr>
      <vt:lpstr>Contextual Skill Recommendation</vt:lpstr>
      <vt:lpstr>Evaluation</vt:lpstr>
      <vt:lpstr>Results (1) – Predicting Skill Invocation</vt:lpstr>
      <vt:lpstr>Results (2) – Feature Weights, Unseen Skills</vt:lpstr>
      <vt:lpstr>Main Findings on Discovery</vt:lpstr>
      <vt:lpstr>Examples of Challenges in Search Interaction</vt:lpstr>
      <vt:lpstr>Using Search Interaction  Employing search data to improve services, understand users, and evaluate performance</vt:lpstr>
      <vt:lpstr>Using Search Interaction</vt:lpstr>
      <vt:lpstr>Deep Dive on Mining Log Data  for Disease Detection (Paparrizos, White, Horvitz. “Screening for Pancreatic Adenocarcinoma  using Signals from Web Search Logs” J. Oncol Pract. 2016)     (Paparrizos, White, Horvitz. “Detecting Devastating Diseases in Search Logs” SIGKDD 2016)   </vt:lpstr>
      <vt:lpstr>Background</vt:lpstr>
      <vt:lpstr>Experiential Timelines</vt:lpstr>
      <vt:lpstr>Self-Report Queries to Identify PANCA Sufferers </vt:lpstr>
      <vt:lpstr>Predicting Pancreatic Cancer from Log Data</vt:lpstr>
      <vt:lpstr>Results (1)</vt:lpstr>
      <vt:lpstr>Results (2) – Conditioning on Symptoms / Factors</vt:lpstr>
      <vt:lpstr>Main Findings on Health Experiences</vt:lpstr>
      <vt:lpstr>Overall Summary</vt:lpstr>
      <vt:lpstr>Some Opportunities in Search Interaction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Ryen White</dc:creator>
  <cp:lastModifiedBy>Ryen White</cp:lastModifiedBy>
  <cp:revision>481</cp:revision>
  <cp:lastPrinted>2018-03-12T16:16:40Z</cp:lastPrinted>
  <dcterms:created xsi:type="dcterms:W3CDTF">2018-03-05T14:54:29Z</dcterms:created>
  <dcterms:modified xsi:type="dcterms:W3CDTF">2018-03-15T14:11:09Z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ryenw@microsoft.com</vt:lpwstr>
  </property>
  <property fmtid="{D5CDD505-2E9C-101B-9397-08002B2CF9AE}" pid="5" name="MSIP_Label_f42aa342-8706-4288-bd11-ebb85995028c_SetDate">
    <vt:lpwstr>2018-03-05T14:55:09.9252735Z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