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24" r:id="rId2"/>
    <p:sldId id="322" r:id="rId3"/>
    <p:sldId id="325" r:id="rId4"/>
    <p:sldId id="295" r:id="rId5"/>
    <p:sldId id="298" r:id="rId6"/>
    <p:sldId id="299" r:id="rId7"/>
    <p:sldId id="273" r:id="rId8"/>
    <p:sldId id="271" r:id="rId9"/>
    <p:sldId id="274" r:id="rId10"/>
    <p:sldId id="320" r:id="rId11"/>
    <p:sldId id="275" r:id="rId12"/>
    <p:sldId id="279" r:id="rId13"/>
    <p:sldId id="321" r:id="rId14"/>
    <p:sldId id="323" r:id="rId15"/>
    <p:sldId id="326" r:id="rId16"/>
    <p:sldId id="332" r:id="rId17"/>
    <p:sldId id="327" r:id="rId18"/>
    <p:sldId id="328" r:id="rId19"/>
    <p:sldId id="329" r:id="rId20"/>
    <p:sldId id="330" r:id="rId21"/>
    <p:sldId id="331" r:id="rId22"/>
    <p:sldId id="283" r:id="rId23"/>
    <p:sldId id="284" r:id="rId24"/>
    <p:sldId id="282" r:id="rId25"/>
    <p:sldId id="277" r:id="rId26"/>
    <p:sldId id="278" r:id="rId27"/>
    <p:sldId id="281" r:id="rId28"/>
    <p:sldId id="280" r:id="rId29"/>
  </p:sldIdLst>
  <p:sldSz cx="9144000" cy="6858000" type="screen4x3"/>
  <p:notesSz cx="6935788" cy="9220200"/>
  <p:defaultTextStyle>
    <a:defPPr>
      <a:defRPr lang="ja-JP"/>
    </a:defPPr>
    <a:lvl1pPr algn="l" rtl="0" fontAlgn="base">
      <a:spcBef>
        <a:spcPct val="0"/>
      </a:spcBef>
      <a:spcAft>
        <a:spcPct val="0"/>
      </a:spcAft>
      <a:defRPr kumimoji="1" kern="1200">
        <a:solidFill>
          <a:schemeClr val="tx1"/>
        </a:solidFill>
        <a:latin typeface="Geometr415 Lt BT"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Geometr415 Lt BT"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Geometr415 Lt BT"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Geometr415 Lt BT"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Geometr415 Lt BT"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Geometr415 Lt BT"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Geometr415 Lt BT"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Geometr415 Lt BT"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Geometr415 Lt BT"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9292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46" autoAdjust="0"/>
    <p:restoredTop sz="94660"/>
  </p:normalViewPr>
  <p:slideViewPr>
    <p:cSldViewPr>
      <p:cViewPr>
        <p:scale>
          <a:sx n="100" d="100"/>
          <a:sy n="100" d="100"/>
        </p:scale>
        <p:origin x="-3600" y="-19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23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28.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23.xml"/><Relationship Id="rId5" Type="http://schemas.openxmlformats.org/officeDocument/2006/relationships/slide" Target="slides/slide22.xml"/><Relationship Id="rId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8" tIns="46159" rIns="92318" bIns="46159" numCol="1" anchor="t" anchorCtr="0" compatLnSpc="1">
            <a:prstTxWarp prst="textNoShape">
              <a:avLst/>
            </a:prstTxWarp>
          </a:bodyPr>
          <a:lstStyle>
            <a:lvl1pPr defTabSz="923925">
              <a:defRPr sz="1200">
                <a:latin typeface="Arial" charset="0"/>
              </a:defRPr>
            </a:lvl1pPr>
          </a:lstStyle>
          <a:p>
            <a:endParaRPr lang="en-US" altLang="ja-JP"/>
          </a:p>
        </p:txBody>
      </p:sp>
      <p:sp>
        <p:nvSpPr>
          <p:cNvPr id="77827" name="Rectangle 3"/>
          <p:cNvSpPr>
            <a:spLocks noGrp="1" noChangeArrowheads="1"/>
          </p:cNvSpPr>
          <p:nvPr>
            <p:ph type="dt" sz="quarter" idx="1"/>
          </p:nvPr>
        </p:nvSpPr>
        <p:spPr bwMode="auto">
          <a:xfrm>
            <a:off x="3929063" y="0"/>
            <a:ext cx="30051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8" tIns="46159" rIns="92318" bIns="46159" numCol="1" anchor="t" anchorCtr="0" compatLnSpc="1">
            <a:prstTxWarp prst="textNoShape">
              <a:avLst/>
            </a:prstTxWarp>
          </a:bodyPr>
          <a:lstStyle>
            <a:lvl1pPr algn="r" defTabSz="923925">
              <a:defRPr sz="1200">
                <a:latin typeface="Arial" charset="0"/>
              </a:defRPr>
            </a:lvl1pPr>
          </a:lstStyle>
          <a:p>
            <a:endParaRPr lang="en-US" altLang="ja-JP"/>
          </a:p>
        </p:txBody>
      </p:sp>
      <p:sp>
        <p:nvSpPr>
          <p:cNvPr id="77828" name="Rectangle 4"/>
          <p:cNvSpPr>
            <a:spLocks noGrp="1" noChangeArrowheads="1"/>
          </p:cNvSpPr>
          <p:nvPr>
            <p:ph type="ftr" sz="quarter" idx="2"/>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8" tIns="46159" rIns="92318" bIns="46159" numCol="1" anchor="b" anchorCtr="0" compatLnSpc="1">
            <a:prstTxWarp prst="textNoShape">
              <a:avLst/>
            </a:prstTxWarp>
          </a:bodyPr>
          <a:lstStyle>
            <a:lvl1pPr defTabSz="923925">
              <a:defRPr sz="1200">
                <a:latin typeface="Arial" charset="0"/>
              </a:defRPr>
            </a:lvl1pPr>
          </a:lstStyle>
          <a:p>
            <a:endParaRPr lang="en-US" altLang="ja-JP"/>
          </a:p>
        </p:txBody>
      </p:sp>
      <p:sp>
        <p:nvSpPr>
          <p:cNvPr id="77829" name="Rectangle 5"/>
          <p:cNvSpPr>
            <a:spLocks noGrp="1" noChangeArrowheads="1"/>
          </p:cNvSpPr>
          <p:nvPr>
            <p:ph type="sldNum" sz="quarter" idx="3"/>
          </p:nvPr>
        </p:nvSpPr>
        <p:spPr bwMode="auto">
          <a:xfrm>
            <a:off x="3929063" y="8758238"/>
            <a:ext cx="30051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8" tIns="46159" rIns="92318" bIns="46159" numCol="1" anchor="b" anchorCtr="0" compatLnSpc="1">
            <a:prstTxWarp prst="textNoShape">
              <a:avLst/>
            </a:prstTxWarp>
          </a:bodyPr>
          <a:lstStyle>
            <a:lvl1pPr algn="r" defTabSz="923925">
              <a:defRPr sz="1200">
                <a:latin typeface="Arial" charset="0"/>
              </a:defRPr>
            </a:lvl1pPr>
          </a:lstStyle>
          <a:p>
            <a:fld id="{2CD8B8AC-4A8C-44C4-892C-15E0BF7A0FC5}" type="slidenum">
              <a:rPr lang="en-US" altLang="ja-JP"/>
              <a:pPr/>
              <a:t>‹#›</a:t>
            </a:fld>
            <a:endParaRPr lang="en-US" altLang="ja-JP"/>
          </a:p>
        </p:txBody>
      </p:sp>
    </p:spTree>
    <p:extLst>
      <p:ext uri="{BB962C8B-B14F-4D97-AF65-F5344CB8AC3E}">
        <p14:creationId xmlns:p14="http://schemas.microsoft.com/office/powerpoint/2010/main" val="172757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8" tIns="46159" rIns="92318" bIns="46159" numCol="1" anchor="t" anchorCtr="0" compatLnSpc="1">
            <a:prstTxWarp prst="textNoShape">
              <a:avLst/>
            </a:prstTxWarp>
          </a:bodyPr>
          <a:lstStyle>
            <a:lvl1pPr defTabSz="923925">
              <a:defRPr sz="1200">
                <a:latin typeface="Arial" charset="0"/>
              </a:defRPr>
            </a:lvl1pPr>
          </a:lstStyle>
          <a:p>
            <a:endParaRPr lang="en-US" altLang="ja-JP"/>
          </a:p>
        </p:txBody>
      </p:sp>
      <p:sp>
        <p:nvSpPr>
          <p:cNvPr id="3075" name="Rectangle 3"/>
          <p:cNvSpPr>
            <a:spLocks noGrp="1" noChangeArrowheads="1"/>
          </p:cNvSpPr>
          <p:nvPr>
            <p:ph type="dt" idx="1"/>
          </p:nvPr>
        </p:nvSpPr>
        <p:spPr bwMode="auto">
          <a:xfrm>
            <a:off x="3929063" y="0"/>
            <a:ext cx="30051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8" tIns="46159" rIns="92318" bIns="46159" numCol="1" anchor="t" anchorCtr="0" compatLnSpc="1">
            <a:prstTxWarp prst="textNoShape">
              <a:avLst/>
            </a:prstTxWarp>
          </a:bodyPr>
          <a:lstStyle>
            <a:lvl1pPr algn="r" defTabSz="923925">
              <a:defRPr sz="1200">
                <a:latin typeface="Arial" charset="0"/>
              </a:defRPr>
            </a:lvl1pPr>
          </a:lstStyle>
          <a:p>
            <a:endParaRPr lang="en-US" altLang="ja-JP"/>
          </a:p>
        </p:txBody>
      </p:sp>
      <p:sp>
        <p:nvSpPr>
          <p:cNvPr id="3076" name="Rectangle 4"/>
          <p:cNvSpPr>
            <a:spLocks noRo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93738" y="4379913"/>
            <a:ext cx="5548312"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8" tIns="46159" rIns="92318" bIns="46159"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3078" name="Rectangle 6"/>
          <p:cNvSpPr>
            <a:spLocks noGrp="1" noChangeArrowheads="1"/>
          </p:cNvSpPr>
          <p:nvPr>
            <p:ph type="ftr" sz="quarter" idx="4"/>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8" tIns="46159" rIns="92318" bIns="46159" numCol="1" anchor="b" anchorCtr="0" compatLnSpc="1">
            <a:prstTxWarp prst="textNoShape">
              <a:avLst/>
            </a:prstTxWarp>
          </a:bodyPr>
          <a:lstStyle>
            <a:lvl1pPr defTabSz="923925">
              <a:defRPr sz="1200">
                <a:latin typeface="Arial" charset="0"/>
              </a:defRPr>
            </a:lvl1pPr>
          </a:lstStyle>
          <a:p>
            <a:endParaRPr lang="en-US" altLang="ja-JP"/>
          </a:p>
        </p:txBody>
      </p:sp>
      <p:sp>
        <p:nvSpPr>
          <p:cNvPr id="3079" name="Rectangle 7"/>
          <p:cNvSpPr>
            <a:spLocks noGrp="1" noChangeArrowheads="1"/>
          </p:cNvSpPr>
          <p:nvPr>
            <p:ph type="sldNum" sz="quarter" idx="5"/>
          </p:nvPr>
        </p:nvSpPr>
        <p:spPr bwMode="auto">
          <a:xfrm>
            <a:off x="3929063" y="8758238"/>
            <a:ext cx="30051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18" tIns="46159" rIns="92318" bIns="46159" numCol="1" anchor="b" anchorCtr="0" compatLnSpc="1">
            <a:prstTxWarp prst="textNoShape">
              <a:avLst/>
            </a:prstTxWarp>
          </a:bodyPr>
          <a:lstStyle>
            <a:lvl1pPr algn="r" defTabSz="923925">
              <a:defRPr sz="1200">
                <a:latin typeface="Arial" charset="0"/>
              </a:defRPr>
            </a:lvl1pPr>
          </a:lstStyle>
          <a:p>
            <a:fld id="{43338684-18BB-4A01-AB0F-39AFA18BDDB5}" type="slidenum">
              <a:rPr lang="en-US" altLang="ja-JP"/>
              <a:pPr/>
              <a:t>‹#›</a:t>
            </a:fld>
            <a:endParaRPr lang="en-US" altLang="ja-JP"/>
          </a:p>
        </p:txBody>
      </p:sp>
    </p:spTree>
    <p:extLst>
      <p:ext uri="{BB962C8B-B14F-4D97-AF65-F5344CB8AC3E}">
        <p14:creationId xmlns:p14="http://schemas.microsoft.com/office/powerpoint/2010/main" val="7528781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90C5D-97A5-45AC-BE6C-2C6A823E484E}" type="slidenum">
              <a:rPr lang="en-US" altLang="ja-JP"/>
              <a:pPr/>
              <a:t>1</a:t>
            </a:fld>
            <a:endParaRPr lang="en-US" altLang="ja-JP"/>
          </a:p>
        </p:txBody>
      </p:sp>
      <p:sp>
        <p:nvSpPr>
          <p:cNvPr id="187394" name="Rectangle 2"/>
          <p:cNvSpPr>
            <a:spLocks noRo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t>Hello. My name is Emil Praun.</a:t>
            </a:r>
          </a:p>
          <a:p>
            <a:r>
              <a:rPr lang="en-US"/>
              <a:t>I will present “Real-Time Hatching”, a project I worked on together with Hugues Hoppe from Microsoft and with Matthew Webb and my advisor from Princeton, Adam Finkelstein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DD078-36E8-4025-AAA8-C960E0C35955}" type="slidenum">
              <a:rPr lang="en-US" altLang="ja-JP"/>
              <a:pPr/>
              <a:t>10</a:t>
            </a:fld>
            <a:endParaRPr lang="en-US" altLang="ja-JP"/>
          </a:p>
        </p:txBody>
      </p:sp>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t>Here is an overview of our approach.</a:t>
            </a:r>
          </a:p>
          <a:p>
            <a:r>
              <a:rPr lang="en-US"/>
              <a:t>The main idea is to leverage the texturing power of recent graphics hardware, and to bundle strokes together in textures, rather than draw them as individual primitives.</a:t>
            </a:r>
          </a:p>
          <a:p>
            <a:r>
              <a:rPr lang="en-US"/>
              <a:t> We start with a bitmap of a stroke that an artist draws, or that we import from a drawing package. As a preprocess, we create a set of textures using several instances of our example stroke.</a:t>
            </a:r>
          </a:p>
          <a:p>
            <a:r>
              <a:rPr lang="en-US"/>
              <a:t> At runtime, we select and blend a subset of these texture images, applying them to the mesh surface.</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5F4BD-D088-4849-B722-3E6CE8DA1DA1}" type="slidenum">
              <a:rPr lang="en-US" altLang="ja-JP"/>
              <a:pPr/>
              <a:t>11</a:t>
            </a:fld>
            <a:endParaRPr lang="en-US" altLang="ja-JP"/>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A94EC-FE8B-4BA8-80BA-BCA8622110D3}" type="slidenum">
              <a:rPr lang="en-US" altLang="ja-JP"/>
              <a:pPr/>
              <a:t>12</a:t>
            </a:fld>
            <a:endParaRPr lang="en-US" altLang="ja-JP"/>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D8957-E3C3-4553-B162-53CCDE02D1B3}" type="slidenum">
              <a:rPr lang="en-US" altLang="ja-JP"/>
              <a:pPr/>
              <a:t>17</a:t>
            </a:fld>
            <a:endParaRPr lang="en-US" altLang="ja-JP"/>
          </a:p>
        </p:txBody>
      </p:sp>
      <p:sp>
        <p:nvSpPr>
          <p:cNvPr id="203778" name="Rectangle 2"/>
          <p:cNvSpPr>
            <a:spLocks noRo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t>The observation that you could encode Frendenburg 01 </a:t>
            </a:r>
          </a:p>
          <a:p>
            <a:r>
              <a:rPr lang="en-US"/>
              <a:t>He encoded one transition </a:t>
            </a:r>
          </a:p>
          <a:p>
            <a:r>
              <a:rPr lang="en-US"/>
              <a:t>We do it with 7 bins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596A3-D04C-497B-8E5F-6F4B2FF71D33}" type="slidenum">
              <a:rPr lang="en-US" altLang="ja-JP"/>
              <a:pPr/>
              <a:t>18</a:t>
            </a:fld>
            <a:endParaRPr lang="en-US" altLang="ja-JP"/>
          </a:p>
        </p:txBody>
      </p:sp>
      <p:sp>
        <p:nvSpPr>
          <p:cNvPr id="212994" name="Rectangle 2"/>
          <p:cNvSpPr>
            <a:spLocks noRo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t>The observation that you could encode Frendenburg 01 </a:t>
            </a:r>
          </a:p>
          <a:p>
            <a:r>
              <a:rPr lang="en-US"/>
              <a:t>He encoded one transition </a:t>
            </a:r>
          </a:p>
          <a:p>
            <a:r>
              <a:rPr lang="en-US"/>
              <a:t>We do it with 7 bins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41218-FFCF-49F7-9B30-99B6FB5964B4}" type="slidenum">
              <a:rPr lang="en-US" altLang="ja-JP"/>
              <a:pPr/>
              <a:t>19</a:t>
            </a:fld>
            <a:endParaRPr lang="en-US" altLang="ja-JP"/>
          </a:p>
        </p:txBody>
      </p:sp>
      <p:sp>
        <p:nvSpPr>
          <p:cNvPr id="215042" name="Rectangle 2"/>
          <p:cNvSpPr>
            <a:spLocks noRo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t>The observation that you could encode Frendenburg 01 </a:t>
            </a:r>
          </a:p>
          <a:p>
            <a:r>
              <a:rPr lang="en-US"/>
              <a:t>He encoded one transition </a:t>
            </a:r>
          </a:p>
          <a:p>
            <a:r>
              <a:rPr lang="en-US"/>
              <a:t>We do it with 7 bins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DE18F-6B9B-488F-9BF4-BFFCA8D88D00}" type="slidenum">
              <a:rPr lang="en-US" altLang="ja-JP"/>
              <a:pPr/>
              <a:t>20</a:t>
            </a:fld>
            <a:endParaRPr lang="en-US" altLang="ja-JP"/>
          </a:p>
        </p:txBody>
      </p:sp>
      <p:sp>
        <p:nvSpPr>
          <p:cNvPr id="217090" name="Rectangle 2"/>
          <p:cNvSpPr>
            <a:spLocks noRo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The observation that you could encode Frendenburg 01 </a:t>
            </a:r>
          </a:p>
          <a:p>
            <a:r>
              <a:rPr lang="en-US"/>
              <a:t>He encoded one transition </a:t>
            </a:r>
          </a:p>
          <a:p>
            <a:r>
              <a:rPr lang="en-US"/>
              <a:t>We do it with 7 bins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27D57-ED40-4EB1-9810-B8CF2274196F}" type="slidenum">
              <a:rPr lang="en-US" altLang="ja-JP"/>
              <a:pPr/>
              <a:t>21</a:t>
            </a:fld>
            <a:endParaRPr lang="en-US" altLang="ja-JP"/>
          </a:p>
        </p:txBody>
      </p:sp>
      <p:sp>
        <p:nvSpPr>
          <p:cNvPr id="219138" name="Rectangle 2"/>
          <p:cNvSpPr>
            <a:spLocks noRo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a:t>The observation that you could encode Frendenburg 01 </a:t>
            </a:r>
          </a:p>
          <a:p>
            <a:r>
              <a:rPr lang="en-US"/>
              <a:t>He encoded one transition </a:t>
            </a:r>
          </a:p>
          <a:p>
            <a:r>
              <a:rPr lang="en-US"/>
              <a:t>We do it with 7 bins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EE6F9-2D2A-48C1-ADF8-B70085D45DB7}" type="slidenum">
              <a:rPr lang="en-US" altLang="ja-JP"/>
              <a:pPr/>
              <a:t>22</a:t>
            </a:fld>
            <a:endParaRPr lang="en-US" altLang="ja-JP"/>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sz="800"/>
              <a:t>Use adam’s thoughts:  </a:t>
            </a:r>
          </a:p>
          <a:p>
            <a:r>
              <a:rPr lang="en-US" sz="800"/>
              <a:t>Threshold scheme condenses volume tam by encoding into a smaller set of images</a:t>
            </a:r>
          </a:p>
          <a:p>
            <a:r>
              <a:rPr lang="en-US" sz="800"/>
              <a:t>Allows the information to be moved closer to the hardware</a:t>
            </a:r>
          </a:p>
          <a:p>
            <a:pPr lvl="1"/>
            <a:r>
              <a:rPr lang="en-US" sz="800"/>
              <a:t>Can then be decoded using a simple pixel shader – this allows for per pixel effects – specifically texture modulation</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D5AFF1-35A0-419B-8E6C-F4FCA5E5AC4D}" type="slidenum">
              <a:rPr lang="en-US" altLang="ja-JP"/>
              <a:pPr/>
              <a:t>23</a:t>
            </a:fld>
            <a:endParaRPr lang="en-US" altLang="ja-JP"/>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t>Simple to decode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89E35E-777B-4F29-99B3-A026ED0FE5FD}" type="slidenum">
              <a:rPr lang="en-US" altLang="ja-JP"/>
              <a:pPr/>
              <a:t>2</a:t>
            </a:fld>
            <a:endParaRPr lang="en-US" altLang="ja-JP"/>
          </a:p>
        </p:txBody>
      </p:sp>
      <p:sp>
        <p:nvSpPr>
          <p:cNvPr id="188418" name="Rectangle 2"/>
          <p:cNvSpPr>
            <a:spLocks noRo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t>Our goal in this paper is to explain a system that show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021B7-4E7D-4835-AB0F-1F458B5755BD}" type="slidenum">
              <a:rPr lang="en-US" altLang="ja-JP"/>
              <a:pPr/>
              <a:t>24</a:t>
            </a:fld>
            <a:endParaRPr lang="en-US" altLang="ja-JP"/>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F7D82-139C-4744-8BE0-1C16320E6D2C}" type="slidenum">
              <a:rPr lang="en-US" altLang="ja-JP"/>
              <a:pPr/>
              <a:t>25</a:t>
            </a:fld>
            <a:endParaRPr lang="en-US" altLang="ja-JP"/>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495B0-44B5-43F2-9A6C-69D5A1369089}" type="slidenum">
              <a:rPr lang="en-US" altLang="ja-JP"/>
              <a:pPr/>
              <a:t>26</a:t>
            </a:fld>
            <a:endParaRPr lang="en-US" altLang="ja-JP"/>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0A2B1-9AD4-4BCC-80B0-0E1D6B50093F}" type="slidenum">
              <a:rPr lang="en-US" altLang="ja-JP"/>
              <a:pPr/>
              <a:t>27</a:t>
            </a:fld>
            <a:endParaRPr lang="en-US" altLang="ja-JP"/>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BFC71-1E21-46DC-97D3-D54E50EA9B04}" type="slidenum">
              <a:rPr lang="en-US" altLang="ja-JP"/>
              <a:pPr/>
              <a:t>28</a:t>
            </a:fld>
            <a:endParaRPr lang="en-US" altLang="ja-JP"/>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0A8F2-1E9F-4200-84B7-B11828294E91}" type="slidenum">
              <a:rPr lang="en-US" altLang="ja-JP"/>
              <a:pPr/>
              <a:t>3</a:t>
            </a:fld>
            <a:endParaRPr lang="en-US" altLang="ja-JP"/>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a:t>Here is an overview of our approach.</a:t>
            </a:r>
          </a:p>
          <a:p>
            <a:r>
              <a:rPr lang="en-US"/>
              <a:t>The main idea is to leverage the texturing power of recent graphics hardware, and to bundle strokes together in textures, rather than draw them as individual primitives.</a:t>
            </a:r>
          </a:p>
          <a:p>
            <a:r>
              <a:rPr lang="en-US"/>
              <a:t> We start with a bitmap of a stroke that an artist draws, or that we import from a drawing package. As a preprocess, we create a set of textures using several instances of our example stroke.</a:t>
            </a:r>
          </a:p>
          <a:p>
            <a:r>
              <a:rPr lang="en-US"/>
              <a:t> At runtime, we select and blend a subset of these texture images, applying them to the mesh surface.</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6EE88-4339-41FA-972B-92EB7445AEF0}" type="slidenum">
              <a:rPr lang="en-US" altLang="ja-JP"/>
              <a:pPr/>
              <a:t>4</a:t>
            </a:fld>
            <a:endParaRPr lang="en-US" altLang="ja-JP"/>
          </a:p>
        </p:txBody>
      </p:sp>
      <p:sp>
        <p:nvSpPr>
          <p:cNvPr id="107522" name="Rectangle 2"/>
          <p:cNvSpPr>
            <a:spLocks noChangeArrowheads="1" noTextEdit="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107523" name="Rectangle 3"/>
          <p:cNvSpPr>
            <a:spLocks noChangeArrowheads="1"/>
          </p:cNvSpPr>
          <p:nvPr>
            <p:ph type="body" idx="1"/>
          </p:nvPr>
        </p:nvSpPr>
        <p:spPr bwMode="auto">
          <a:xfrm>
            <a:off x="693738" y="4379913"/>
            <a:ext cx="5548312" cy="4148137"/>
          </a:xfrm>
          <a:prstGeom prst="rect">
            <a:avLst/>
          </a:prstGeom>
          <a:solidFill>
            <a:srgbClr val="FFFFFF"/>
          </a:solidFill>
          <a:ln>
            <a:solidFill>
              <a:srgbClr val="000000"/>
            </a:solidFill>
            <a:miter lim="800000"/>
            <a:headEnd/>
            <a:tailEnd/>
          </a:ln>
        </p:spPr>
        <p:txBody>
          <a:bodyPr lIns="92318" tIns="46159" rIns="92318" bIns="46159"/>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5157A-0565-4DEE-AF1A-4FD5D9575DD9}" type="slidenum">
              <a:rPr lang="en-US" altLang="ja-JP"/>
              <a:pPr/>
              <a:t>5</a:t>
            </a:fld>
            <a:endParaRPr lang="en-US" altLang="ja-JP"/>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Two notable systems have addressed real time hatching. The system presented by Lake et al. at NPAR 2000 renders scenes using strokes embedded in screen space. We are aiming for a different kind of artistic effect in our project, one in which strokes are associated with the object, helping reveal its shape both through the stroke direction and the optical flow created by motion.</a:t>
            </a:r>
          </a:p>
          <a:p>
            <a:r>
              <a:rPr lang="en-US"/>
              <a:t>Elber presented a system with object-space coherence, using strokes with fixed density on the object. In contrast, our system allows us to dynamically vary the stroke density in order to maintain constant spacing of strokes in the image.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3516C-F83C-472F-A8B9-2A1F73692C08}" type="slidenum">
              <a:rPr lang="en-US" altLang="ja-JP"/>
              <a:pPr/>
              <a:t>6</a:t>
            </a:fld>
            <a:endParaRPr lang="en-US" altLang="ja-JP"/>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t>In a moment, I will present a construction that uses two previous ideas involving stroke collections.</a:t>
            </a:r>
          </a:p>
          <a:p>
            <a:r>
              <a:rPr lang="en-US"/>
              <a:t>Prioritized stroke textures were introduced by Salisbury et al. and Winkenbach et al. at Siggraph in 94. They represent an ordered collection of strokes, where each stroke is annotated by the tone that would be produced by rendering it and all the previous strokes in the collection. You can see here several tones being rendered using prioritized stroke textures. At the bottom of the figure, you can see a continuous tone gradient.</a:t>
            </a:r>
          </a:p>
          <a:p>
            <a:r>
              <a:rPr lang="en-US"/>
              <a:t>Klein and co-workers presented a system for NPR-endering of virtual environments. The basic idea was to apply NPR filters to the textures in the scene. The goal was to keep the character and size of the strokes, regardless of resolution at which the surfaces were being rendered. They achieved this by constructing custom mipmap levels, each level being produced by running the NPR filter with the same size strokes. Since the different levels were produced independently, there was no coherence between strokes at different levels, so the strokes appeared to be swimming as one zoomed in and out from a surface.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64C013-B1BD-48DC-9F18-C55C934F89FD}" type="slidenum">
              <a:rPr lang="en-US" altLang="ja-JP"/>
              <a:pPr/>
              <a:t>7</a:t>
            </a:fld>
            <a:endParaRPr lang="en-US" altLang="ja-JP"/>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ja-JP">
                <a:ea typeface="ＭＳ Ｐゴシック" pitchFamily="50" charset="-128"/>
              </a:rPr>
              <a:t>Combining the 2 approaches, we produce Tonal Art Maps, a collection of stroke textures parameterized by both tone and resolution. When rendering a 3D object we will blend some of these textures, so we need to design them with a very high degree of coherence, in order to avoid blending artifacts.</a:t>
            </a:r>
          </a:p>
          <a:p>
            <a:r>
              <a:rPr lang="en-US" altLang="ja-JP">
                <a:ea typeface="ＭＳ Ｐゴシック" pitchFamily="50" charset="-128"/>
              </a:rPr>
              <a:t>Specifically, we impose a stroke nesting property: all the strokes in one image appear in all the finer resolution images, and all the darker tone images. By transitive closure, they appear in ann the images to the right or down, in the Tonal Art Map array.</a:t>
            </a:r>
          </a:p>
          <a:p>
            <a:r>
              <a:rPr lang="en-US" altLang="ja-JP">
                <a:ea typeface="ＭＳ Ｐゴシック" pitchFamily="50" charset="-128"/>
              </a:rPr>
              <a:t>[Demo] You can see that as the square gets darker, all the strokes persist, and a few others are gradually blended in. The same thing happens as we zoom 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CBE11-6076-484B-BD31-092A46830B68}" type="slidenum">
              <a:rPr lang="en-US" altLang="ja-JP"/>
              <a:pPr/>
              <a:t>8</a:t>
            </a:fld>
            <a:endParaRPr lang="en-US" altLang="ja-JP"/>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0C229-7130-4047-94B0-6DC06B15DACD}" type="slidenum">
              <a:rPr lang="en-US" altLang="ja-JP"/>
              <a:pPr/>
              <a:t>9</a:t>
            </a:fld>
            <a:endParaRPr lang="en-US" altLang="ja-JP"/>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EFB82395-B740-435C-B2B0-BBA6BBB9629B}" type="slidenum">
              <a:rPr lang="en-US" altLang="ja-JP"/>
              <a:pPr/>
              <a:t>‹#›</a:t>
            </a:fld>
            <a:endParaRPr lang="en-US" altLang="ja-JP"/>
          </a:p>
        </p:txBody>
      </p:sp>
    </p:spTree>
    <p:extLst>
      <p:ext uri="{BB962C8B-B14F-4D97-AF65-F5344CB8AC3E}">
        <p14:creationId xmlns:p14="http://schemas.microsoft.com/office/powerpoint/2010/main" val="250548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3A1D0F39-E850-45DB-B32B-06AEE2209B9C}" type="slidenum">
              <a:rPr lang="en-US" altLang="ja-JP"/>
              <a:pPr/>
              <a:t>‹#›</a:t>
            </a:fld>
            <a:endParaRPr lang="en-US" altLang="ja-JP"/>
          </a:p>
        </p:txBody>
      </p:sp>
    </p:spTree>
    <p:extLst>
      <p:ext uri="{BB962C8B-B14F-4D97-AF65-F5344CB8AC3E}">
        <p14:creationId xmlns:p14="http://schemas.microsoft.com/office/powerpoint/2010/main" val="282448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252552DA-6836-4AB3-8F80-104C26276C04}" type="slidenum">
              <a:rPr lang="en-US" altLang="ja-JP"/>
              <a:pPr/>
              <a:t>‹#›</a:t>
            </a:fld>
            <a:endParaRPr lang="en-US" altLang="ja-JP"/>
          </a:p>
        </p:txBody>
      </p:sp>
    </p:spTree>
    <p:extLst>
      <p:ext uri="{BB962C8B-B14F-4D97-AF65-F5344CB8AC3E}">
        <p14:creationId xmlns:p14="http://schemas.microsoft.com/office/powerpoint/2010/main" val="277245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063F6D8-24A7-4778-BE6C-BB4CF4FB4F8F}" type="slidenum">
              <a:rPr lang="en-US" altLang="ja-JP"/>
              <a:pPr/>
              <a:t>‹#›</a:t>
            </a:fld>
            <a:endParaRPr lang="en-US" altLang="ja-JP"/>
          </a:p>
        </p:txBody>
      </p:sp>
    </p:spTree>
    <p:extLst>
      <p:ext uri="{BB962C8B-B14F-4D97-AF65-F5344CB8AC3E}">
        <p14:creationId xmlns:p14="http://schemas.microsoft.com/office/powerpoint/2010/main" val="300008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5E4AA7B-9B36-4A3D-B6B9-6ED7C62EC081}" type="slidenum">
              <a:rPr lang="en-US" altLang="ja-JP"/>
              <a:pPr/>
              <a:t>‹#›</a:t>
            </a:fld>
            <a:endParaRPr lang="en-US" altLang="ja-JP"/>
          </a:p>
        </p:txBody>
      </p:sp>
    </p:spTree>
    <p:extLst>
      <p:ext uri="{BB962C8B-B14F-4D97-AF65-F5344CB8AC3E}">
        <p14:creationId xmlns:p14="http://schemas.microsoft.com/office/powerpoint/2010/main" val="2087654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4B58EC2-57B9-4D3A-8E03-14ECA86DAC71}" type="slidenum">
              <a:rPr lang="en-US" altLang="ja-JP"/>
              <a:pPr/>
              <a:t>‹#›</a:t>
            </a:fld>
            <a:endParaRPr lang="en-US" altLang="ja-JP"/>
          </a:p>
        </p:txBody>
      </p:sp>
    </p:spTree>
    <p:extLst>
      <p:ext uri="{BB962C8B-B14F-4D97-AF65-F5344CB8AC3E}">
        <p14:creationId xmlns:p14="http://schemas.microsoft.com/office/powerpoint/2010/main" val="3259663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90521F7-25BA-486F-99F6-4AD6E854EA69}" type="slidenum">
              <a:rPr lang="en-US" altLang="ja-JP"/>
              <a:pPr/>
              <a:t>‹#›</a:t>
            </a:fld>
            <a:endParaRPr lang="en-US" altLang="ja-JP"/>
          </a:p>
        </p:txBody>
      </p:sp>
    </p:spTree>
    <p:extLst>
      <p:ext uri="{BB962C8B-B14F-4D97-AF65-F5344CB8AC3E}">
        <p14:creationId xmlns:p14="http://schemas.microsoft.com/office/powerpoint/2010/main" val="4157969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1F5610B-21F8-45A4-B479-BFAB5A9575B4}" type="slidenum">
              <a:rPr lang="en-US" altLang="ja-JP"/>
              <a:pPr/>
              <a:t>‹#›</a:t>
            </a:fld>
            <a:endParaRPr lang="en-US" altLang="ja-JP"/>
          </a:p>
        </p:txBody>
      </p:sp>
    </p:spTree>
    <p:extLst>
      <p:ext uri="{BB962C8B-B14F-4D97-AF65-F5344CB8AC3E}">
        <p14:creationId xmlns:p14="http://schemas.microsoft.com/office/powerpoint/2010/main" val="73385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78B30DCA-6AEE-4449-A663-90904730FB33}" type="slidenum">
              <a:rPr lang="en-US" altLang="ja-JP"/>
              <a:pPr/>
              <a:t>‹#›</a:t>
            </a:fld>
            <a:endParaRPr lang="en-US" altLang="ja-JP"/>
          </a:p>
        </p:txBody>
      </p:sp>
    </p:spTree>
    <p:extLst>
      <p:ext uri="{BB962C8B-B14F-4D97-AF65-F5344CB8AC3E}">
        <p14:creationId xmlns:p14="http://schemas.microsoft.com/office/powerpoint/2010/main" val="110670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8D848EA1-E2CF-4FDA-8ED0-698309A3463E}" type="slidenum">
              <a:rPr lang="en-US" altLang="ja-JP"/>
              <a:pPr/>
              <a:t>‹#›</a:t>
            </a:fld>
            <a:endParaRPr lang="en-US" altLang="ja-JP"/>
          </a:p>
        </p:txBody>
      </p:sp>
    </p:spTree>
    <p:extLst>
      <p:ext uri="{BB962C8B-B14F-4D97-AF65-F5344CB8AC3E}">
        <p14:creationId xmlns:p14="http://schemas.microsoft.com/office/powerpoint/2010/main" val="242952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F14DD86E-4D08-44FA-8E86-49EAC96679BD}" type="slidenum">
              <a:rPr lang="en-US" altLang="ja-JP"/>
              <a:pPr/>
              <a:t>‹#›</a:t>
            </a:fld>
            <a:endParaRPr lang="en-US" altLang="ja-JP"/>
          </a:p>
        </p:txBody>
      </p:sp>
    </p:spTree>
    <p:extLst>
      <p:ext uri="{BB962C8B-B14F-4D97-AF65-F5344CB8AC3E}">
        <p14:creationId xmlns:p14="http://schemas.microsoft.com/office/powerpoint/2010/main" val="362593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ja-JP"/>
          </a:p>
        </p:txBody>
      </p:sp>
      <p:sp>
        <p:nvSpPr>
          <p:cNvPr id="8" name="Footer Placeholder 7"/>
          <p:cNvSpPr>
            <a:spLocks noGrp="1"/>
          </p:cNvSpPr>
          <p:nvPr>
            <p:ph type="ftr" sz="quarter" idx="11"/>
          </p:nvPr>
        </p:nvSpPr>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E2330E8F-E2E9-4C0A-8494-F87A78714A20}" type="slidenum">
              <a:rPr lang="en-US" altLang="ja-JP"/>
              <a:pPr/>
              <a:t>‹#›</a:t>
            </a:fld>
            <a:endParaRPr lang="en-US" altLang="ja-JP"/>
          </a:p>
        </p:txBody>
      </p:sp>
    </p:spTree>
    <p:extLst>
      <p:ext uri="{BB962C8B-B14F-4D97-AF65-F5344CB8AC3E}">
        <p14:creationId xmlns:p14="http://schemas.microsoft.com/office/powerpoint/2010/main" val="35327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ja-JP"/>
          </a:p>
        </p:txBody>
      </p:sp>
      <p:sp>
        <p:nvSpPr>
          <p:cNvPr id="4" name="Footer Placeholder 3"/>
          <p:cNvSpPr>
            <a:spLocks noGrp="1"/>
          </p:cNvSpPr>
          <p:nvPr>
            <p:ph type="ftr" sz="quarter" idx="11"/>
          </p:nvPr>
        </p:nvSpPr>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AEDA065C-55DA-4590-9C86-18CE1CFD1D9A}" type="slidenum">
              <a:rPr lang="en-US" altLang="ja-JP"/>
              <a:pPr/>
              <a:t>‹#›</a:t>
            </a:fld>
            <a:endParaRPr lang="en-US" altLang="ja-JP"/>
          </a:p>
        </p:txBody>
      </p:sp>
    </p:spTree>
    <p:extLst>
      <p:ext uri="{BB962C8B-B14F-4D97-AF65-F5344CB8AC3E}">
        <p14:creationId xmlns:p14="http://schemas.microsoft.com/office/powerpoint/2010/main" val="115303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p>
        </p:txBody>
      </p:sp>
      <p:sp>
        <p:nvSpPr>
          <p:cNvPr id="3" name="Footer Placeholder 2"/>
          <p:cNvSpPr>
            <a:spLocks noGrp="1"/>
          </p:cNvSpPr>
          <p:nvPr>
            <p:ph type="ftr" sz="quarter" idx="11"/>
          </p:nvPr>
        </p:nvSpPr>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FAC05F96-57BD-47C4-81B2-EC66A20C96DE}" type="slidenum">
              <a:rPr lang="en-US" altLang="ja-JP"/>
              <a:pPr/>
              <a:t>‹#›</a:t>
            </a:fld>
            <a:endParaRPr lang="en-US" altLang="ja-JP"/>
          </a:p>
        </p:txBody>
      </p:sp>
    </p:spTree>
    <p:extLst>
      <p:ext uri="{BB962C8B-B14F-4D97-AF65-F5344CB8AC3E}">
        <p14:creationId xmlns:p14="http://schemas.microsoft.com/office/powerpoint/2010/main" val="10336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1EA8506D-F5EF-4C62-BD97-7C9D52BDA84E}" type="slidenum">
              <a:rPr lang="en-US" altLang="ja-JP"/>
              <a:pPr/>
              <a:t>‹#›</a:t>
            </a:fld>
            <a:endParaRPr lang="en-US" altLang="ja-JP"/>
          </a:p>
        </p:txBody>
      </p:sp>
    </p:spTree>
    <p:extLst>
      <p:ext uri="{BB962C8B-B14F-4D97-AF65-F5344CB8AC3E}">
        <p14:creationId xmlns:p14="http://schemas.microsoft.com/office/powerpoint/2010/main" val="213266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28A5F63E-417B-4E80-9576-8144A01C2C85}" type="slidenum">
              <a:rPr lang="en-US" altLang="ja-JP"/>
              <a:pPr/>
              <a:t>‹#›</a:t>
            </a:fld>
            <a:endParaRPr lang="en-US" altLang="ja-JP"/>
          </a:p>
        </p:txBody>
      </p:sp>
    </p:spTree>
    <p:extLst>
      <p:ext uri="{BB962C8B-B14F-4D97-AF65-F5344CB8AC3E}">
        <p14:creationId xmlns:p14="http://schemas.microsoft.com/office/powerpoint/2010/main" val="425854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D9E8F043-F302-4788-86E3-C0C2DE6465BC}"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video" Target="file:///C:\mtwebb\generals\hatch3.avi" TargetMode="External"/><Relationship Id="rId1" Type="http://schemas.microsoft.com/office/2007/relationships/media" Target="file:///C:\mtwebb\generals\hatch3.avi" TargetMode="Externa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hyperlink" Target="file:///c:\mtwebb\npar2002\demo\npr\hidecmd.exe%20%20\mtwebb\npar2002\demo\npr\pink_bunny.ba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8.xml"/><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9.png"/><Relationship Id="rId5" Type="http://schemas.openxmlformats.org/officeDocument/2006/relationships/image" Target="../media/image58.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24.jpeg"/><Relationship Id="rId7" Type="http://schemas.openxmlformats.org/officeDocument/2006/relationships/image" Target="../media/image66.jpe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1.jpeg"/><Relationship Id="rId9" Type="http://schemas.openxmlformats.org/officeDocument/2006/relationships/hyperlink" Target="file:///c:\mtwebb\npar2002\demo\npr\hidecmd.exe%20%20\mtwebb\npar2002\demo\npr\demo_npar02_2.ba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457200" y="228600"/>
            <a:ext cx="8305800" cy="2559050"/>
          </a:xfrm>
        </p:spPr>
        <p:txBody>
          <a:bodyPr/>
          <a:lstStyle/>
          <a:p>
            <a:r>
              <a:rPr lang="en-US"/>
              <a:t>Fine Tone Control</a:t>
            </a:r>
            <a:br>
              <a:rPr lang="en-US"/>
            </a:br>
            <a:r>
              <a:rPr lang="en-US"/>
              <a:t>in Hardware Hatching</a:t>
            </a:r>
          </a:p>
        </p:txBody>
      </p:sp>
      <p:sp>
        <p:nvSpPr>
          <p:cNvPr id="186371" name="Rectangle 3"/>
          <p:cNvSpPr>
            <a:spLocks noGrp="1" noChangeArrowheads="1"/>
          </p:cNvSpPr>
          <p:nvPr>
            <p:ph type="subTitle" idx="1"/>
          </p:nvPr>
        </p:nvSpPr>
        <p:spPr>
          <a:xfrm>
            <a:off x="762000" y="3505200"/>
            <a:ext cx="3581400" cy="2209800"/>
          </a:xfrm>
        </p:spPr>
        <p:txBody>
          <a:bodyPr/>
          <a:lstStyle/>
          <a:p>
            <a:pPr algn="l"/>
            <a:r>
              <a:rPr lang="en-US"/>
              <a:t>Matthew Webb</a:t>
            </a:r>
          </a:p>
          <a:p>
            <a:pPr algn="l"/>
            <a:r>
              <a:rPr lang="en-US"/>
              <a:t>Emil Praun</a:t>
            </a:r>
          </a:p>
          <a:p>
            <a:pPr algn="l"/>
            <a:r>
              <a:rPr lang="en-US"/>
              <a:t>Hugues Hoppe</a:t>
            </a:r>
          </a:p>
          <a:p>
            <a:pPr algn="l"/>
            <a:r>
              <a:rPr lang="en-US"/>
              <a:t>Adam Finkelstein</a:t>
            </a:r>
          </a:p>
        </p:txBody>
      </p:sp>
      <p:sp>
        <p:nvSpPr>
          <p:cNvPr id="186372" name="Rectangle 4"/>
          <p:cNvSpPr>
            <a:spLocks noChangeArrowheads="1"/>
          </p:cNvSpPr>
          <p:nvPr/>
        </p:nvSpPr>
        <p:spPr bwMode="auto">
          <a:xfrm>
            <a:off x="4495800" y="3505200"/>
            <a:ext cx="3810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20000"/>
              </a:spcBef>
            </a:pPr>
            <a:r>
              <a:rPr lang="en-US" sz="3200">
                <a:latin typeface="Arial" charset="0"/>
              </a:rPr>
              <a:t>Princeton University</a:t>
            </a:r>
          </a:p>
          <a:p>
            <a:pPr algn="r">
              <a:spcBef>
                <a:spcPct val="20000"/>
              </a:spcBef>
            </a:pPr>
            <a:r>
              <a:rPr lang="en-US" sz="3200">
                <a:latin typeface="Arial" charset="0"/>
              </a:rPr>
              <a:t>Princeton University</a:t>
            </a:r>
          </a:p>
          <a:p>
            <a:pPr algn="r">
              <a:spcBef>
                <a:spcPct val="20000"/>
              </a:spcBef>
            </a:pPr>
            <a:r>
              <a:rPr lang="en-US" sz="3200">
                <a:latin typeface="Arial" charset="0"/>
              </a:rPr>
              <a:t>Microsoft Research</a:t>
            </a:r>
          </a:p>
          <a:p>
            <a:pPr algn="r">
              <a:spcBef>
                <a:spcPct val="20000"/>
              </a:spcBef>
            </a:pPr>
            <a:r>
              <a:rPr lang="en-US" sz="3200">
                <a:latin typeface="Arial" charset="0"/>
              </a:rPr>
              <a:t>Princeton University</a:t>
            </a:r>
          </a:p>
        </p:txBody>
      </p:sp>
    </p:spTree>
  </p:cSld>
  <p:clrMapOvr>
    <a:masterClrMapping/>
  </p:clrMapOvr>
  <p:transition advTm="1723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p:cNvSpPr>
            <a:spLocks noGrp="1" noChangeArrowheads="1"/>
          </p:cNvSpPr>
          <p:nvPr>
            <p:ph type="title"/>
          </p:nvPr>
        </p:nvSpPr>
        <p:spPr>
          <a:xfrm>
            <a:off x="457200" y="0"/>
            <a:ext cx="8229600" cy="838200"/>
          </a:xfrm>
        </p:spPr>
        <p:txBody>
          <a:bodyPr/>
          <a:lstStyle/>
          <a:p>
            <a:r>
              <a:rPr lang="en-US">
                <a:latin typeface="Verdana" pitchFamily="34" charset="0"/>
              </a:rPr>
              <a:t>Approach</a:t>
            </a:r>
          </a:p>
        </p:txBody>
      </p:sp>
      <p:pic>
        <p:nvPicPr>
          <p:cNvPr id="158752" name="Picture 32" descr="bunny_mesh"/>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352800" y="4038600"/>
            <a:ext cx="2362200" cy="2355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8754" name="Picture 34" descr="bunny_coral"/>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858000" y="2895600"/>
            <a:ext cx="2133600" cy="2014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8722" name="Freeform 2"/>
          <p:cNvSpPr>
            <a:spLocks/>
          </p:cNvSpPr>
          <p:nvPr/>
        </p:nvSpPr>
        <p:spPr bwMode="auto">
          <a:xfrm>
            <a:off x="2817813" y="2882900"/>
            <a:ext cx="1587" cy="3417888"/>
          </a:xfrm>
          <a:custGeom>
            <a:avLst/>
            <a:gdLst>
              <a:gd name="T0" fmla="*/ 0 w 1"/>
              <a:gd name="T1" fmla="*/ 0 h 2153"/>
              <a:gd name="T2" fmla="*/ 1 w 1"/>
              <a:gd name="T3" fmla="*/ 2153 h 2153"/>
            </a:gdLst>
            <a:ahLst/>
            <a:cxnLst>
              <a:cxn ang="0">
                <a:pos x="T0" y="T1"/>
              </a:cxn>
              <a:cxn ang="0">
                <a:pos x="T2" y="T3"/>
              </a:cxn>
            </a:cxnLst>
            <a:rect l="0" t="0" r="r" b="b"/>
            <a:pathLst>
              <a:path w="1" h="2153">
                <a:moveTo>
                  <a:pt x="0" y="0"/>
                </a:moveTo>
                <a:lnTo>
                  <a:pt x="1" y="2153"/>
                </a:ln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33" name="Text Box 13"/>
          <p:cNvSpPr txBox="1">
            <a:spLocks noChangeArrowheads="1"/>
          </p:cNvSpPr>
          <p:nvPr/>
        </p:nvSpPr>
        <p:spPr bwMode="auto">
          <a:xfrm>
            <a:off x="3843338" y="1255713"/>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atin typeface="Arial" charset="0"/>
              </a:rPr>
              <a:t>Set of textures</a:t>
            </a:r>
          </a:p>
        </p:txBody>
      </p:sp>
      <p:sp>
        <p:nvSpPr>
          <p:cNvPr id="158734" name="Text Box 14"/>
          <p:cNvSpPr txBox="1">
            <a:spLocks noChangeArrowheads="1"/>
          </p:cNvSpPr>
          <p:nvPr/>
        </p:nvSpPr>
        <p:spPr bwMode="auto">
          <a:xfrm>
            <a:off x="3048000" y="40386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atin typeface="Arial" charset="0"/>
              </a:rPr>
              <a:t>Mesh</a:t>
            </a:r>
          </a:p>
        </p:txBody>
      </p:sp>
      <p:sp>
        <p:nvSpPr>
          <p:cNvPr id="158735" name="Text Box 15"/>
          <p:cNvSpPr txBox="1">
            <a:spLocks noChangeArrowheads="1"/>
          </p:cNvSpPr>
          <p:nvPr/>
        </p:nvSpPr>
        <p:spPr bwMode="auto">
          <a:xfrm>
            <a:off x="2092325" y="6188075"/>
            <a:ext cx="1441450" cy="379413"/>
          </a:xfrm>
          <a:prstGeom prst="rect">
            <a:avLst/>
          </a:prstGeom>
          <a:solidFill>
            <a:schemeClr val="bg1"/>
          </a:solidFill>
          <a:ln w="12700"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b="1">
                <a:latin typeface="Arial" charset="0"/>
              </a:rPr>
              <a:t>Preprocess</a:t>
            </a:r>
          </a:p>
        </p:txBody>
      </p:sp>
      <p:sp>
        <p:nvSpPr>
          <p:cNvPr id="158736" name="AutoShape 16"/>
          <p:cNvSpPr>
            <a:spLocks noChangeArrowheads="1"/>
          </p:cNvSpPr>
          <p:nvPr/>
        </p:nvSpPr>
        <p:spPr bwMode="auto">
          <a:xfrm>
            <a:off x="2489200" y="2608263"/>
            <a:ext cx="762000" cy="369887"/>
          </a:xfrm>
          <a:prstGeom prst="notchedRightArrow">
            <a:avLst>
              <a:gd name="adj1" fmla="val 50000"/>
              <a:gd name="adj2" fmla="val 51502"/>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37" name="Text Box 17"/>
          <p:cNvSpPr txBox="1">
            <a:spLocks noChangeArrowheads="1"/>
          </p:cNvSpPr>
          <p:nvPr/>
        </p:nvSpPr>
        <p:spPr bwMode="auto">
          <a:xfrm>
            <a:off x="7397750" y="245268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atin typeface="Arial" charset="0"/>
              </a:rPr>
              <a:t>Result</a:t>
            </a:r>
          </a:p>
        </p:txBody>
      </p:sp>
      <p:sp>
        <p:nvSpPr>
          <p:cNvPr id="158738" name="Line 18"/>
          <p:cNvSpPr>
            <a:spLocks noChangeShapeType="1"/>
          </p:cNvSpPr>
          <p:nvPr/>
        </p:nvSpPr>
        <p:spPr bwMode="auto">
          <a:xfrm>
            <a:off x="6272213" y="3625850"/>
            <a:ext cx="0" cy="27860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39" name="Text Box 19"/>
          <p:cNvSpPr txBox="1">
            <a:spLocks noChangeArrowheads="1"/>
          </p:cNvSpPr>
          <p:nvPr/>
        </p:nvSpPr>
        <p:spPr bwMode="auto">
          <a:xfrm>
            <a:off x="5654675" y="6188075"/>
            <a:ext cx="1289050" cy="379413"/>
          </a:xfrm>
          <a:prstGeom prst="rect">
            <a:avLst/>
          </a:prstGeom>
          <a:solidFill>
            <a:schemeClr val="bg1"/>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b="1">
                <a:latin typeface="Arial" charset="0"/>
              </a:rPr>
              <a:t>Real-Time</a:t>
            </a:r>
          </a:p>
        </p:txBody>
      </p:sp>
      <p:sp>
        <p:nvSpPr>
          <p:cNvPr id="158740" name="Text Box 20"/>
          <p:cNvSpPr txBox="1">
            <a:spLocks noChangeArrowheads="1"/>
          </p:cNvSpPr>
          <p:nvPr/>
        </p:nvSpPr>
        <p:spPr bwMode="auto">
          <a:xfrm>
            <a:off x="457200" y="2667000"/>
            <a:ext cx="172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atin typeface="Arial" charset="0"/>
              </a:rPr>
              <a:t>Stroke Session</a:t>
            </a:r>
          </a:p>
        </p:txBody>
      </p:sp>
      <p:sp>
        <p:nvSpPr>
          <p:cNvPr id="158741" name="AutoShape 21"/>
          <p:cNvSpPr>
            <a:spLocks noChangeArrowheads="1"/>
          </p:cNvSpPr>
          <p:nvPr/>
        </p:nvSpPr>
        <p:spPr bwMode="auto">
          <a:xfrm rot="680544">
            <a:off x="5959475" y="3446463"/>
            <a:ext cx="762000" cy="369887"/>
          </a:xfrm>
          <a:prstGeom prst="notchedRightArrow">
            <a:avLst>
              <a:gd name="adj1" fmla="val 50000"/>
              <a:gd name="adj2" fmla="val 51502"/>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42" name="AutoShape 22"/>
          <p:cNvSpPr>
            <a:spLocks noChangeArrowheads="1"/>
          </p:cNvSpPr>
          <p:nvPr/>
        </p:nvSpPr>
        <p:spPr bwMode="auto">
          <a:xfrm rot="20919456" flipV="1">
            <a:off x="5969000" y="4090988"/>
            <a:ext cx="762000" cy="369887"/>
          </a:xfrm>
          <a:prstGeom prst="notchedRightArrow">
            <a:avLst>
              <a:gd name="adj1" fmla="val 50000"/>
              <a:gd name="adj2" fmla="val 51502"/>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58756" name="Picture 36" descr="mm_128_0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676400"/>
            <a:ext cx="474663" cy="474663"/>
          </a:xfrm>
          <a:prstGeom prst="rect">
            <a:avLst/>
          </a:prstGeom>
          <a:noFill/>
          <a:ln w="9525">
            <a:solidFill>
              <a:schemeClr val="tx1"/>
            </a:solidFill>
            <a:miter lim="800000"/>
            <a:headEnd/>
            <a:tailEnd/>
          </a:ln>
          <a:effectLst>
            <a:outerShdw dist="28398" dir="3806097"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58758" name="Picture 38" descr="mm_256_0028"/>
          <p:cNvPicPr>
            <a:picLocks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3657600" y="2286000"/>
            <a:ext cx="950913" cy="950913"/>
          </a:xfrm>
          <a:noFill/>
          <a:ln>
            <a:solidFill>
              <a:schemeClr val="tx1"/>
            </a:solidFill>
            <a:miter lim="800000"/>
            <a:headEnd/>
            <a:tailEnd/>
          </a:ln>
          <a:effectLst>
            <a:outerShdw dist="3592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58760" name="Picture 40" descr="mm_128_01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5538" y="1676400"/>
            <a:ext cx="474662" cy="474663"/>
          </a:xfrm>
          <a:prstGeom prst="rect">
            <a:avLst/>
          </a:prstGeom>
          <a:noFill/>
          <a:ln w="9525">
            <a:solidFill>
              <a:schemeClr val="tx1"/>
            </a:solidFill>
            <a:miter lim="800000"/>
            <a:headEnd/>
            <a:tailEnd/>
          </a:ln>
          <a:effectLst>
            <a:outerShdw dist="45791" dir="2021404"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58762" name="Picture 42" descr="mm_256_01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2286000"/>
            <a:ext cx="950913" cy="950913"/>
          </a:xfrm>
          <a:prstGeom prst="rect">
            <a:avLst/>
          </a:prstGeom>
          <a:noFill/>
          <a:ln w="9525">
            <a:solidFill>
              <a:schemeClr val="tx1"/>
            </a:solidFill>
            <a:miter lim="800000"/>
            <a:headEnd/>
            <a:tailEnd/>
          </a:ln>
          <a:effectLst>
            <a:outerShdw dist="3592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advTm="3412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3" name="Picture 13" descr="vol_tam_horitz"/>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514600" y="0"/>
            <a:ext cx="6858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7" name="Text Box 7"/>
          <p:cNvSpPr txBox="1">
            <a:spLocks noChangeArrowheads="1"/>
          </p:cNvSpPr>
          <p:nvPr/>
        </p:nvSpPr>
        <p:spPr bwMode="auto">
          <a:xfrm>
            <a:off x="152400" y="457200"/>
            <a:ext cx="2667000"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3200">
                <a:latin typeface="Arial" charset="0"/>
              </a:rPr>
              <a:t>Volume TAM</a:t>
            </a:r>
          </a:p>
          <a:p>
            <a:pPr>
              <a:spcBef>
                <a:spcPct val="50000"/>
              </a:spcBef>
              <a:buFontTx/>
              <a:buChar char="•"/>
            </a:pPr>
            <a:endParaRPr lang="en-US" altLang="ja-JP" sz="2400">
              <a:latin typeface="Arial" charset="0"/>
            </a:endParaRPr>
          </a:p>
          <a:p>
            <a:pPr>
              <a:spcBef>
                <a:spcPct val="50000"/>
              </a:spcBef>
              <a:buFontTx/>
              <a:buChar char="•"/>
            </a:pPr>
            <a:r>
              <a:rPr lang="en-US" altLang="ja-JP" sz="2200">
                <a:latin typeface="Arial" charset="0"/>
              </a:rPr>
              <a:t>Fine Tone Control</a:t>
            </a:r>
          </a:p>
          <a:p>
            <a:pPr>
              <a:spcBef>
                <a:spcPct val="50000"/>
              </a:spcBef>
              <a:buFontTx/>
              <a:buChar char="•"/>
            </a:pPr>
            <a:endParaRPr lang="en-US" altLang="ja-JP" sz="2200">
              <a:latin typeface="Arial" charset="0"/>
            </a:endParaRPr>
          </a:p>
          <a:p>
            <a:pPr>
              <a:spcBef>
                <a:spcPct val="50000"/>
              </a:spcBef>
              <a:buFontTx/>
              <a:buChar char="•"/>
            </a:pPr>
            <a:r>
              <a:rPr lang="en-US" altLang="ja-JP" sz="2200">
                <a:latin typeface="Arial" charset="0"/>
              </a:rPr>
              <a:t>Color</a:t>
            </a:r>
          </a:p>
          <a:p>
            <a:pPr>
              <a:spcBef>
                <a:spcPct val="50000"/>
              </a:spcBef>
              <a:buFontTx/>
              <a:buChar char="•"/>
            </a:pPr>
            <a:endParaRPr lang="en-US" altLang="ja-JP" sz="2200">
              <a:latin typeface="Arial" charset="0"/>
            </a:endParaRPr>
          </a:p>
          <a:p>
            <a:pPr>
              <a:spcBef>
                <a:spcPct val="50000"/>
              </a:spcBef>
              <a:buFontTx/>
              <a:buChar char="•"/>
            </a:pPr>
            <a:r>
              <a:rPr lang="en-US" altLang="ja-JP" sz="2200">
                <a:latin typeface="Arial" charset="0"/>
              </a:rPr>
              <a:t>Greater Artistic      Control</a:t>
            </a:r>
          </a:p>
          <a:p>
            <a:pPr>
              <a:spcBef>
                <a:spcPct val="50000"/>
              </a:spcBef>
            </a:pPr>
            <a:endParaRPr lang="en-US" altLang="ja-JP" sz="220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ja-JP"/>
              <a:t>Volume TAM creation</a:t>
            </a:r>
          </a:p>
        </p:txBody>
      </p:sp>
      <p:sp>
        <p:nvSpPr>
          <p:cNvPr id="53251" name="Rectangle 3"/>
          <p:cNvSpPr>
            <a:spLocks noGrp="1" noChangeArrowheads="1"/>
          </p:cNvSpPr>
          <p:nvPr>
            <p:ph type="body" idx="1"/>
          </p:nvPr>
        </p:nvSpPr>
        <p:spPr/>
        <p:txBody>
          <a:bodyPr/>
          <a:lstStyle/>
          <a:p>
            <a:r>
              <a:rPr lang="en-US" altLang="ja-JP"/>
              <a:t>Volume TAM consists of 120 images</a:t>
            </a:r>
          </a:p>
          <a:p>
            <a:endParaRPr lang="en-US" altLang="ja-JP"/>
          </a:p>
          <a:p>
            <a:r>
              <a:rPr lang="en-US" altLang="ja-JP"/>
              <a:t>Artist works on most detailed level</a:t>
            </a:r>
          </a:p>
          <a:p>
            <a:endParaRPr lang="en-US" altLang="ja-JP"/>
          </a:p>
          <a:p>
            <a:r>
              <a:rPr lang="en-US" altLang="ja-JP"/>
              <a:t>Computer generates TAM images from subsets of artist’s strokes</a:t>
            </a:r>
          </a:p>
          <a:p>
            <a:pPr>
              <a:buFontTx/>
              <a:buNone/>
            </a:pPr>
            <a:endParaRPr lang="en-US" altLang="ja-JP"/>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Grp="1" noChangeArrowheads="1"/>
          </p:cNvSpPr>
          <p:nvPr>
            <p:ph type="title"/>
          </p:nvPr>
        </p:nvSpPr>
        <p:spPr>
          <a:xfrm>
            <a:off x="457200" y="0"/>
            <a:ext cx="8229600" cy="838200"/>
          </a:xfrm>
        </p:spPr>
        <p:txBody>
          <a:bodyPr/>
          <a:lstStyle/>
          <a:p>
            <a:r>
              <a:rPr lang="en-US">
                <a:latin typeface="Verdana" pitchFamily="34" charset="0"/>
              </a:rPr>
              <a:t>Volume TAM creation</a:t>
            </a:r>
          </a:p>
        </p:txBody>
      </p:sp>
      <p:pic>
        <p:nvPicPr>
          <p:cNvPr id="167949" name="hatch3.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609600" y="11430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67951" name="Text Box 15"/>
          <p:cNvSpPr txBox="1">
            <a:spLocks noChangeArrowheads="1"/>
          </p:cNvSpPr>
          <p:nvPr/>
        </p:nvSpPr>
        <p:spPr bwMode="auto">
          <a:xfrm>
            <a:off x="1066800" y="37338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Stroke Session</a:t>
            </a:r>
          </a:p>
        </p:txBody>
      </p:sp>
      <p:pic>
        <p:nvPicPr>
          <p:cNvPr id="167941" name="Picture 5" descr="PO256"/>
          <p:cNvPicPr>
            <a:picLocks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468313" y="4876800"/>
            <a:ext cx="8675687" cy="149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7943" name="Picture 7" descr="PO1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581400"/>
            <a:ext cx="4159250" cy="749300"/>
          </a:xfrm>
          <a:prstGeom prst="rect">
            <a:avLst/>
          </a:prstGeom>
          <a:noFill/>
          <a:extLst>
            <a:ext uri="{909E8E84-426E-40DD-AFC4-6F175D3DCCD1}">
              <a14:hiddenFill xmlns:a14="http://schemas.microsoft.com/office/drawing/2010/main">
                <a:solidFill>
                  <a:srgbClr val="FFFFFF"/>
                </a:solidFill>
              </a14:hiddenFill>
            </a:ext>
          </a:extLst>
        </p:spPr>
      </p:pic>
      <p:pic>
        <p:nvPicPr>
          <p:cNvPr id="167945" name="Picture 9" descr="PO0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7375" y="2438400"/>
            <a:ext cx="2130425" cy="466725"/>
          </a:xfrm>
          <a:prstGeom prst="rect">
            <a:avLst/>
          </a:prstGeom>
          <a:noFill/>
          <a:extLst>
            <a:ext uri="{909E8E84-426E-40DD-AFC4-6F175D3DCCD1}">
              <a14:hiddenFill xmlns:a14="http://schemas.microsoft.com/office/drawing/2010/main">
                <a:solidFill>
                  <a:srgbClr val="FFFFFF"/>
                </a:solidFill>
              </a14:hiddenFill>
            </a:ext>
          </a:extLst>
        </p:spPr>
      </p:pic>
      <p:pic>
        <p:nvPicPr>
          <p:cNvPr id="167947" name="Picture 11" descr="PO0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1676400"/>
            <a:ext cx="1233488" cy="255588"/>
          </a:xfrm>
          <a:prstGeom prst="rect">
            <a:avLst/>
          </a:prstGeom>
          <a:noFill/>
          <a:extLst>
            <a:ext uri="{909E8E84-426E-40DD-AFC4-6F175D3DCCD1}">
              <a14:hiddenFill xmlns:a14="http://schemas.microsoft.com/office/drawing/2010/main">
                <a:solidFill>
                  <a:srgbClr val="FFFFFF"/>
                </a:solidFill>
              </a14:hiddenFill>
            </a:ext>
          </a:extLst>
        </p:spPr>
      </p:pic>
      <p:grpSp>
        <p:nvGrpSpPr>
          <p:cNvPr id="167958" name="Group 22"/>
          <p:cNvGrpSpPr>
            <a:grpSpLocks/>
          </p:cNvGrpSpPr>
          <p:nvPr/>
        </p:nvGrpSpPr>
        <p:grpSpPr bwMode="auto">
          <a:xfrm>
            <a:off x="6326188" y="1905000"/>
            <a:ext cx="2789237" cy="4786313"/>
            <a:chOff x="3985" y="1200"/>
            <a:chExt cx="1757" cy="3015"/>
          </a:xfrm>
        </p:grpSpPr>
        <p:sp>
          <p:nvSpPr>
            <p:cNvPr id="167952" name="Text Box 16"/>
            <p:cNvSpPr txBox="1">
              <a:spLocks noChangeArrowheads="1"/>
            </p:cNvSpPr>
            <p:nvPr/>
          </p:nvSpPr>
          <p:spPr bwMode="auto">
            <a:xfrm>
              <a:off x="4026" y="3984"/>
              <a:ext cx="1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64 images [256 x 256 px]</a:t>
              </a:r>
            </a:p>
          </p:txBody>
        </p:sp>
        <p:grpSp>
          <p:nvGrpSpPr>
            <p:cNvPr id="167957" name="Group 21"/>
            <p:cNvGrpSpPr>
              <a:grpSpLocks/>
            </p:cNvGrpSpPr>
            <p:nvPr/>
          </p:nvGrpSpPr>
          <p:grpSpPr bwMode="auto">
            <a:xfrm>
              <a:off x="3985" y="1200"/>
              <a:ext cx="1757" cy="1767"/>
              <a:chOff x="3985" y="1200"/>
              <a:chExt cx="1757" cy="1767"/>
            </a:xfrm>
          </p:grpSpPr>
          <p:sp>
            <p:nvSpPr>
              <p:cNvPr id="167953" name="Text Box 17"/>
              <p:cNvSpPr txBox="1">
                <a:spLocks noChangeArrowheads="1"/>
              </p:cNvSpPr>
              <p:nvPr/>
            </p:nvSpPr>
            <p:spPr bwMode="auto">
              <a:xfrm>
                <a:off x="3985" y="2736"/>
                <a:ext cx="175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32 images [128 x 128 px ]</a:t>
                </a:r>
              </a:p>
            </p:txBody>
          </p:sp>
          <p:sp>
            <p:nvSpPr>
              <p:cNvPr id="167954" name="Text Box 18"/>
              <p:cNvSpPr txBox="1">
                <a:spLocks noChangeArrowheads="1"/>
              </p:cNvSpPr>
              <p:nvPr/>
            </p:nvSpPr>
            <p:spPr bwMode="auto">
              <a:xfrm>
                <a:off x="4190" y="1824"/>
                <a:ext cx="15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16 images [64 x 64 px]</a:t>
                </a:r>
              </a:p>
            </p:txBody>
          </p:sp>
          <p:sp>
            <p:nvSpPr>
              <p:cNvPr id="167955" name="Text Box 19"/>
              <p:cNvSpPr txBox="1">
                <a:spLocks noChangeArrowheads="1"/>
              </p:cNvSpPr>
              <p:nvPr/>
            </p:nvSpPr>
            <p:spPr bwMode="auto">
              <a:xfrm>
                <a:off x="4272" y="1200"/>
                <a:ext cx="147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8 images [32 x 32 px]</a:t>
                </a:r>
              </a:p>
            </p:txBody>
          </p:sp>
        </p:gr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794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7949"/>
                                        </p:tgtEl>
                                      </p:cBhvr>
                                    </p:cmd>
                                  </p:childTnLst>
                                </p:cTn>
                              </p:par>
                            </p:childTnLst>
                          </p:cTn>
                        </p:par>
                      </p:childTnLst>
                    </p:cTn>
                  </p:par>
                </p:childTnLst>
              </p:cTn>
              <p:nextCondLst>
                <p:cond evt="onClick" delay="0">
                  <p:tgtEl>
                    <p:spTgt spid="167949"/>
                  </p:tgtEl>
                </p:cond>
              </p:nextCondLst>
            </p:seq>
            <p:video>
              <p:cMediaNode>
                <p:cTn id="7" fill="hold" display="0">
                  <p:stCondLst>
                    <p:cond delay="indefinite"/>
                  </p:stCondLst>
                  <p:endCondLst>
                    <p:cond evt="onNext" delay="0">
                      <p:tgtEl>
                        <p:sldTgt/>
                      </p:tgtEl>
                    </p:cond>
                    <p:cond evt="onPrev" delay="0">
                      <p:tgtEl>
                        <p:sldTgt/>
                      </p:tgtEl>
                    </p:cond>
                  </p:endCondLst>
                </p:cTn>
                <p:tgtEl>
                  <p:spTgt spid="167949"/>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81000" y="0"/>
            <a:ext cx="8229600" cy="609600"/>
          </a:xfrm>
        </p:spPr>
        <p:txBody>
          <a:bodyPr/>
          <a:lstStyle/>
          <a:p>
            <a:r>
              <a:rPr lang="en-US" sz="4000"/>
              <a:t>Result</a:t>
            </a:r>
          </a:p>
        </p:txBody>
      </p:sp>
      <p:pic>
        <p:nvPicPr>
          <p:cNvPr id="182276" name="Picture 4" descr="coral_bunny_fig"/>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609600"/>
            <a:ext cx="6019800" cy="60198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0"/>
            <a:ext cx="8229600" cy="990600"/>
          </a:xfrm>
        </p:spPr>
        <p:txBody>
          <a:bodyPr/>
          <a:lstStyle/>
          <a:p>
            <a:r>
              <a:rPr lang="en-US"/>
              <a:t>Volume TAM Observations</a:t>
            </a:r>
          </a:p>
        </p:txBody>
      </p:sp>
      <p:sp>
        <p:nvSpPr>
          <p:cNvPr id="191491" name="Rectangle 3"/>
          <p:cNvSpPr>
            <a:spLocks noGrp="1" noChangeArrowheads="1"/>
          </p:cNvSpPr>
          <p:nvPr>
            <p:ph type="body" sz="half" idx="1"/>
          </p:nvPr>
        </p:nvSpPr>
        <p:spPr>
          <a:xfrm>
            <a:off x="228600" y="838200"/>
            <a:ext cx="8686800" cy="1371600"/>
          </a:xfrm>
        </p:spPr>
        <p:txBody>
          <a:bodyPr/>
          <a:lstStyle/>
          <a:p>
            <a:r>
              <a:rPr lang="en-US" sz="2400"/>
              <a:t>Few pixels change between adjacent images in the pyramid</a:t>
            </a:r>
          </a:p>
          <a:p>
            <a:r>
              <a:rPr lang="en-US" sz="2400"/>
              <a:t>Since approximating a single tone, a pixel tends not to change between successive images in the pyramid</a:t>
            </a:r>
          </a:p>
        </p:txBody>
      </p:sp>
      <p:pic>
        <p:nvPicPr>
          <p:cNvPr id="191519" name="Picture 31" descr="dif34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724400"/>
            <a:ext cx="1581150" cy="1581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1520" name="Picture 32" descr="dif36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724400"/>
            <a:ext cx="1581150" cy="1581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1521" name="Picture 33" descr="dif38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4724400"/>
            <a:ext cx="1581150" cy="1581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91532" name="Group 44"/>
          <p:cNvGrpSpPr>
            <a:grpSpLocks/>
          </p:cNvGrpSpPr>
          <p:nvPr/>
        </p:nvGrpSpPr>
        <p:grpSpPr bwMode="auto">
          <a:xfrm>
            <a:off x="990600" y="2514600"/>
            <a:ext cx="7134225" cy="1966913"/>
            <a:chOff x="144" y="1584"/>
            <a:chExt cx="4494" cy="1239"/>
          </a:xfrm>
        </p:grpSpPr>
        <p:grpSp>
          <p:nvGrpSpPr>
            <p:cNvPr id="191528" name="Group 40"/>
            <p:cNvGrpSpPr>
              <a:grpSpLocks/>
            </p:cNvGrpSpPr>
            <p:nvPr/>
          </p:nvGrpSpPr>
          <p:grpSpPr bwMode="auto">
            <a:xfrm>
              <a:off x="144" y="1584"/>
              <a:ext cx="990" cy="1239"/>
              <a:chOff x="144" y="1584"/>
              <a:chExt cx="990" cy="1239"/>
            </a:xfrm>
          </p:grpSpPr>
          <p:pic>
            <p:nvPicPr>
              <p:cNvPr id="191514" name="Picture 26" descr="mm_256_0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584"/>
                <a:ext cx="990" cy="9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1524" name="Text Box 36"/>
              <p:cNvSpPr txBox="1">
                <a:spLocks noChangeArrowheads="1"/>
              </p:cNvSpPr>
              <p:nvPr/>
            </p:nvSpPr>
            <p:spPr bwMode="auto">
              <a:xfrm>
                <a:off x="501" y="259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17</a:t>
                </a:r>
              </a:p>
            </p:txBody>
          </p:sp>
        </p:grpSp>
        <p:grpSp>
          <p:nvGrpSpPr>
            <p:cNvPr id="191529" name="Group 41"/>
            <p:cNvGrpSpPr>
              <a:grpSpLocks/>
            </p:cNvGrpSpPr>
            <p:nvPr/>
          </p:nvGrpSpPr>
          <p:grpSpPr bwMode="auto">
            <a:xfrm>
              <a:off x="1312" y="1584"/>
              <a:ext cx="990" cy="1238"/>
              <a:chOff x="1312" y="1584"/>
              <a:chExt cx="990" cy="1238"/>
            </a:xfrm>
          </p:grpSpPr>
          <p:pic>
            <p:nvPicPr>
              <p:cNvPr id="191515" name="Picture 27" descr="mm_256_00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2" y="1584"/>
                <a:ext cx="990" cy="9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1525" name="Text Box 37"/>
              <p:cNvSpPr txBox="1">
                <a:spLocks noChangeArrowheads="1"/>
              </p:cNvSpPr>
              <p:nvPr/>
            </p:nvSpPr>
            <p:spPr bwMode="auto">
              <a:xfrm>
                <a:off x="1665" y="2591"/>
                <a:ext cx="2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18</a:t>
                </a:r>
              </a:p>
            </p:txBody>
          </p:sp>
        </p:grpSp>
        <p:grpSp>
          <p:nvGrpSpPr>
            <p:cNvPr id="191530" name="Group 42"/>
            <p:cNvGrpSpPr>
              <a:grpSpLocks/>
            </p:cNvGrpSpPr>
            <p:nvPr/>
          </p:nvGrpSpPr>
          <p:grpSpPr bwMode="auto">
            <a:xfrm>
              <a:off x="2480" y="1584"/>
              <a:ext cx="990" cy="1238"/>
              <a:chOff x="2480" y="1584"/>
              <a:chExt cx="990" cy="1238"/>
            </a:xfrm>
          </p:grpSpPr>
          <p:pic>
            <p:nvPicPr>
              <p:cNvPr id="191516" name="Picture 28" descr="mm_256_00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0" y="1584"/>
                <a:ext cx="990" cy="9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1526" name="Text Box 38"/>
              <p:cNvSpPr txBox="1">
                <a:spLocks noChangeArrowheads="1"/>
              </p:cNvSpPr>
              <p:nvPr/>
            </p:nvSpPr>
            <p:spPr bwMode="auto">
              <a:xfrm>
                <a:off x="2834" y="2591"/>
                <a:ext cx="2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19</a:t>
                </a:r>
              </a:p>
            </p:txBody>
          </p:sp>
        </p:grpSp>
        <p:grpSp>
          <p:nvGrpSpPr>
            <p:cNvPr id="191531" name="Group 43"/>
            <p:cNvGrpSpPr>
              <a:grpSpLocks/>
            </p:cNvGrpSpPr>
            <p:nvPr/>
          </p:nvGrpSpPr>
          <p:grpSpPr bwMode="auto">
            <a:xfrm>
              <a:off x="3648" y="1584"/>
              <a:ext cx="990" cy="1239"/>
              <a:chOff x="3648" y="1584"/>
              <a:chExt cx="990" cy="1239"/>
            </a:xfrm>
          </p:grpSpPr>
          <p:pic>
            <p:nvPicPr>
              <p:cNvPr id="191517" name="Picture 29" descr="mm_256_00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 y="1584"/>
                <a:ext cx="990" cy="9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1527" name="Text Box 39"/>
              <p:cNvSpPr txBox="1">
                <a:spLocks noChangeArrowheads="1"/>
              </p:cNvSpPr>
              <p:nvPr/>
            </p:nvSpPr>
            <p:spPr bwMode="auto">
              <a:xfrm>
                <a:off x="4003" y="2592"/>
                <a:ext cx="2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20</a:t>
                </a:r>
              </a:p>
            </p:txBody>
          </p:sp>
        </p:grpSp>
      </p:grpSp>
      <p:sp>
        <p:nvSpPr>
          <p:cNvPr id="191533" name="Text Box 45"/>
          <p:cNvSpPr txBox="1">
            <a:spLocks noChangeArrowheads="1"/>
          </p:cNvSpPr>
          <p:nvPr/>
        </p:nvSpPr>
        <p:spPr bwMode="auto">
          <a:xfrm>
            <a:off x="2146300" y="640715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diff  17, 18</a:t>
            </a:r>
          </a:p>
        </p:txBody>
      </p:sp>
      <p:sp>
        <p:nvSpPr>
          <p:cNvPr id="191534" name="Text Box 46"/>
          <p:cNvSpPr txBox="1">
            <a:spLocks noChangeArrowheads="1"/>
          </p:cNvSpPr>
          <p:nvPr/>
        </p:nvSpPr>
        <p:spPr bwMode="auto">
          <a:xfrm>
            <a:off x="5822950" y="640715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diff  19, 20</a:t>
            </a:r>
          </a:p>
        </p:txBody>
      </p:sp>
      <p:sp>
        <p:nvSpPr>
          <p:cNvPr id="191535" name="Text Box 47"/>
          <p:cNvSpPr txBox="1">
            <a:spLocks noChangeArrowheads="1"/>
          </p:cNvSpPr>
          <p:nvPr/>
        </p:nvSpPr>
        <p:spPr bwMode="auto">
          <a:xfrm>
            <a:off x="3975100" y="640715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diff  18, 19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0"/>
            <a:ext cx="8229600" cy="990600"/>
          </a:xfrm>
        </p:spPr>
        <p:txBody>
          <a:bodyPr/>
          <a:lstStyle/>
          <a:p>
            <a:r>
              <a:rPr lang="en-US"/>
              <a:t>Volume TAM Observations</a:t>
            </a:r>
          </a:p>
        </p:txBody>
      </p:sp>
      <p:sp>
        <p:nvSpPr>
          <p:cNvPr id="225283" name="Rectangle 3"/>
          <p:cNvSpPr>
            <a:spLocks noGrp="1" noChangeArrowheads="1"/>
          </p:cNvSpPr>
          <p:nvPr>
            <p:ph type="body" sz="half" idx="1"/>
          </p:nvPr>
        </p:nvSpPr>
        <p:spPr>
          <a:xfrm>
            <a:off x="228600" y="838200"/>
            <a:ext cx="8686800" cy="1371600"/>
          </a:xfrm>
        </p:spPr>
        <p:txBody>
          <a:bodyPr/>
          <a:lstStyle/>
          <a:p>
            <a:r>
              <a:rPr lang="en-US" sz="2400"/>
              <a:t>Few pixels change between adjacent images in the pyramid</a:t>
            </a:r>
          </a:p>
          <a:p>
            <a:r>
              <a:rPr lang="en-US" sz="2400"/>
              <a:t>Since approximating a single tone, a pixel tends not to change between successive images in the pyramid</a:t>
            </a:r>
          </a:p>
        </p:txBody>
      </p:sp>
      <p:pic>
        <p:nvPicPr>
          <p:cNvPr id="225284" name="Picture 4" descr="dif34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724400"/>
            <a:ext cx="1581150" cy="1581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285" name="Picture 5" descr="dif36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24400"/>
            <a:ext cx="1581150" cy="1581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286" name="Picture 6" descr="dif38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4724400"/>
            <a:ext cx="1581150" cy="1581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287" name="Picture 7" descr="dif3440"/>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7315200" y="4724400"/>
            <a:ext cx="1581150" cy="158115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25288" name="Group 8"/>
          <p:cNvGrpSpPr>
            <a:grpSpLocks/>
          </p:cNvGrpSpPr>
          <p:nvPr/>
        </p:nvGrpSpPr>
        <p:grpSpPr bwMode="auto">
          <a:xfrm>
            <a:off x="228600" y="2514600"/>
            <a:ext cx="7134225" cy="1966913"/>
            <a:chOff x="144" y="1584"/>
            <a:chExt cx="4494" cy="1239"/>
          </a:xfrm>
        </p:grpSpPr>
        <p:grpSp>
          <p:nvGrpSpPr>
            <p:cNvPr id="225289" name="Group 9"/>
            <p:cNvGrpSpPr>
              <a:grpSpLocks/>
            </p:cNvGrpSpPr>
            <p:nvPr/>
          </p:nvGrpSpPr>
          <p:grpSpPr bwMode="auto">
            <a:xfrm>
              <a:off x="144" y="1584"/>
              <a:ext cx="990" cy="1239"/>
              <a:chOff x="144" y="1584"/>
              <a:chExt cx="990" cy="1239"/>
            </a:xfrm>
          </p:grpSpPr>
          <p:pic>
            <p:nvPicPr>
              <p:cNvPr id="225290" name="Picture 10" descr="mm_256_00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1584"/>
                <a:ext cx="990" cy="9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291" name="Text Box 11"/>
              <p:cNvSpPr txBox="1">
                <a:spLocks noChangeArrowheads="1"/>
              </p:cNvSpPr>
              <p:nvPr/>
            </p:nvSpPr>
            <p:spPr bwMode="auto">
              <a:xfrm>
                <a:off x="501" y="259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17</a:t>
                </a:r>
              </a:p>
            </p:txBody>
          </p:sp>
        </p:grpSp>
        <p:grpSp>
          <p:nvGrpSpPr>
            <p:cNvPr id="225292" name="Group 12"/>
            <p:cNvGrpSpPr>
              <a:grpSpLocks/>
            </p:cNvGrpSpPr>
            <p:nvPr/>
          </p:nvGrpSpPr>
          <p:grpSpPr bwMode="auto">
            <a:xfrm>
              <a:off x="1312" y="1584"/>
              <a:ext cx="990" cy="1238"/>
              <a:chOff x="1312" y="1584"/>
              <a:chExt cx="990" cy="1238"/>
            </a:xfrm>
          </p:grpSpPr>
          <p:pic>
            <p:nvPicPr>
              <p:cNvPr id="225293" name="Picture 13" descr="mm_256_00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2" y="1584"/>
                <a:ext cx="990" cy="9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294" name="Text Box 14"/>
              <p:cNvSpPr txBox="1">
                <a:spLocks noChangeArrowheads="1"/>
              </p:cNvSpPr>
              <p:nvPr/>
            </p:nvSpPr>
            <p:spPr bwMode="auto">
              <a:xfrm>
                <a:off x="1665" y="2591"/>
                <a:ext cx="2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18</a:t>
                </a:r>
              </a:p>
            </p:txBody>
          </p:sp>
        </p:grpSp>
        <p:grpSp>
          <p:nvGrpSpPr>
            <p:cNvPr id="225295" name="Group 15"/>
            <p:cNvGrpSpPr>
              <a:grpSpLocks/>
            </p:cNvGrpSpPr>
            <p:nvPr/>
          </p:nvGrpSpPr>
          <p:grpSpPr bwMode="auto">
            <a:xfrm>
              <a:off x="2480" y="1584"/>
              <a:ext cx="990" cy="1238"/>
              <a:chOff x="2480" y="1584"/>
              <a:chExt cx="990" cy="1238"/>
            </a:xfrm>
          </p:grpSpPr>
          <p:pic>
            <p:nvPicPr>
              <p:cNvPr id="225296" name="Picture 16" descr="mm_256_00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0" y="1584"/>
                <a:ext cx="990" cy="9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297" name="Text Box 17"/>
              <p:cNvSpPr txBox="1">
                <a:spLocks noChangeArrowheads="1"/>
              </p:cNvSpPr>
              <p:nvPr/>
            </p:nvSpPr>
            <p:spPr bwMode="auto">
              <a:xfrm>
                <a:off x="2834" y="2591"/>
                <a:ext cx="2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19</a:t>
                </a:r>
              </a:p>
            </p:txBody>
          </p:sp>
        </p:grpSp>
        <p:grpSp>
          <p:nvGrpSpPr>
            <p:cNvPr id="225298" name="Group 18"/>
            <p:cNvGrpSpPr>
              <a:grpSpLocks/>
            </p:cNvGrpSpPr>
            <p:nvPr/>
          </p:nvGrpSpPr>
          <p:grpSpPr bwMode="auto">
            <a:xfrm>
              <a:off x="3648" y="1584"/>
              <a:ext cx="990" cy="1239"/>
              <a:chOff x="3648" y="1584"/>
              <a:chExt cx="990" cy="1239"/>
            </a:xfrm>
          </p:grpSpPr>
          <p:pic>
            <p:nvPicPr>
              <p:cNvPr id="225299" name="Picture 19" descr="mm_256_00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 y="1584"/>
                <a:ext cx="990" cy="9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00" name="Text Box 20"/>
              <p:cNvSpPr txBox="1">
                <a:spLocks noChangeArrowheads="1"/>
              </p:cNvSpPr>
              <p:nvPr/>
            </p:nvSpPr>
            <p:spPr bwMode="auto">
              <a:xfrm>
                <a:off x="4003" y="2592"/>
                <a:ext cx="2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20</a:t>
                </a:r>
              </a:p>
            </p:txBody>
          </p:sp>
        </p:grpSp>
      </p:grpSp>
      <p:sp>
        <p:nvSpPr>
          <p:cNvPr id="225301" name="Text Box 21"/>
          <p:cNvSpPr txBox="1">
            <a:spLocks noChangeArrowheads="1"/>
          </p:cNvSpPr>
          <p:nvPr/>
        </p:nvSpPr>
        <p:spPr bwMode="auto">
          <a:xfrm>
            <a:off x="1384300" y="640715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diff  17, 18</a:t>
            </a:r>
          </a:p>
        </p:txBody>
      </p:sp>
      <p:sp>
        <p:nvSpPr>
          <p:cNvPr id="225302" name="Text Box 22"/>
          <p:cNvSpPr txBox="1">
            <a:spLocks noChangeArrowheads="1"/>
          </p:cNvSpPr>
          <p:nvPr/>
        </p:nvSpPr>
        <p:spPr bwMode="auto">
          <a:xfrm>
            <a:off x="5060950" y="640715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diff  19, 20</a:t>
            </a:r>
          </a:p>
        </p:txBody>
      </p:sp>
      <p:sp>
        <p:nvSpPr>
          <p:cNvPr id="225303" name="Text Box 23"/>
          <p:cNvSpPr txBox="1">
            <a:spLocks noChangeArrowheads="1"/>
          </p:cNvSpPr>
          <p:nvPr/>
        </p:nvSpPr>
        <p:spPr bwMode="auto">
          <a:xfrm>
            <a:off x="3213100" y="640715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diff  18, 19</a:t>
            </a:r>
          </a:p>
        </p:txBody>
      </p:sp>
      <p:sp>
        <p:nvSpPr>
          <p:cNvPr id="225304" name="Text Box 24"/>
          <p:cNvSpPr txBox="1">
            <a:spLocks noChangeArrowheads="1"/>
          </p:cNvSpPr>
          <p:nvPr/>
        </p:nvSpPr>
        <p:spPr bwMode="auto">
          <a:xfrm>
            <a:off x="7480300" y="640873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diff  17, 20</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1524000"/>
            <a:ext cx="2362200" cy="1020763"/>
          </a:xfrm>
        </p:spPr>
        <p:txBody>
          <a:bodyPr/>
          <a:lstStyle/>
          <a:p>
            <a:pPr algn="l"/>
            <a:r>
              <a:rPr lang="en-US" altLang="ja-JP" sz="3200"/>
              <a:t>Pixel Transition</a:t>
            </a:r>
          </a:p>
        </p:txBody>
      </p:sp>
      <p:sp>
        <p:nvSpPr>
          <p:cNvPr id="202755" name="Text Box 3"/>
          <p:cNvSpPr txBox="1">
            <a:spLocks noChangeArrowheads="1"/>
          </p:cNvSpPr>
          <p:nvPr/>
        </p:nvSpPr>
        <p:spPr bwMode="auto">
          <a:xfrm>
            <a:off x="609600" y="2286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latin typeface="Verdana" pitchFamily="34" charset="0"/>
              </a:rPr>
              <a:t>Threshold TAM Creation</a:t>
            </a:r>
          </a:p>
        </p:txBody>
      </p:sp>
      <p:pic>
        <p:nvPicPr>
          <p:cNvPr id="202756" name="Picture 4" descr="graph_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14725" y="923925"/>
            <a:ext cx="5213350" cy="566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1524000"/>
            <a:ext cx="2362200" cy="1020763"/>
          </a:xfrm>
        </p:spPr>
        <p:txBody>
          <a:bodyPr/>
          <a:lstStyle/>
          <a:p>
            <a:pPr algn="l"/>
            <a:r>
              <a:rPr lang="en-US" altLang="ja-JP" sz="3200"/>
              <a:t>Pixel Transition</a:t>
            </a:r>
          </a:p>
        </p:txBody>
      </p:sp>
      <p:sp>
        <p:nvSpPr>
          <p:cNvPr id="211971" name="Text Box 3"/>
          <p:cNvSpPr txBox="1">
            <a:spLocks noChangeArrowheads="1"/>
          </p:cNvSpPr>
          <p:nvPr/>
        </p:nvSpPr>
        <p:spPr bwMode="auto">
          <a:xfrm>
            <a:off x="609600" y="2286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latin typeface="Verdana" pitchFamily="34" charset="0"/>
              </a:rPr>
              <a:t>Threshold TAM Creation</a:t>
            </a:r>
          </a:p>
        </p:txBody>
      </p:sp>
      <p:pic>
        <p:nvPicPr>
          <p:cNvPr id="211972" name="Picture 4" descr="graph_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14725" y="923925"/>
            <a:ext cx="5213350" cy="566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1973" name="Picture 5" descr="graph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914400"/>
            <a:ext cx="5229225" cy="567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Text Box 3"/>
          <p:cNvSpPr txBox="1">
            <a:spLocks noChangeArrowheads="1"/>
          </p:cNvSpPr>
          <p:nvPr/>
        </p:nvSpPr>
        <p:spPr bwMode="auto">
          <a:xfrm>
            <a:off x="609600" y="2286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latin typeface="Verdana" pitchFamily="34" charset="0"/>
              </a:rPr>
              <a:t>Threshold TAM Creation</a:t>
            </a:r>
          </a:p>
        </p:txBody>
      </p:sp>
      <p:pic>
        <p:nvPicPr>
          <p:cNvPr id="214020" name="Picture 4" descr="graph_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14725" y="923925"/>
            <a:ext cx="5213350" cy="566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4021" name="Picture 5" descr="graph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914400"/>
            <a:ext cx="5229225" cy="5676900"/>
          </a:xfrm>
          <a:prstGeom prst="rect">
            <a:avLst/>
          </a:prstGeom>
          <a:noFill/>
          <a:extLst>
            <a:ext uri="{909E8E84-426E-40DD-AFC4-6F175D3DCCD1}">
              <a14:hiddenFill xmlns:a14="http://schemas.microsoft.com/office/drawing/2010/main">
                <a:solidFill>
                  <a:srgbClr val="FFFFFF"/>
                </a:solidFill>
              </a14:hiddenFill>
            </a:ext>
          </a:extLst>
        </p:spPr>
      </p:pic>
      <p:pic>
        <p:nvPicPr>
          <p:cNvPr id="214022" name="Picture 6" descr="graph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914400"/>
            <a:ext cx="5229225" cy="5676900"/>
          </a:xfrm>
          <a:prstGeom prst="rect">
            <a:avLst/>
          </a:prstGeom>
          <a:noFill/>
          <a:extLst>
            <a:ext uri="{909E8E84-426E-40DD-AFC4-6F175D3DCCD1}">
              <a14:hiddenFill xmlns:a14="http://schemas.microsoft.com/office/drawing/2010/main">
                <a:solidFill>
                  <a:srgbClr val="FFFFFF"/>
                </a:solidFill>
              </a14:hiddenFill>
            </a:ext>
          </a:extLst>
        </p:spPr>
      </p:pic>
      <p:sp>
        <p:nvSpPr>
          <p:cNvPr id="214026" name="Rectangle 10"/>
          <p:cNvSpPr>
            <a:spLocks noChangeArrowheads="1"/>
          </p:cNvSpPr>
          <p:nvPr/>
        </p:nvSpPr>
        <p:spPr bwMode="auto">
          <a:xfrm>
            <a:off x="228600" y="0"/>
            <a:ext cx="3276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ja-JP" sz="3200">
                <a:solidFill>
                  <a:schemeClr val="tx2"/>
                </a:solidFill>
                <a:latin typeface="Arial" charset="0"/>
              </a:rPr>
              <a:t>Divide range into</a:t>
            </a:r>
            <a:br>
              <a:rPr lang="en-US" altLang="ja-JP" sz="3200">
                <a:solidFill>
                  <a:schemeClr val="tx2"/>
                </a:solidFill>
                <a:latin typeface="Arial" charset="0"/>
              </a:rPr>
            </a:br>
            <a:r>
              <a:rPr lang="en-US" altLang="ja-JP" sz="3200">
                <a:solidFill>
                  <a:schemeClr val="tx2"/>
                </a:solidFill>
                <a:latin typeface="Arial" charset="0"/>
              </a:rPr>
              <a:t>7 bins</a:t>
            </a:r>
            <a:r>
              <a:rPr lang="en-US" altLang="ja-JP" sz="2000">
                <a:solidFill>
                  <a:schemeClr val="tx2"/>
                </a:solidFill>
                <a:latin typeface="Arial" charset="0"/>
              </a:rPr>
              <a:t/>
            </a:r>
            <a:br>
              <a:rPr lang="en-US" altLang="ja-JP" sz="2000">
                <a:solidFill>
                  <a:schemeClr val="tx2"/>
                </a:solidFill>
                <a:latin typeface="Arial" charset="0"/>
              </a:rPr>
            </a:br>
            <a:r>
              <a:rPr lang="en-US" altLang="ja-JP" sz="2000">
                <a:solidFill>
                  <a:schemeClr val="tx2"/>
                </a:solidFill>
                <a:latin typeface="Arial" charset="0"/>
              </a:rPr>
              <a:t/>
            </a:r>
            <a:br>
              <a:rPr lang="en-US" altLang="ja-JP" sz="2000">
                <a:solidFill>
                  <a:schemeClr val="tx2"/>
                </a:solidFill>
                <a:latin typeface="Arial" charset="0"/>
              </a:rPr>
            </a:br>
            <a:r>
              <a:rPr lang="en-US" altLang="ja-JP" sz="2000">
                <a:solidFill>
                  <a:schemeClr val="tx2"/>
                </a:solidFill>
                <a:latin typeface="Arial" charset="0"/>
              </a:rPr>
              <a:t> </a:t>
            </a:r>
            <a:br>
              <a:rPr lang="en-US" altLang="ja-JP" sz="2000">
                <a:solidFill>
                  <a:schemeClr val="tx2"/>
                </a:solidFill>
                <a:latin typeface="Arial" charset="0"/>
              </a:rPr>
            </a:br>
            <a:r>
              <a:rPr lang="en-US" altLang="ja-JP" sz="2000">
                <a:solidFill>
                  <a:schemeClr val="tx2"/>
                </a:solidFill>
                <a:latin typeface="Arial" charset="0"/>
              </a:rPr>
              <a:t>    </a:t>
            </a:r>
            <a:r>
              <a:rPr lang="en-US" altLang="ja-JP" sz="2400" baseline="-20000">
                <a:solidFill>
                  <a:schemeClr val="tx2"/>
                </a:solidFill>
                <a:latin typeface="Arial" charset="0"/>
                <a:cs typeface="Arial" charset="0"/>
              </a:rPr>
              <a:t>   </a:t>
            </a:r>
            <a:r>
              <a:rPr lang="en-US" altLang="ja-JP" sz="2000">
                <a:solidFill>
                  <a:schemeClr val="tx2"/>
                </a:solidFill>
                <a:latin typeface="Arial" charset="0"/>
              </a:rPr>
              <a:t/>
            </a:r>
            <a:br>
              <a:rPr lang="en-US" altLang="ja-JP" sz="2000">
                <a:solidFill>
                  <a:schemeClr val="tx2"/>
                </a:solidFill>
                <a:latin typeface="Arial" charset="0"/>
              </a:rPr>
            </a:br>
            <a:r>
              <a:rPr lang="en-US" altLang="ja-JP" sz="2000">
                <a:solidFill>
                  <a:schemeClr val="tx2"/>
                </a:solidFill>
                <a:latin typeface="Arial" charset="0"/>
              </a:rPr>
              <a:t/>
            </a:r>
            <a:br>
              <a:rPr lang="en-US" altLang="ja-JP" sz="2000">
                <a:solidFill>
                  <a:schemeClr val="tx2"/>
                </a:solidFill>
                <a:latin typeface="Arial" charset="0"/>
              </a:rPr>
            </a:br>
            <a:r>
              <a:rPr lang="en-US" altLang="ja-JP" sz="2000">
                <a:solidFill>
                  <a:schemeClr val="tx2"/>
                </a:solidFill>
                <a:latin typeface="Arial" charset="0"/>
              </a:rPr>
              <a:t> </a:t>
            </a:r>
            <a:br>
              <a:rPr lang="en-US" altLang="ja-JP" sz="2000">
                <a:solidFill>
                  <a:schemeClr val="tx2"/>
                </a:solidFill>
                <a:latin typeface="Arial" charset="0"/>
              </a:rPr>
            </a:br>
            <a:r>
              <a:rPr lang="en-US" altLang="ja-JP" sz="2000">
                <a:solidFill>
                  <a:schemeClr val="tx2"/>
                </a:solidFill>
                <a:latin typeface="Arial" charset="0"/>
              </a:rPr>
              <a:t>  </a:t>
            </a:r>
            <a:endParaRPr lang="en-US" altLang="ja-JP" sz="3200">
              <a:solidFill>
                <a:schemeClr val="tx2"/>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0"/>
            <a:ext cx="8229600" cy="762000"/>
          </a:xfrm>
        </p:spPr>
        <p:txBody>
          <a:bodyPr/>
          <a:lstStyle/>
          <a:p>
            <a:r>
              <a:rPr lang="en-US">
                <a:latin typeface="Verdana" pitchFamily="34" charset="0"/>
              </a:rPr>
              <a:t>Goal</a:t>
            </a:r>
          </a:p>
        </p:txBody>
      </p:sp>
      <p:sp>
        <p:nvSpPr>
          <p:cNvPr id="176131" name="Rectangle 3"/>
          <p:cNvSpPr>
            <a:spLocks noGrp="1" noChangeArrowheads="1"/>
          </p:cNvSpPr>
          <p:nvPr>
            <p:ph type="body" sz="half" idx="1"/>
          </p:nvPr>
        </p:nvSpPr>
        <p:spPr>
          <a:xfrm>
            <a:off x="0" y="990600"/>
            <a:ext cx="4114800" cy="5181600"/>
          </a:xfrm>
        </p:spPr>
        <p:txBody>
          <a:bodyPr/>
          <a:lstStyle/>
          <a:p>
            <a:r>
              <a:rPr lang="en-US" sz="2400"/>
              <a:t>Describe two new real-time hatching schemes that provide enhanced control of tone</a:t>
            </a:r>
            <a:endParaRPr lang="en-US" sz="2800"/>
          </a:p>
          <a:p>
            <a:pPr lvl="1"/>
            <a:endParaRPr lang="en-US" sz="2400"/>
          </a:p>
          <a:p>
            <a:pPr lvl="1"/>
            <a:r>
              <a:rPr lang="en-US" sz="2400"/>
              <a:t>Volume Scheme</a:t>
            </a:r>
          </a:p>
          <a:p>
            <a:pPr lvl="2"/>
            <a:r>
              <a:rPr lang="en-US" sz="2000"/>
              <a:t>Color</a:t>
            </a:r>
          </a:p>
          <a:p>
            <a:pPr lvl="1"/>
            <a:endParaRPr lang="en-US" sz="2400"/>
          </a:p>
          <a:p>
            <a:pPr lvl="1"/>
            <a:r>
              <a:rPr lang="en-US" sz="2400"/>
              <a:t>Threshold Scheme</a:t>
            </a:r>
          </a:p>
          <a:p>
            <a:pPr lvl="2"/>
            <a:r>
              <a:rPr lang="en-US" sz="2000"/>
              <a:t>Per-pixel lighting operations</a:t>
            </a:r>
          </a:p>
          <a:p>
            <a:pPr>
              <a:buFontTx/>
              <a:buNone/>
            </a:pPr>
            <a:r>
              <a:rPr lang="en-US" sz="2000"/>
              <a:t>		</a:t>
            </a:r>
          </a:p>
        </p:txBody>
      </p:sp>
      <p:pic>
        <p:nvPicPr>
          <p:cNvPr id="176147" name="Picture 19" descr="coral_bunny_fig">
            <a:hlinkClick r:id="rId3" action="ppaction://program"/>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86200" y="1066800"/>
            <a:ext cx="5029200" cy="5029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6148" name="Text Box 20"/>
          <p:cNvSpPr txBox="1">
            <a:spLocks noChangeArrowheads="1"/>
          </p:cNvSpPr>
          <p:nvPr/>
        </p:nvSpPr>
        <p:spPr bwMode="auto">
          <a:xfrm>
            <a:off x="5927725" y="6134100"/>
            <a:ext cx="779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Demo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Text Box 3"/>
          <p:cNvSpPr txBox="1">
            <a:spLocks noChangeArrowheads="1"/>
          </p:cNvSpPr>
          <p:nvPr/>
        </p:nvSpPr>
        <p:spPr bwMode="auto">
          <a:xfrm>
            <a:off x="609600" y="2286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latin typeface="Verdana" pitchFamily="34" charset="0"/>
              </a:rPr>
              <a:t>Threshold TAM Creation</a:t>
            </a:r>
          </a:p>
        </p:txBody>
      </p:sp>
      <p:pic>
        <p:nvPicPr>
          <p:cNvPr id="216068" name="Picture 4" descr="graph_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14725" y="923925"/>
            <a:ext cx="5213350" cy="566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6069" name="Picture 5" descr="graph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914400"/>
            <a:ext cx="5229225" cy="5676900"/>
          </a:xfrm>
          <a:prstGeom prst="rect">
            <a:avLst/>
          </a:prstGeom>
          <a:noFill/>
          <a:extLst>
            <a:ext uri="{909E8E84-426E-40DD-AFC4-6F175D3DCCD1}">
              <a14:hiddenFill xmlns:a14="http://schemas.microsoft.com/office/drawing/2010/main">
                <a:solidFill>
                  <a:srgbClr val="FFFFFF"/>
                </a:solidFill>
              </a14:hiddenFill>
            </a:ext>
          </a:extLst>
        </p:spPr>
      </p:pic>
      <p:pic>
        <p:nvPicPr>
          <p:cNvPr id="216070" name="Picture 6" descr="graph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914400"/>
            <a:ext cx="5229225" cy="5676900"/>
          </a:xfrm>
          <a:prstGeom prst="rect">
            <a:avLst/>
          </a:prstGeom>
          <a:noFill/>
          <a:extLst>
            <a:ext uri="{909E8E84-426E-40DD-AFC4-6F175D3DCCD1}">
              <a14:hiddenFill xmlns:a14="http://schemas.microsoft.com/office/drawing/2010/main">
                <a:solidFill>
                  <a:srgbClr val="FFFFFF"/>
                </a:solidFill>
              </a14:hiddenFill>
            </a:ext>
          </a:extLst>
        </p:spPr>
      </p:pic>
      <p:pic>
        <p:nvPicPr>
          <p:cNvPr id="216071" name="Picture 7" descr="graph_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914400"/>
            <a:ext cx="5229225" cy="5676900"/>
          </a:xfrm>
          <a:prstGeom prst="rect">
            <a:avLst/>
          </a:prstGeom>
          <a:noFill/>
          <a:extLst>
            <a:ext uri="{909E8E84-426E-40DD-AFC4-6F175D3DCCD1}">
              <a14:hiddenFill xmlns:a14="http://schemas.microsoft.com/office/drawing/2010/main">
                <a:solidFill>
                  <a:srgbClr val="FFFFFF"/>
                </a:solidFill>
              </a14:hiddenFill>
            </a:ext>
          </a:extLst>
        </p:spPr>
      </p:pic>
      <p:sp>
        <p:nvSpPr>
          <p:cNvPr id="216074" name="Rectangle 10"/>
          <p:cNvSpPr>
            <a:spLocks noChangeArrowheads="1"/>
          </p:cNvSpPr>
          <p:nvPr/>
        </p:nvSpPr>
        <p:spPr bwMode="auto">
          <a:xfrm>
            <a:off x="228600" y="0"/>
            <a:ext cx="3276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ja-JP" sz="3200">
                <a:solidFill>
                  <a:schemeClr val="tx2"/>
                </a:solidFill>
                <a:latin typeface="Arial" charset="0"/>
              </a:rPr>
              <a:t>Why 7 bins?</a:t>
            </a:r>
            <a:br>
              <a:rPr lang="en-US" altLang="ja-JP" sz="3200">
                <a:solidFill>
                  <a:schemeClr val="tx2"/>
                </a:solidFill>
                <a:latin typeface="Arial" charset="0"/>
              </a:rPr>
            </a:br>
            <a:r>
              <a:rPr lang="en-US" altLang="ja-JP" sz="3200">
                <a:solidFill>
                  <a:schemeClr val="tx2"/>
                </a:solidFill>
                <a:latin typeface="Arial" charset="0"/>
              </a:rPr>
              <a:t/>
            </a:r>
            <a:br>
              <a:rPr lang="en-US" altLang="ja-JP" sz="3200">
                <a:solidFill>
                  <a:schemeClr val="tx2"/>
                </a:solidFill>
                <a:latin typeface="Arial" charset="0"/>
              </a:rPr>
            </a:br>
            <a:r>
              <a:rPr lang="en-US" altLang="ja-JP" sz="2000">
                <a:solidFill>
                  <a:schemeClr val="tx2"/>
                </a:solidFill>
                <a:latin typeface="Arial" charset="0"/>
              </a:rPr>
              <a:t>-16 channels (rgba x 4)</a:t>
            </a:r>
            <a:br>
              <a:rPr lang="en-US" altLang="ja-JP" sz="2000">
                <a:solidFill>
                  <a:schemeClr val="tx2"/>
                </a:solidFill>
                <a:latin typeface="Arial" charset="0"/>
              </a:rPr>
            </a:br>
            <a:r>
              <a:rPr lang="en-US" altLang="ja-JP" sz="2000">
                <a:solidFill>
                  <a:schemeClr val="tx2"/>
                </a:solidFill>
                <a:latin typeface="Arial" charset="0"/>
              </a:rPr>
              <a:t>- 2  channels used for other    </a:t>
            </a:r>
            <a:br>
              <a:rPr lang="en-US" altLang="ja-JP" sz="2000">
                <a:solidFill>
                  <a:schemeClr val="tx2"/>
                </a:solidFill>
                <a:latin typeface="Arial" charset="0"/>
              </a:rPr>
            </a:br>
            <a:r>
              <a:rPr lang="en-US" altLang="ja-JP" sz="2000">
                <a:solidFill>
                  <a:schemeClr val="tx2"/>
                </a:solidFill>
                <a:latin typeface="Arial" charset="0"/>
              </a:rPr>
              <a:t>  processing</a:t>
            </a:r>
            <a:br>
              <a:rPr lang="en-US" altLang="ja-JP" sz="2000">
                <a:solidFill>
                  <a:schemeClr val="tx2"/>
                </a:solidFill>
                <a:latin typeface="Arial" charset="0"/>
              </a:rPr>
            </a:br>
            <a:r>
              <a:rPr lang="en-US" altLang="ja-JP" sz="2000">
                <a:solidFill>
                  <a:schemeClr val="tx2"/>
                </a:solidFill>
                <a:latin typeface="Arial" charset="0"/>
              </a:rPr>
              <a:t/>
            </a:r>
            <a:br>
              <a:rPr lang="en-US" altLang="ja-JP" sz="2000">
                <a:solidFill>
                  <a:schemeClr val="tx2"/>
                </a:solidFill>
                <a:latin typeface="Arial" charset="0"/>
              </a:rPr>
            </a:br>
            <a:r>
              <a:rPr lang="en-US" altLang="ja-JP" sz="2000">
                <a:solidFill>
                  <a:schemeClr val="tx2"/>
                </a:solidFill>
                <a:latin typeface="Arial" charset="0"/>
              </a:rPr>
              <a:t/>
            </a:r>
            <a:br>
              <a:rPr lang="en-US" altLang="ja-JP" sz="2000">
                <a:solidFill>
                  <a:schemeClr val="tx2"/>
                </a:solidFill>
                <a:latin typeface="Arial" charset="0"/>
              </a:rPr>
            </a:br>
            <a:r>
              <a:rPr lang="en-US" altLang="ja-JP" sz="2000">
                <a:solidFill>
                  <a:schemeClr val="tx2"/>
                </a:solidFill>
                <a:latin typeface="Arial" charset="0"/>
              </a:rPr>
              <a:t>- for each bin need to</a:t>
            </a:r>
            <a:br>
              <a:rPr lang="en-US" altLang="ja-JP" sz="2000">
                <a:solidFill>
                  <a:schemeClr val="tx2"/>
                </a:solidFill>
                <a:latin typeface="Arial" charset="0"/>
              </a:rPr>
            </a:br>
            <a:r>
              <a:rPr lang="en-US" altLang="ja-JP" sz="2000">
                <a:solidFill>
                  <a:schemeClr val="tx2"/>
                </a:solidFill>
                <a:latin typeface="Arial" charset="0"/>
              </a:rPr>
              <a:t>  encode x</a:t>
            </a:r>
            <a:r>
              <a:rPr lang="en-US" altLang="ja-JP" sz="2400" baseline="-20000">
                <a:solidFill>
                  <a:schemeClr val="tx2"/>
                </a:solidFill>
                <a:latin typeface="Arial" charset="0"/>
              </a:rPr>
              <a:t>i </a:t>
            </a:r>
            <a:r>
              <a:rPr lang="en-US" altLang="ja-JP" sz="2000">
                <a:solidFill>
                  <a:schemeClr val="tx2"/>
                </a:solidFill>
                <a:latin typeface="Arial" charset="0"/>
              </a:rPr>
              <a:t>and</a:t>
            </a:r>
            <a:r>
              <a:rPr lang="el-GR" altLang="ja-JP" sz="2000">
                <a:solidFill>
                  <a:schemeClr val="tx2"/>
                </a:solidFill>
                <a:latin typeface="Arial" charset="0"/>
                <a:cs typeface="Arial" charset="0"/>
              </a:rPr>
              <a:t>Δ</a:t>
            </a:r>
            <a:r>
              <a:rPr lang="en-US" altLang="ja-JP" sz="2000">
                <a:solidFill>
                  <a:schemeClr val="tx2"/>
                </a:solidFill>
                <a:latin typeface="Arial" charset="0"/>
                <a:cs typeface="Arial" charset="0"/>
              </a:rPr>
              <a:t>y</a:t>
            </a:r>
            <a:r>
              <a:rPr lang="en-US" altLang="ja-JP" sz="2400" baseline="-20000">
                <a:solidFill>
                  <a:schemeClr val="tx2"/>
                </a:solidFill>
                <a:latin typeface="Arial" charset="0"/>
                <a:cs typeface="Arial" charset="0"/>
              </a:rPr>
              <a:t>i</a:t>
            </a:r>
            <a:r>
              <a:rPr lang="en-US" altLang="ja-JP" sz="2000">
                <a:solidFill>
                  <a:schemeClr val="tx2"/>
                </a:solidFill>
                <a:latin typeface="Arial" charset="0"/>
              </a:rPr>
              <a:t/>
            </a:r>
            <a:br>
              <a:rPr lang="en-US" altLang="ja-JP" sz="2000">
                <a:solidFill>
                  <a:schemeClr val="tx2"/>
                </a:solidFill>
                <a:latin typeface="Arial" charset="0"/>
              </a:rPr>
            </a:br>
            <a:r>
              <a:rPr lang="en-US" altLang="ja-JP" sz="2000">
                <a:solidFill>
                  <a:schemeClr val="tx2"/>
                </a:solidFill>
                <a:latin typeface="Arial" charset="0"/>
              </a:rPr>
              <a:t/>
            </a:r>
            <a:br>
              <a:rPr lang="en-US" altLang="ja-JP" sz="2000">
                <a:solidFill>
                  <a:schemeClr val="tx2"/>
                </a:solidFill>
                <a:latin typeface="Arial" charset="0"/>
              </a:rPr>
            </a:br>
            <a:r>
              <a:rPr lang="en-US" altLang="ja-JP" sz="2000">
                <a:solidFill>
                  <a:schemeClr val="tx2"/>
                </a:solidFill>
                <a:latin typeface="Arial" charset="0"/>
              </a:rPr>
              <a:t>- use 7 x 2 = 14 remaining</a:t>
            </a:r>
            <a:br>
              <a:rPr lang="en-US" altLang="ja-JP" sz="2000">
                <a:solidFill>
                  <a:schemeClr val="tx2"/>
                </a:solidFill>
                <a:latin typeface="Arial" charset="0"/>
              </a:rPr>
            </a:br>
            <a:r>
              <a:rPr lang="en-US" altLang="ja-JP" sz="2000">
                <a:solidFill>
                  <a:schemeClr val="tx2"/>
                </a:solidFill>
                <a:latin typeface="Arial" charset="0"/>
              </a:rPr>
              <a:t>  channels</a:t>
            </a:r>
            <a:endParaRPr lang="en-US" altLang="ja-JP" sz="3200">
              <a:solidFill>
                <a:schemeClr val="tx2"/>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Text Box 3"/>
          <p:cNvSpPr txBox="1">
            <a:spLocks noChangeArrowheads="1"/>
          </p:cNvSpPr>
          <p:nvPr/>
        </p:nvSpPr>
        <p:spPr bwMode="auto">
          <a:xfrm>
            <a:off x="609600" y="2286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latin typeface="Verdana" pitchFamily="34" charset="0"/>
              </a:rPr>
              <a:t>Threshold TAM Creation</a:t>
            </a:r>
          </a:p>
        </p:txBody>
      </p:sp>
      <p:pic>
        <p:nvPicPr>
          <p:cNvPr id="218116" name="Picture 4" descr="graph_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14725" y="923925"/>
            <a:ext cx="5213350" cy="566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8117" name="Picture 5" descr="graph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914400"/>
            <a:ext cx="5229225" cy="5676900"/>
          </a:xfrm>
          <a:prstGeom prst="rect">
            <a:avLst/>
          </a:prstGeom>
          <a:noFill/>
          <a:extLst>
            <a:ext uri="{909E8E84-426E-40DD-AFC4-6F175D3DCCD1}">
              <a14:hiddenFill xmlns:a14="http://schemas.microsoft.com/office/drawing/2010/main">
                <a:solidFill>
                  <a:srgbClr val="FFFFFF"/>
                </a:solidFill>
              </a14:hiddenFill>
            </a:ext>
          </a:extLst>
        </p:spPr>
      </p:pic>
      <p:pic>
        <p:nvPicPr>
          <p:cNvPr id="218118" name="Picture 6" descr="graph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914400"/>
            <a:ext cx="5229225" cy="5676900"/>
          </a:xfrm>
          <a:prstGeom prst="rect">
            <a:avLst/>
          </a:prstGeom>
          <a:noFill/>
          <a:extLst>
            <a:ext uri="{909E8E84-426E-40DD-AFC4-6F175D3DCCD1}">
              <a14:hiddenFill xmlns:a14="http://schemas.microsoft.com/office/drawing/2010/main">
                <a:solidFill>
                  <a:srgbClr val="FFFFFF"/>
                </a:solidFill>
              </a14:hiddenFill>
            </a:ext>
          </a:extLst>
        </p:spPr>
      </p:pic>
      <p:pic>
        <p:nvPicPr>
          <p:cNvPr id="218119" name="Picture 7" descr="graph_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914400"/>
            <a:ext cx="5229225" cy="5676900"/>
          </a:xfrm>
          <a:prstGeom prst="rect">
            <a:avLst/>
          </a:prstGeom>
          <a:noFill/>
          <a:extLst>
            <a:ext uri="{909E8E84-426E-40DD-AFC4-6F175D3DCCD1}">
              <a14:hiddenFill xmlns:a14="http://schemas.microsoft.com/office/drawing/2010/main">
                <a:solidFill>
                  <a:srgbClr val="FFFFFF"/>
                </a:solidFill>
              </a14:hiddenFill>
            </a:ext>
          </a:extLst>
        </p:spPr>
      </p:pic>
      <p:pic>
        <p:nvPicPr>
          <p:cNvPr id="218120" name="Picture 8" descr="graph_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914400"/>
            <a:ext cx="5229225" cy="5676900"/>
          </a:xfrm>
          <a:prstGeom prst="rect">
            <a:avLst/>
          </a:prstGeom>
          <a:noFill/>
          <a:extLst>
            <a:ext uri="{909E8E84-426E-40DD-AFC4-6F175D3DCCD1}">
              <a14:hiddenFill xmlns:a14="http://schemas.microsoft.com/office/drawing/2010/main">
                <a:solidFill>
                  <a:srgbClr val="FFFFFF"/>
                </a:solidFill>
              </a14:hiddenFill>
            </a:ext>
          </a:extLst>
        </p:spPr>
      </p:pic>
      <p:sp>
        <p:nvSpPr>
          <p:cNvPr id="218122" name="Rectangle 10"/>
          <p:cNvSpPr>
            <a:spLocks noChangeArrowheads="1"/>
          </p:cNvSpPr>
          <p:nvPr/>
        </p:nvSpPr>
        <p:spPr bwMode="auto">
          <a:xfrm>
            <a:off x="228600" y="0"/>
            <a:ext cx="3276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ja-JP" sz="3200">
                <a:solidFill>
                  <a:schemeClr val="tx2"/>
                </a:solidFill>
                <a:latin typeface="Arial" charset="0"/>
              </a:rPr>
              <a:t>Why 7 bins?</a:t>
            </a:r>
            <a:br>
              <a:rPr lang="en-US" altLang="ja-JP" sz="3200">
                <a:solidFill>
                  <a:schemeClr val="tx2"/>
                </a:solidFill>
                <a:latin typeface="Arial" charset="0"/>
              </a:rPr>
            </a:br>
            <a:r>
              <a:rPr lang="en-US" altLang="ja-JP" sz="3200">
                <a:solidFill>
                  <a:schemeClr val="tx2"/>
                </a:solidFill>
                <a:latin typeface="Arial" charset="0"/>
              </a:rPr>
              <a:t/>
            </a:r>
            <a:br>
              <a:rPr lang="en-US" altLang="ja-JP" sz="3200">
                <a:solidFill>
                  <a:schemeClr val="tx2"/>
                </a:solidFill>
                <a:latin typeface="Arial" charset="0"/>
              </a:rPr>
            </a:br>
            <a:r>
              <a:rPr lang="en-US" altLang="ja-JP" sz="2000">
                <a:solidFill>
                  <a:schemeClr val="tx2"/>
                </a:solidFill>
                <a:latin typeface="Arial" charset="0"/>
              </a:rPr>
              <a:t>-16 channels (rgba x 4)</a:t>
            </a:r>
            <a:br>
              <a:rPr lang="en-US" altLang="ja-JP" sz="2000">
                <a:solidFill>
                  <a:schemeClr val="tx2"/>
                </a:solidFill>
                <a:latin typeface="Arial" charset="0"/>
              </a:rPr>
            </a:br>
            <a:r>
              <a:rPr lang="en-US" altLang="ja-JP" sz="2000">
                <a:solidFill>
                  <a:schemeClr val="tx2"/>
                </a:solidFill>
                <a:latin typeface="Arial" charset="0"/>
              </a:rPr>
              <a:t>- 2  channels used for other    </a:t>
            </a:r>
            <a:br>
              <a:rPr lang="en-US" altLang="ja-JP" sz="2000">
                <a:solidFill>
                  <a:schemeClr val="tx2"/>
                </a:solidFill>
                <a:latin typeface="Arial" charset="0"/>
              </a:rPr>
            </a:br>
            <a:r>
              <a:rPr lang="en-US" altLang="ja-JP" sz="2000">
                <a:solidFill>
                  <a:schemeClr val="tx2"/>
                </a:solidFill>
                <a:latin typeface="Arial" charset="0"/>
              </a:rPr>
              <a:t>  processing</a:t>
            </a:r>
            <a:br>
              <a:rPr lang="en-US" altLang="ja-JP" sz="2000">
                <a:solidFill>
                  <a:schemeClr val="tx2"/>
                </a:solidFill>
                <a:latin typeface="Arial" charset="0"/>
              </a:rPr>
            </a:br>
            <a:r>
              <a:rPr lang="en-US" altLang="ja-JP" sz="2000">
                <a:solidFill>
                  <a:schemeClr val="tx2"/>
                </a:solidFill>
                <a:latin typeface="Arial" charset="0"/>
              </a:rPr>
              <a:t/>
            </a:r>
            <a:br>
              <a:rPr lang="en-US" altLang="ja-JP" sz="2000">
                <a:solidFill>
                  <a:schemeClr val="tx2"/>
                </a:solidFill>
                <a:latin typeface="Arial" charset="0"/>
              </a:rPr>
            </a:br>
            <a:r>
              <a:rPr lang="en-US" altLang="ja-JP" sz="2000">
                <a:solidFill>
                  <a:schemeClr val="tx2"/>
                </a:solidFill>
                <a:latin typeface="Arial" charset="0"/>
              </a:rPr>
              <a:t/>
            </a:r>
            <a:br>
              <a:rPr lang="en-US" altLang="ja-JP" sz="2000">
                <a:solidFill>
                  <a:schemeClr val="tx2"/>
                </a:solidFill>
                <a:latin typeface="Arial" charset="0"/>
              </a:rPr>
            </a:br>
            <a:r>
              <a:rPr lang="en-US" altLang="ja-JP" sz="2000">
                <a:solidFill>
                  <a:schemeClr val="tx2"/>
                </a:solidFill>
                <a:latin typeface="Arial" charset="0"/>
              </a:rPr>
              <a:t>- for each bin need to</a:t>
            </a:r>
            <a:br>
              <a:rPr lang="en-US" altLang="ja-JP" sz="2000">
                <a:solidFill>
                  <a:schemeClr val="tx2"/>
                </a:solidFill>
                <a:latin typeface="Arial" charset="0"/>
              </a:rPr>
            </a:br>
            <a:r>
              <a:rPr lang="en-US" altLang="ja-JP" sz="2000">
                <a:solidFill>
                  <a:schemeClr val="tx2"/>
                </a:solidFill>
                <a:latin typeface="Arial" charset="0"/>
              </a:rPr>
              <a:t>  encode x</a:t>
            </a:r>
            <a:r>
              <a:rPr lang="en-US" altLang="ja-JP" sz="2400" baseline="-20000">
                <a:solidFill>
                  <a:schemeClr val="tx2"/>
                </a:solidFill>
                <a:latin typeface="Arial" charset="0"/>
              </a:rPr>
              <a:t>i </a:t>
            </a:r>
            <a:r>
              <a:rPr lang="en-US" altLang="ja-JP" sz="2000">
                <a:solidFill>
                  <a:schemeClr val="tx2"/>
                </a:solidFill>
                <a:latin typeface="Arial" charset="0"/>
              </a:rPr>
              <a:t>and</a:t>
            </a:r>
            <a:r>
              <a:rPr lang="el-GR" altLang="ja-JP" sz="2000">
                <a:solidFill>
                  <a:schemeClr val="tx2"/>
                </a:solidFill>
                <a:latin typeface="Arial" charset="0"/>
                <a:cs typeface="Arial" charset="0"/>
              </a:rPr>
              <a:t>Δ</a:t>
            </a:r>
            <a:r>
              <a:rPr lang="en-US" altLang="ja-JP" sz="2000">
                <a:solidFill>
                  <a:schemeClr val="tx2"/>
                </a:solidFill>
                <a:latin typeface="Arial" charset="0"/>
                <a:cs typeface="Arial" charset="0"/>
              </a:rPr>
              <a:t>y</a:t>
            </a:r>
            <a:r>
              <a:rPr lang="en-US" altLang="ja-JP" sz="2400" baseline="-20000">
                <a:solidFill>
                  <a:schemeClr val="tx2"/>
                </a:solidFill>
                <a:latin typeface="Arial" charset="0"/>
                <a:cs typeface="Arial" charset="0"/>
              </a:rPr>
              <a:t>i</a:t>
            </a:r>
            <a:r>
              <a:rPr lang="en-US" altLang="ja-JP" sz="2000">
                <a:solidFill>
                  <a:schemeClr val="tx2"/>
                </a:solidFill>
                <a:latin typeface="Arial" charset="0"/>
              </a:rPr>
              <a:t/>
            </a:r>
            <a:br>
              <a:rPr lang="en-US" altLang="ja-JP" sz="2000">
                <a:solidFill>
                  <a:schemeClr val="tx2"/>
                </a:solidFill>
                <a:latin typeface="Arial" charset="0"/>
              </a:rPr>
            </a:br>
            <a:r>
              <a:rPr lang="en-US" altLang="ja-JP" sz="2000">
                <a:solidFill>
                  <a:schemeClr val="tx2"/>
                </a:solidFill>
                <a:latin typeface="Arial" charset="0"/>
              </a:rPr>
              <a:t/>
            </a:r>
            <a:br>
              <a:rPr lang="en-US" altLang="ja-JP" sz="2000">
                <a:solidFill>
                  <a:schemeClr val="tx2"/>
                </a:solidFill>
                <a:latin typeface="Arial" charset="0"/>
              </a:rPr>
            </a:br>
            <a:r>
              <a:rPr lang="en-US" altLang="ja-JP" sz="2000">
                <a:solidFill>
                  <a:schemeClr val="tx2"/>
                </a:solidFill>
                <a:latin typeface="Arial" charset="0"/>
              </a:rPr>
              <a:t>- use 7 x 2 = 14 remaining</a:t>
            </a:r>
            <a:br>
              <a:rPr lang="en-US" altLang="ja-JP" sz="2000">
                <a:solidFill>
                  <a:schemeClr val="tx2"/>
                </a:solidFill>
                <a:latin typeface="Arial" charset="0"/>
              </a:rPr>
            </a:br>
            <a:r>
              <a:rPr lang="en-US" altLang="ja-JP" sz="2000">
                <a:solidFill>
                  <a:schemeClr val="tx2"/>
                </a:solidFill>
                <a:latin typeface="Arial" charset="0"/>
              </a:rPr>
              <a:t>  channels</a:t>
            </a:r>
            <a:endParaRPr lang="en-US" altLang="ja-JP" sz="3200">
              <a:solidFill>
                <a:schemeClr val="tx2"/>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ja-JP"/>
              <a:t>Threshold Scheme</a:t>
            </a:r>
          </a:p>
        </p:txBody>
      </p:sp>
      <p:sp>
        <p:nvSpPr>
          <p:cNvPr id="73731" name="Rectangle 3"/>
          <p:cNvSpPr>
            <a:spLocks noGrp="1" noChangeArrowheads="1"/>
          </p:cNvSpPr>
          <p:nvPr>
            <p:ph type="body" idx="1"/>
          </p:nvPr>
        </p:nvSpPr>
        <p:spPr>
          <a:xfrm>
            <a:off x="533400" y="1295400"/>
            <a:ext cx="7848600" cy="685800"/>
          </a:xfrm>
        </p:spPr>
        <p:txBody>
          <a:bodyPr/>
          <a:lstStyle/>
          <a:p>
            <a:r>
              <a:rPr lang="en-US" altLang="ja-JP"/>
              <a:t>Encode transition ‘bin’ as an image</a:t>
            </a:r>
          </a:p>
        </p:txBody>
      </p:sp>
      <p:pic>
        <p:nvPicPr>
          <p:cNvPr id="73732" name="Picture 4" descr="y_avg_128_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4572000"/>
            <a:ext cx="1262062" cy="1262063"/>
          </a:xfrm>
          <a:prstGeom prst="rect">
            <a:avLst/>
          </a:prstGeom>
          <a:noFill/>
          <a:extLst>
            <a:ext uri="{909E8E84-426E-40DD-AFC4-6F175D3DCCD1}">
              <a14:hiddenFill xmlns:a14="http://schemas.microsoft.com/office/drawing/2010/main">
                <a:solidFill>
                  <a:srgbClr val="FFFFFF"/>
                </a:solidFill>
              </a14:hiddenFill>
            </a:ext>
          </a:extLst>
        </p:spPr>
      </p:pic>
      <p:pic>
        <p:nvPicPr>
          <p:cNvPr id="73733" name="Picture 5" descr="y_avg_128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572000"/>
            <a:ext cx="1262063" cy="1262063"/>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6" descr="y_avg_128_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572000"/>
            <a:ext cx="1262063" cy="1262063"/>
          </a:xfrm>
          <a:prstGeom prst="rect">
            <a:avLst/>
          </a:prstGeom>
          <a:noFill/>
          <a:extLst>
            <a:ext uri="{909E8E84-426E-40DD-AFC4-6F175D3DCCD1}">
              <a14:hiddenFill xmlns:a14="http://schemas.microsoft.com/office/drawing/2010/main">
                <a:solidFill>
                  <a:srgbClr val="FFFFFF"/>
                </a:solidFill>
              </a14:hiddenFill>
            </a:ext>
          </a:extLst>
        </p:spPr>
      </p:pic>
      <p:pic>
        <p:nvPicPr>
          <p:cNvPr id="73735" name="Picture 7" descr="y_avg_128_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4572000"/>
            <a:ext cx="1262062" cy="1262063"/>
          </a:xfrm>
          <a:prstGeom prst="rect">
            <a:avLst/>
          </a:prstGeom>
          <a:noFill/>
          <a:extLst>
            <a:ext uri="{909E8E84-426E-40DD-AFC4-6F175D3DCCD1}">
              <a14:hiddenFill xmlns:a14="http://schemas.microsoft.com/office/drawing/2010/main">
                <a:solidFill>
                  <a:srgbClr val="FFFFFF"/>
                </a:solidFill>
              </a14:hiddenFill>
            </a:ext>
          </a:extLst>
        </p:spPr>
      </p:pic>
      <p:pic>
        <p:nvPicPr>
          <p:cNvPr id="73736" name="Picture 8" descr="y_avg_128_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1138" y="4572000"/>
            <a:ext cx="1262062" cy="1262063"/>
          </a:xfrm>
          <a:prstGeom prst="rect">
            <a:avLst/>
          </a:prstGeom>
          <a:noFill/>
          <a:extLst>
            <a:ext uri="{909E8E84-426E-40DD-AFC4-6F175D3DCCD1}">
              <a14:hiddenFill xmlns:a14="http://schemas.microsoft.com/office/drawing/2010/main">
                <a:solidFill>
                  <a:srgbClr val="FFFFFF"/>
                </a:solidFill>
              </a14:hiddenFill>
            </a:ext>
          </a:extLst>
        </p:spPr>
      </p:pic>
      <p:pic>
        <p:nvPicPr>
          <p:cNvPr id="73737" name="Picture 9" descr="y_avg_128_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6538" y="4572000"/>
            <a:ext cx="1262062" cy="1262063"/>
          </a:xfrm>
          <a:prstGeom prst="rect">
            <a:avLst/>
          </a:prstGeom>
          <a:noFill/>
          <a:extLst>
            <a:ext uri="{909E8E84-426E-40DD-AFC4-6F175D3DCCD1}">
              <a14:hiddenFill xmlns:a14="http://schemas.microsoft.com/office/drawing/2010/main">
                <a:solidFill>
                  <a:srgbClr val="FFFFFF"/>
                </a:solidFill>
              </a14:hiddenFill>
            </a:ext>
          </a:extLst>
        </p:spPr>
      </p:pic>
      <p:pic>
        <p:nvPicPr>
          <p:cNvPr id="73738" name="Picture 10" descr="y_avg_128_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1938" y="4572000"/>
            <a:ext cx="1262062" cy="1262063"/>
          </a:xfrm>
          <a:prstGeom prst="rect">
            <a:avLst/>
          </a:prstGeom>
          <a:noFill/>
          <a:extLst>
            <a:ext uri="{909E8E84-426E-40DD-AFC4-6F175D3DCCD1}">
              <a14:hiddenFill xmlns:a14="http://schemas.microsoft.com/office/drawing/2010/main">
                <a:solidFill>
                  <a:srgbClr val="FFFFFF"/>
                </a:solidFill>
              </a14:hiddenFill>
            </a:ext>
          </a:extLst>
        </p:spPr>
      </p:pic>
      <p:pic>
        <p:nvPicPr>
          <p:cNvPr id="73739" name="Picture 11" descr="x_avg_128_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2057400"/>
            <a:ext cx="1262063" cy="1262063"/>
          </a:xfrm>
          <a:prstGeom prst="rect">
            <a:avLst/>
          </a:prstGeom>
          <a:noFill/>
          <a:extLst>
            <a:ext uri="{909E8E84-426E-40DD-AFC4-6F175D3DCCD1}">
              <a14:hiddenFill xmlns:a14="http://schemas.microsoft.com/office/drawing/2010/main">
                <a:solidFill>
                  <a:srgbClr val="FFFFFF"/>
                </a:solidFill>
              </a14:hiddenFill>
            </a:ext>
          </a:extLst>
        </p:spPr>
      </p:pic>
      <p:pic>
        <p:nvPicPr>
          <p:cNvPr id="73740" name="Picture 12" descr="x_avg_128_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2057400"/>
            <a:ext cx="1262063" cy="1262063"/>
          </a:xfrm>
          <a:prstGeom prst="rect">
            <a:avLst/>
          </a:prstGeom>
          <a:noFill/>
          <a:extLst>
            <a:ext uri="{909E8E84-426E-40DD-AFC4-6F175D3DCCD1}">
              <a14:hiddenFill xmlns:a14="http://schemas.microsoft.com/office/drawing/2010/main">
                <a:solidFill>
                  <a:srgbClr val="FFFFFF"/>
                </a:solidFill>
              </a14:hiddenFill>
            </a:ext>
          </a:extLst>
        </p:spPr>
      </p:pic>
      <p:pic>
        <p:nvPicPr>
          <p:cNvPr id="73741" name="Picture 13" descr="x_avg_128_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2057400"/>
            <a:ext cx="1262063" cy="1262063"/>
          </a:xfrm>
          <a:prstGeom prst="rect">
            <a:avLst/>
          </a:prstGeom>
          <a:noFill/>
          <a:extLst>
            <a:ext uri="{909E8E84-426E-40DD-AFC4-6F175D3DCCD1}">
              <a14:hiddenFill xmlns:a14="http://schemas.microsoft.com/office/drawing/2010/main">
                <a:solidFill>
                  <a:srgbClr val="FFFFFF"/>
                </a:solidFill>
              </a14:hiddenFill>
            </a:ext>
          </a:extLst>
        </p:spPr>
      </p:pic>
      <p:pic>
        <p:nvPicPr>
          <p:cNvPr id="73742" name="Picture 14" descr="x_avg_128_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2400" y="2057400"/>
            <a:ext cx="1262063" cy="1262063"/>
          </a:xfrm>
          <a:prstGeom prst="rect">
            <a:avLst/>
          </a:prstGeom>
          <a:noFill/>
          <a:extLst>
            <a:ext uri="{909E8E84-426E-40DD-AFC4-6F175D3DCCD1}">
              <a14:hiddenFill xmlns:a14="http://schemas.microsoft.com/office/drawing/2010/main">
                <a:solidFill>
                  <a:srgbClr val="FFFFFF"/>
                </a:solidFill>
              </a14:hiddenFill>
            </a:ext>
          </a:extLst>
        </p:spPr>
      </p:pic>
      <p:pic>
        <p:nvPicPr>
          <p:cNvPr id="73743" name="Picture 15" descr="x_avg_128_0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7800" y="2057400"/>
            <a:ext cx="1262063" cy="1262063"/>
          </a:xfrm>
          <a:prstGeom prst="rect">
            <a:avLst/>
          </a:prstGeom>
          <a:noFill/>
          <a:extLst>
            <a:ext uri="{909E8E84-426E-40DD-AFC4-6F175D3DCCD1}">
              <a14:hiddenFill xmlns:a14="http://schemas.microsoft.com/office/drawing/2010/main">
                <a:solidFill>
                  <a:srgbClr val="FFFFFF"/>
                </a:solidFill>
              </a14:hiddenFill>
            </a:ext>
          </a:extLst>
        </p:spPr>
      </p:pic>
      <p:pic>
        <p:nvPicPr>
          <p:cNvPr id="73744" name="Picture 16" descr="x_avg_128_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2057400"/>
            <a:ext cx="1262063" cy="1262063"/>
          </a:xfrm>
          <a:prstGeom prst="rect">
            <a:avLst/>
          </a:prstGeom>
          <a:noFill/>
          <a:extLst>
            <a:ext uri="{909E8E84-426E-40DD-AFC4-6F175D3DCCD1}">
              <a14:hiddenFill xmlns:a14="http://schemas.microsoft.com/office/drawing/2010/main">
                <a:solidFill>
                  <a:srgbClr val="FFFFFF"/>
                </a:solidFill>
              </a14:hiddenFill>
            </a:ext>
          </a:extLst>
        </p:spPr>
      </p:pic>
      <p:pic>
        <p:nvPicPr>
          <p:cNvPr id="73745" name="Picture 17" descr="x_avg_128_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81938" y="2057400"/>
            <a:ext cx="1262062" cy="1262063"/>
          </a:xfrm>
          <a:prstGeom prst="rect">
            <a:avLst/>
          </a:prstGeom>
          <a:noFill/>
          <a:extLst>
            <a:ext uri="{909E8E84-426E-40DD-AFC4-6F175D3DCCD1}">
              <a14:hiddenFill xmlns:a14="http://schemas.microsoft.com/office/drawing/2010/main">
                <a:solidFill>
                  <a:srgbClr val="FFFFFF"/>
                </a:solidFill>
              </a14:hiddenFill>
            </a:ext>
          </a:extLst>
        </p:spPr>
      </p:pic>
      <p:sp>
        <p:nvSpPr>
          <p:cNvPr id="73746" name="Text Box 18"/>
          <p:cNvSpPr txBox="1">
            <a:spLocks noChangeArrowheads="1"/>
          </p:cNvSpPr>
          <p:nvPr/>
        </p:nvSpPr>
        <p:spPr bwMode="auto">
          <a:xfrm>
            <a:off x="0" y="35052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latin typeface="Arial" charset="0"/>
              </a:rPr>
              <a:t>        x1                x2                 x3                x4                  x5                x6               x7</a:t>
            </a:r>
          </a:p>
        </p:txBody>
      </p:sp>
      <p:sp>
        <p:nvSpPr>
          <p:cNvPr id="73747" name="Text Box 19"/>
          <p:cNvSpPr txBox="1">
            <a:spLocks noChangeArrowheads="1"/>
          </p:cNvSpPr>
          <p:nvPr/>
        </p:nvSpPr>
        <p:spPr bwMode="auto">
          <a:xfrm>
            <a:off x="0" y="59436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latin typeface="Arial" charset="0"/>
              </a:rPr>
              <a:t>     </a:t>
            </a:r>
            <a:r>
              <a:rPr lang="el-GR" altLang="ja-JP">
                <a:latin typeface="Arial" charset="0"/>
              </a:rPr>
              <a:t>Δ</a:t>
            </a:r>
            <a:r>
              <a:rPr lang="en-US" altLang="ja-JP">
                <a:latin typeface="Arial" charset="0"/>
              </a:rPr>
              <a:t>y1              </a:t>
            </a:r>
            <a:r>
              <a:rPr lang="el-GR" altLang="ja-JP">
                <a:latin typeface="Arial" charset="0"/>
              </a:rPr>
              <a:t>Δ</a:t>
            </a:r>
            <a:r>
              <a:rPr lang="en-US" altLang="ja-JP">
                <a:latin typeface="Arial" charset="0"/>
              </a:rPr>
              <a:t>y2                </a:t>
            </a:r>
            <a:r>
              <a:rPr lang="el-GR" altLang="ja-JP">
                <a:latin typeface="Arial" charset="0"/>
              </a:rPr>
              <a:t>Δ</a:t>
            </a:r>
            <a:r>
              <a:rPr lang="en-US" altLang="ja-JP">
                <a:latin typeface="Arial" charset="0"/>
              </a:rPr>
              <a:t>y3              </a:t>
            </a:r>
            <a:r>
              <a:rPr lang="el-GR" altLang="ja-JP">
                <a:latin typeface="Arial" charset="0"/>
              </a:rPr>
              <a:t>Δ</a:t>
            </a:r>
            <a:r>
              <a:rPr lang="en-US" altLang="ja-JP">
                <a:latin typeface="Arial" charset="0"/>
              </a:rPr>
              <a:t>y4               </a:t>
            </a:r>
            <a:r>
              <a:rPr lang="el-GR" altLang="ja-JP">
                <a:latin typeface="Arial" charset="0"/>
              </a:rPr>
              <a:t>Δ</a:t>
            </a:r>
            <a:r>
              <a:rPr lang="en-US" altLang="ja-JP">
                <a:latin typeface="Arial" charset="0"/>
              </a:rPr>
              <a:t>y5             </a:t>
            </a:r>
            <a:r>
              <a:rPr lang="el-GR" altLang="ja-JP">
                <a:latin typeface="Arial" charset="0"/>
              </a:rPr>
              <a:t>Δ</a:t>
            </a:r>
            <a:r>
              <a:rPr lang="en-US" altLang="ja-JP">
                <a:latin typeface="Arial" charset="0"/>
              </a:rPr>
              <a:t>y6         </a:t>
            </a:r>
            <a:r>
              <a:rPr lang="el-GR" altLang="ja-JP">
                <a:latin typeface="Arial" charset="0"/>
              </a:rPr>
              <a:t>Δ</a:t>
            </a:r>
            <a:r>
              <a:rPr lang="en-US" altLang="ja-JP">
                <a:latin typeface="Arial" charset="0"/>
              </a:rPr>
              <a:t>y7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ja-JP"/>
              <a:t>Threshold Scheme</a:t>
            </a:r>
          </a:p>
        </p:txBody>
      </p:sp>
      <p:sp>
        <p:nvSpPr>
          <p:cNvPr id="75779" name="Rectangle 3"/>
          <p:cNvSpPr>
            <a:spLocks noGrp="1" noChangeArrowheads="1"/>
          </p:cNvSpPr>
          <p:nvPr>
            <p:ph type="body" idx="1"/>
          </p:nvPr>
        </p:nvSpPr>
        <p:spPr>
          <a:xfrm>
            <a:off x="533400" y="2133600"/>
            <a:ext cx="3048000" cy="685800"/>
          </a:xfrm>
        </p:spPr>
        <p:txBody>
          <a:bodyPr/>
          <a:lstStyle/>
          <a:p>
            <a:r>
              <a:rPr lang="en-US" altLang="ja-JP"/>
              <a:t>Pixel value = </a:t>
            </a:r>
          </a:p>
        </p:txBody>
      </p:sp>
      <p:sp>
        <p:nvSpPr>
          <p:cNvPr id="7578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5780" name="Object 4"/>
          <p:cNvGraphicFramePr>
            <a:graphicFrameLocks noChangeAspect="1"/>
          </p:cNvGraphicFramePr>
          <p:nvPr/>
        </p:nvGraphicFramePr>
        <p:xfrm>
          <a:off x="3657600" y="1981200"/>
          <a:ext cx="3657600" cy="1008063"/>
        </p:xfrm>
        <a:graphic>
          <a:graphicData uri="http://schemas.openxmlformats.org/presentationml/2006/ole">
            <mc:AlternateContent xmlns:mc="http://schemas.openxmlformats.org/markup-compatibility/2006">
              <mc:Choice xmlns:v="urn:schemas-microsoft-com:vml" Requires="v">
                <p:oleObj spid="_x0000_s75789" name="Equation" r:id="rId4" imgW="1765300" imgH="482600" progId="Equation.3">
                  <p:embed/>
                </p:oleObj>
              </mc:Choice>
              <mc:Fallback>
                <p:oleObj name="Equation" r:id="rId4" imgW="1765300" imgH="482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981200"/>
                        <a:ext cx="3657600"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2" name="Rectangle 6"/>
          <p:cNvSpPr>
            <a:spLocks noChangeArrowheads="1"/>
          </p:cNvSpPr>
          <p:nvPr/>
        </p:nvSpPr>
        <p:spPr bwMode="auto">
          <a:xfrm>
            <a:off x="609600" y="1219200"/>
            <a:ext cx="800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ja-JP" sz="3200">
                <a:latin typeface="Arial" charset="0"/>
              </a:rPr>
              <a:t>Each pixel of each frame is calculated </a:t>
            </a:r>
          </a:p>
        </p:txBody>
      </p:sp>
      <p:pic>
        <p:nvPicPr>
          <p:cNvPr id="75783" name="Picture 7" descr="x_avg_256_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124200"/>
            <a:ext cx="3151188" cy="3151188"/>
          </a:xfrm>
          <a:prstGeom prst="rect">
            <a:avLst/>
          </a:prstGeom>
          <a:noFill/>
          <a:extLst>
            <a:ext uri="{909E8E84-426E-40DD-AFC4-6F175D3DCCD1}">
              <a14:hiddenFill xmlns:a14="http://schemas.microsoft.com/office/drawing/2010/main">
                <a:solidFill>
                  <a:srgbClr val="FFFFFF"/>
                </a:solidFill>
              </a14:hiddenFill>
            </a:ext>
          </a:extLst>
        </p:spPr>
      </p:pic>
      <p:pic>
        <p:nvPicPr>
          <p:cNvPr id="75784" name="Picture 8" descr="y_avg_256_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124200"/>
            <a:ext cx="3151188" cy="3151188"/>
          </a:xfrm>
          <a:prstGeom prst="rect">
            <a:avLst/>
          </a:prstGeom>
          <a:noFill/>
          <a:extLst>
            <a:ext uri="{909E8E84-426E-40DD-AFC4-6F175D3DCCD1}">
              <a14:hiddenFill xmlns:a14="http://schemas.microsoft.com/office/drawing/2010/main">
                <a:solidFill>
                  <a:srgbClr val="FFFFFF"/>
                </a:solidFill>
              </a14:hiddenFill>
            </a:ext>
          </a:extLst>
        </p:spPr>
      </p:pic>
      <p:sp>
        <p:nvSpPr>
          <p:cNvPr id="75785" name="Text Box 9"/>
          <p:cNvSpPr txBox="1">
            <a:spLocks noChangeArrowheads="1"/>
          </p:cNvSpPr>
          <p:nvPr/>
        </p:nvSpPr>
        <p:spPr bwMode="auto">
          <a:xfrm>
            <a:off x="1981200" y="6324600"/>
            <a:ext cx="54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400">
                <a:latin typeface="Arial" charset="0"/>
              </a:rPr>
              <a:t>x4</a:t>
            </a:r>
          </a:p>
        </p:txBody>
      </p:sp>
      <p:sp>
        <p:nvSpPr>
          <p:cNvPr id="75786" name="Text Box 10"/>
          <p:cNvSpPr txBox="1">
            <a:spLocks noChangeArrowheads="1"/>
          </p:cNvSpPr>
          <p:nvPr/>
        </p:nvSpPr>
        <p:spPr bwMode="auto">
          <a:xfrm>
            <a:off x="6019800" y="6248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ja-JP" sz="2400">
                <a:latin typeface="Arial" charset="0"/>
                <a:cs typeface="Arial" charset="0"/>
              </a:rPr>
              <a:t>Δ</a:t>
            </a:r>
            <a:r>
              <a:rPr lang="en-US" altLang="ja-JP" sz="2400">
                <a:latin typeface="Arial" charset="0"/>
              </a:rPr>
              <a:t>y4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868362"/>
          </a:xfrm>
        </p:spPr>
        <p:txBody>
          <a:bodyPr/>
          <a:lstStyle/>
          <a:p>
            <a:r>
              <a:rPr lang="en-US" altLang="ja-JP"/>
              <a:t>Finer Control</a:t>
            </a:r>
          </a:p>
        </p:txBody>
      </p:sp>
      <p:pic>
        <p:nvPicPr>
          <p:cNvPr id="61444" name="Picture 4" descr="frame007"/>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990600"/>
            <a:ext cx="7616825" cy="5713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6" name="Text Box 6"/>
          <p:cNvSpPr txBox="1">
            <a:spLocks noChangeArrowheads="1"/>
          </p:cNvSpPr>
          <p:nvPr/>
        </p:nvSpPr>
        <p:spPr bwMode="auto">
          <a:xfrm>
            <a:off x="1828800" y="6172200"/>
            <a:ext cx="1497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Praun 2001</a:t>
            </a:r>
          </a:p>
        </p:txBody>
      </p:sp>
      <p:sp>
        <p:nvSpPr>
          <p:cNvPr id="61447" name="Text Box 7"/>
          <p:cNvSpPr txBox="1">
            <a:spLocks noChangeArrowheads="1"/>
          </p:cNvSpPr>
          <p:nvPr/>
        </p:nvSpPr>
        <p:spPr bwMode="auto">
          <a:xfrm>
            <a:off x="4191000" y="6172200"/>
            <a:ext cx="1652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Volume TAM</a:t>
            </a:r>
          </a:p>
        </p:txBody>
      </p:sp>
      <p:sp>
        <p:nvSpPr>
          <p:cNvPr id="61448" name="Text Box 8"/>
          <p:cNvSpPr txBox="1">
            <a:spLocks noChangeArrowheads="1"/>
          </p:cNvSpPr>
          <p:nvPr/>
        </p:nvSpPr>
        <p:spPr bwMode="auto">
          <a:xfrm>
            <a:off x="6705600" y="6172200"/>
            <a:ext cx="1652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a:latin typeface="Arial" charset="0"/>
              </a:rPr>
              <a:t>7 Thresholds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3" name="Picture 5" descr="frame0115"/>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l="17807" t="5161" r="17935" b="7097"/>
          <a:stretch>
            <a:fillRect/>
          </a:stretch>
        </p:blipFill>
        <p:spPr>
          <a:xfrm>
            <a:off x="2590800" y="76200"/>
            <a:ext cx="6324600" cy="647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2" name="Rectangle 4"/>
          <p:cNvSpPr>
            <a:spLocks noGrp="1" noChangeArrowheads="1"/>
          </p:cNvSpPr>
          <p:nvPr>
            <p:ph type="title"/>
          </p:nvPr>
        </p:nvSpPr>
        <p:spPr>
          <a:xfrm>
            <a:off x="0" y="228600"/>
            <a:ext cx="2971800" cy="2392363"/>
          </a:xfrm>
        </p:spPr>
        <p:txBody>
          <a:bodyPr/>
          <a:lstStyle/>
          <a:p>
            <a:r>
              <a:rPr lang="en-US" altLang="ja-JP"/>
              <a:t>Per Pixel Effects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2" descr="frame0115"/>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l="17807" t="5161" r="17935" b="7097"/>
          <a:stretch>
            <a:fillRect/>
          </a:stretch>
        </p:blipFill>
        <p:spPr>
          <a:xfrm>
            <a:off x="2590800" y="76200"/>
            <a:ext cx="6324600" cy="647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7" name="Picture 3" descr="frame046"/>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l="17807" t="7097" r="17935" b="6194"/>
          <a:stretch>
            <a:fillRect/>
          </a:stretch>
        </p:blipFill>
        <p:spPr>
          <a:xfrm>
            <a:off x="2590800" y="228600"/>
            <a:ext cx="6324600" cy="640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8" name="Rectangle 4"/>
          <p:cNvSpPr>
            <a:spLocks noGrp="1" noChangeArrowheads="1"/>
          </p:cNvSpPr>
          <p:nvPr>
            <p:ph type="title"/>
          </p:nvPr>
        </p:nvSpPr>
        <p:spPr>
          <a:xfrm>
            <a:off x="0" y="228600"/>
            <a:ext cx="2971800" cy="2392363"/>
          </a:xfrm>
        </p:spPr>
        <p:txBody>
          <a:bodyPr/>
          <a:lstStyle/>
          <a:p>
            <a:r>
              <a:rPr lang="en-US" altLang="ja-JP"/>
              <a:t>Per Pixel Effects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sz="quarter"/>
          </p:nvPr>
        </p:nvSpPr>
        <p:spPr/>
        <p:txBody>
          <a:bodyPr/>
          <a:lstStyle/>
          <a:p>
            <a:r>
              <a:rPr lang="en-US" altLang="ja-JP"/>
              <a:t>Results </a:t>
            </a:r>
          </a:p>
        </p:txBody>
      </p:sp>
      <p:pic>
        <p:nvPicPr>
          <p:cNvPr id="56324" name="Picture 4" descr="globe2"/>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28600" y="1828800"/>
            <a:ext cx="2914650"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6" name="Picture 6" descr="coral_bunny_fig"/>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324600" y="1752600"/>
            <a:ext cx="2185988"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8" name="Picture 8" descr="hand_fig_2"/>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52400" y="4495800"/>
            <a:ext cx="2916238"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30" name="Picture 10" descr="gargoyle_fig"/>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324600" y="4419600"/>
            <a:ext cx="2187575"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32" name="Picture 12" descr="rocker_arm_fi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4419600"/>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6333" name="Picture 13" descr="venus_trans_fi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1752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6334" name="Text Box 14">
            <a:hlinkClick r:id="rId9" action="ppaction://program"/>
          </p:cNvPr>
          <p:cNvSpPr txBox="1">
            <a:spLocks noChangeArrowheads="1"/>
          </p:cNvSpPr>
          <p:nvPr/>
        </p:nvSpPr>
        <p:spPr bwMode="auto">
          <a:xfrm>
            <a:off x="7223125" y="646113"/>
            <a:ext cx="765175" cy="37623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demo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3200400" cy="868363"/>
          </a:xfrm>
        </p:spPr>
        <p:txBody>
          <a:bodyPr/>
          <a:lstStyle/>
          <a:p>
            <a:r>
              <a:rPr lang="en-US" altLang="ja-JP" sz="4000"/>
              <a:t>Future Work</a:t>
            </a:r>
          </a:p>
        </p:txBody>
      </p:sp>
      <p:sp>
        <p:nvSpPr>
          <p:cNvPr id="54279" name="Rectangle 7"/>
          <p:cNvSpPr>
            <a:spLocks noGrp="1" noChangeArrowheads="1"/>
          </p:cNvSpPr>
          <p:nvPr>
            <p:ph type="body" idx="1"/>
          </p:nvPr>
        </p:nvSpPr>
        <p:spPr>
          <a:xfrm>
            <a:off x="0" y="838200"/>
            <a:ext cx="3200400" cy="5715000"/>
          </a:xfrm>
        </p:spPr>
        <p:txBody>
          <a:bodyPr/>
          <a:lstStyle/>
          <a:p>
            <a:r>
              <a:rPr lang="en-US" altLang="ja-JP"/>
              <a:t>Silhouettes</a:t>
            </a:r>
          </a:p>
          <a:p>
            <a:r>
              <a:rPr lang="en-US" altLang="ja-JP"/>
              <a:t>Texture Compression</a:t>
            </a:r>
          </a:p>
          <a:p>
            <a:r>
              <a:rPr lang="en-US" altLang="ja-JP"/>
              <a:t>Bounded Hue, Intensity Error</a:t>
            </a:r>
          </a:p>
          <a:p>
            <a:r>
              <a:rPr lang="en-US" altLang="ja-JP"/>
              <a:t>Scenes</a:t>
            </a:r>
          </a:p>
          <a:p>
            <a:pPr lvl="1"/>
            <a:r>
              <a:rPr lang="en-US" altLang="ja-JP"/>
              <a:t>Shadowing</a:t>
            </a:r>
          </a:p>
          <a:p>
            <a:pPr lvl="1"/>
            <a:r>
              <a:rPr lang="en-US" altLang="ja-JP"/>
              <a:t>Haloing</a:t>
            </a:r>
          </a:p>
          <a:p>
            <a:pPr lvl="1"/>
            <a:endParaRPr lang="en-US" altLang="ja-JP"/>
          </a:p>
        </p:txBody>
      </p:sp>
      <p:pic>
        <p:nvPicPr>
          <p:cNvPr id="54276" name="Picture 4" descr="big_bunny_fig"/>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l="9430" r="13249" b="5243"/>
          <a:stretch>
            <a:fillRect/>
          </a:stretch>
        </p:blipFill>
        <p:spPr>
          <a:xfrm>
            <a:off x="3200400" y="533400"/>
            <a:ext cx="5943600" cy="5856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0"/>
            <a:ext cx="8229600" cy="838200"/>
          </a:xfrm>
        </p:spPr>
        <p:txBody>
          <a:bodyPr/>
          <a:lstStyle/>
          <a:p>
            <a:r>
              <a:rPr lang="en-US">
                <a:latin typeface="Verdana" pitchFamily="34" charset="0"/>
              </a:rPr>
              <a:t>Approach</a:t>
            </a:r>
          </a:p>
        </p:txBody>
      </p:sp>
      <p:pic>
        <p:nvPicPr>
          <p:cNvPr id="189443" name="Picture 3" descr="bunny_mesh"/>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352800" y="4038600"/>
            <a:ext cx="2362200" cy="2355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9444" name="Picture 4" descr="bunny_coral"/>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858000" y="2895600"/>
            <a:ext cx="2133600" cy="2014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9445" name="Freeform 5"/>
          <p:cNvSpPr>
            <a:spLocks/>
          </p:cNvSpPr>
          <p:nvPr/>
        </p:nvSpPr>
        <p:spPr bwMode="auto">
          <a:xfrm>
            <a:off x="2817813" y="2882900"/>
            <a:ext cx="1587" cy="3417888"/>
          </a:xfrm>
          <a:custGeom>
            <a:avLst/>
            <a:gdLst>
              <a:gd name="T0" fmla="*/ 0 w 1"/>
              <a:gd name="T1" fmla="*/ 0 h 2153"/>
              <a:gd name="T2" fmla="*/ 1 w 1"/>
              <a:gd name="T3" fmla="*/ 2153 h 2153"/>
            </a:gdLst>
            <a:ahLst/>
            <a:cxnLst>
              <a:cxn ang="0">
                <a:pos x="T0" y="T1"/>
              </a:cxn>
              <a:cxn ang="0">
                <a:pos x="T2" y="T3"/>
              </a:cxn>
            </a:cxnLst>
            <a:rect l="0" t="0" r="r" b="b"/>
            <a:pathLst>
              <a:path w="1" h="2153">
                <a:moveTo>
                  <a:pt x="0" y="0"/>
                </a:moveTo>
                <a:lnTo>
                  <a:pt x="1" y="2153"/>
                </a:ln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46" name="Text Box 6"/>
          <p:cNvSpPr txBox="1">
            <a:spLocks noChangeArrowheads="1"/>
          </p:cNvSpPr>
          <p:nvPr/>
        </p:nvSpPr>
        <p:spPr bwMode="auto">
          <a:xfrm>
            <a:off x="3843338" y="1255713"/>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atin typeface="Arial" charset="0"/>
              </a:rPr>
              <a:t>Set of textures</a:t>
            </a:r>
          </a:p>
        </p:txBody>
      </p:sp>
      <p:sp>
        <p:nvSpPr>
          <p:cNvPr id="189447" name="Text Box 7"/>
          <p:cNvSpPr txBox="1">
            <a:spLocks noChangeArrowheads="1"/>
          </p:cNvSpPr>
          <p:nvPr/>
        </p:nvSpPr>
        <p:spPr bwMode="auto">
          <a:xfrm>
            <a:off x="3048000" y="40386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atin typeface="Arial" charset="0"/>
              </a:rPr>
              <a:t>Mesh</a:t>
            </a:r>
          </a:p>
        </p:txBody>
      </p:sp>
      <p:sp>
        <p:nvSpPr>
          <p:cNvPr id="189448" name="Text Box 8"/>
          <p:cNvSpPr txBox="1">
            <a:spLocks noChangeArrowheads="1"/>
          </p:cNvSpPr>
          <p:nvPr/>
        </p:nvSpPr>
        <p:spPr bwMode="auto">
          <a:xfrm>
            <a:off x="2092325" y="6188075"/>
            <a:ext cx="1441450" cy="379413"/>
          </a:xfrm>
          <a:prstGeom prst="rect">
            <a:avLst/>
          </a:prstGeom>
          <a:solidFill>
            <a:schemeClr val="bg1"/>
          </a:solidFill>
          <a:ln w="12700"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b="1">
                <a:latin typeface="Arial" charset="0"/>
              </a:rPr>
              <a:t>Preprocess</a:t>
            </a:r>
          </a:p>
        </p:txBody>
      </p:sp>
      <p:sp>
        <p:nvSpPr>
          <p:cNvPr id="189449" name="AutoShape 9"/>
          <p:cNvSpPr>
            <a:spLocks noChangeArrowheads="1"/>
          </p:cNvSpPr>
          <p:nvPr/>
        </p:nvSpPr>
        <p:spPr bwMode="auto">
          <a:xfrm>
            <a:off x="2489200" y="2608263"/>
            <a:ext cx="762000" cy="369887"/>
          </a:xfrm>
          <a:prstGeom prst="notchedRightArrow">
            <a:avLst>
              <a:gd name="adj1" fmla="val 50000"/>
              <a:gd name="adj2" fmla="val 51502"/>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0" name="Text Box 10"/>
          <p:cNvSpPr txBox="1">
            <a:spLocks noChangeArrowheads="1"/>
          </p:cNvSpPr>
          <p:nvPr/>
        </p:nvSpPr>
        <p:spPr bwMode="auto">
          <a:xfrm>
            <a:off x="7397750" y="2452688"/>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atin typeface="Arial" charset="0"/>
              </a:rPr>
              <a:t>Result</a:t>
            </a:r>
          </a:p>
        </p:txBody>
      </p:sp>
      <p:sp>
        <p:nvSpPr>
          <p:cNvPr id="189451" name="Line 11"/>
          <p:cNvSpPr>
            <a:spLocks noChangeShapeType="1"/>
          </p:cNvSpPr>
          <p:nvPr/>
        </p:nvSpPr>
        <p:spPr bwMode="auto">
          <a:xfrm>
            <a:off x="6272213" y="3625850"/>
            <a:ext cx="0" cy="27860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52" name="Text Box 12"/>
          <p:cNvSpPr txBox="1">
            <a:spLocks noChangeArrowheads="1"/>
          </p:cNvSpPr>
          <p:nvPr/>
        </p:nvSpPr>
        <p:spPr bwMode="auto">
          <a:xfrm>
            <a:off x="5654675" y="6188075"/>
            <a:ext cx="1289050" cy="379413"/>
          </a:xfrm>
          <a:prstGeom prst="rect">
            <a:avLst/>
          </a:prstGeom>
          <a:solidFill>
            <a:schemeClr val="bg1"/>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b="1">
                <a:latin typeface="Arial" charset="0"/>
              </a:rPr>
              <a:t>Real-Time</a:t>
            </a:r>
          </a:p>
        </p:txBody>
      </p:sp>
      <p:sp>
        <p:nvSpPr>
          <p:cNvPr id="189453" name="Text Box 13"/>
          <p:cNvSpPr txBox="1">
            <a:spLocks noChangeArrowheads="1"/>
          </p:cNvSpPr>
          <p:nvPr/>
        </p:nvSpPr>
        <p:spPr bwMode="auto">
          <a:xfrm>
            <a:off x="457200" y="2667000"/>
            <a:ext cx="172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atin typeface="Arial" charset="0"/>
              </a:rPr>
              <a:t>Stroke Session</a:t>
            </a:r>
          </a:p>
        </p:txBody>
      </p:sp>
      <p:sp>
        <p:nvSpPr>
          <p:cNvPr id="189454" name="AutoShape 14"/>
          <p:cNvSpPr>
            <a:spLocks noChangeArrowheads="1"/>
          </p:cNvSpPr>
          <p:nvPr/>
        </p:nvSpPr>
        <p:spPr bwMode="auto">
          <a:xfrm rot="680544">
            <a:off x="5959475" y="3446463"/>
            <a:ext cx="762000" cy="369887"/>
          </a:xfrm>
          <a:prstGeom prst="notchedRightArrow">
            <a:avLst>
              <a:gd name="adj1" fmla="val 50000"/>
              <a:gd name="adj2" fmla="val 51502"/>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5" name="AutoShape 15"/>
          <p:cNvSpPr>
            <a:spLocks noChangeArrowheads="1"/>
          </p:cNvSpPr>
          <p:nvPr/>
        </p:nvSpPr>
        <p:spPr bwMode="auto">
          <a:xfrm rot="20919456" flipV="1">
            <a:off x="5969000" y="4090988"/>
            <a:ext cx="762000" cy="369887"/>
          </a:xfrm>
          <a:prstGeom prst="notchedRightArrow">
            <a:avLst>
              <a:gd name="adj1" fmla="val 50000"/>
              <a:gd name="adj2" fmla="val 51502"/>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89456" name="Picture 16" descr="mm_128_0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676400"/>
            <a:ext cx="474663" cy="474663"/>
          </a:xfrm>
          <a:prstGeom prst="rect">
            <a:avLst/>
          </a:prstGeom>
          <a:noFill/>
          <a:ln w="9525">
            <a:solidFill>
              <a:schemeClr val="tx1"/>
            </a:solidFill>
            <a:miter lim="800000"/>
            <a:headEnd/>
            <a:tailEnd/>
          </a:ln>
          <a:effectLst>
            <a:outerShdw dist="28398" dir="3806097"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89457" name="Picture 17" descr="mm_256_0028"/>
          <p:cNvPicPr>
            <a:picLocks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3657600" y="2286000"/>
            <a:ext cx="950913" cy="950913"/>
          </a:xfrm>
          <a:noFill/>
          <a:ln>
            <a:solidFill>
              <a:schemeClr val="tx1"/>
            </a:solidFill>
            <a:miter lim="800000"/>
            <a:headEnd/>
            <a:tailEnd/>
          </a:ln>
          <a:effectLst>
            <a:outerShdw dist="3592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89458" name="Picture 18" descr="mm_128_01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5538" y="1676400"/>
            <a:ext cx="474662" cy="474663"/>
          </a:xfrm>
          <a:prstGeom prst="rect">
            <a:avLst/>
          </a:prstGeom>
          <a:noFill/>
          <a:ln w="9525">
            <a:solidFill>
              <a:schemeClr val="tx1"/>
            </a:solidFill>
            <a:miter lim="800000"/>
            <a:headEnd/>
            <a:tailEnd/>
          </a:ln>
          <a:effectLst>
            <a:outerShdw dist="45791" dir="2021404"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89459" name="Picture 19" descr="mm_256_01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2286000"/>
            <a:ext cx="950913" cy="950913"/>
          </a:xfrm>
          <a:prstGeom prst="rect">
            <a:avLst/>
          </a:prstGeom>
          <a:noFill/>
          <a:ln w="9525">
            <a:solidFill>
              <a:schemeClr val="tx1"/>
            </a:solidFill>
            <a:miter lim="800000"/>
            <a:headEnd/>
            <a:tailEnd/>
          </a:ln>
          <a:effectLst>
            <a:outerShdw dist="3592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advTm="3412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33400" y="0"/>
            <a:ext cx="8229600" cy="685800"/>
          </a:xfrm>
        </p:spPr>
        <p:txBody>
          <a:bodyPr/>
          <a:lstStyle/>
          <a:p>
            <a:r>
              <a:rPr lang="en-US">
                <a:latin typeface="Verdana" pitchFamily="34" charset="0"/>
              </a:rPr>
              <a:t>Previous Work</a:t>
            </a:r>
          </a:p>
        </p:txBody>
      </p:sp>
      <p:pic>
        <p:nvPicPr>
          <p:cNvPr id="106502" name="Picture 6" descr="tech_illustr"/>
          <p:cNvPicPr preferRelativeResize="0">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381000" y="1219200"/>
            <a:ext cx="2079625" cy="14398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3" name="Picture 7" descr="graftals"/>
          <p:cNvPicPr>
            <a:picLocks noChangeAspect="1" noChangeArrowheads="1"/>
          </p:cNvPicPr>
          <p:nvPr/>
        </p:nvPicPr>
        <p:blipFill>
          <a:blip r:embed="rId4">
            <a:lum bright="12000" contrast="-42000"/>
            <a:extLst>
              <a:ext uri="{28A0092B-C50C-407E-A947-70E740481C1C}">
                <a14:useLocalDpi xmlns:a14="http://schemas.microsoft.com/office/drawing/2010/main" val="0"/>
              </a:ext>
            </a:extLst>
          </a:blip>
          <a:srcRect/>
          <a:stretch>
            <a:fillRect/>
          </a:stretch>
        </p:blipFill>
        <p:spPr bwMode="auto">
          <a:xfrm>
            <a:off x="2971800" y="1219200"/>
            <a:ext cx="2636838" cy="14097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4" name="Picture 8" descr="sil_markosia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219200"/>
            <a:ext cx="2667000" cy="120491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5" name="Rectangle 9"/>
          <p:cNvSpPr>
            <a:spLocks noChangeArrowheads="1"/>
          </p:cNvSpPr>
          <p:nvPr/>
        </p:nvSpPr>
        <p:spPr bwMode="auto">
          <a:xfrm>
            <a:off x="381000" y="601663"/>
            <a:ext cx="2632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en-US" sz="2400">
                <a:latin typeface="Verdana" pitchFamily="34" charset="0"/>
              </a:rPr>
              <a:t>Real-Time NPR</a:t>
            </a:r>
          </a:p>
        </p:txBody>
      </p:sp>
      <p:sp>
        <p:nvSpPr>
          <p:cNvPr id="106508" name="Rectangle 12"/>
          <p:cNvSpPr>
            <a:spLocks noChangeArrowheads="1"/>
          </p:cNvSpPr>
          <p:nvPr/>
        </p:nvSpPr>
        <p:spPr bwMode="auto">
          <a:xfrm>
            <a:off x="2819400" y="2667000"/>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a:spcBef>
                <a:spcPct val="50000"/>
              </a:spcBef>
            </a:pPr>
            <a:r>
              <a:rPr lang="en-US" sz="1400"/>
              <a:t>[Kowalski </a:t>
            </a:r>
            <a:r>
              <a:rPr lang="en-US" sz="1400" i="1"/>
              <a:t>et al.</a:t>
            </a:r>
            <a:r>
              <a:rPr lang="en-US" sz="1400"/>
              <a:t> ’99, …]</a:t>
            </a:r>
          </a:p>
        </p:txBody>
      </p:sp>
      <p:sp>
        <p:nvSpPr>
          <p:cNvPr id="106510" name="Rectangle 14"/>
          <p:cNvSpPr>
            <a:spLocks noChangeArrowheads="1"/>
          </p:cNvSpPr>
          <p:nvPr/>
        </p:nvSpPr>
        <p:spPr bwMode="auto">
          <a:xfrm>
            <a:off x="5943600" y="2590800"/>
            <a:ext cx="26670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a:spcBef>
                <a:spcPct val="50000"/>
              </a:spcBef>
            </a:pPr>
            <a:r>
              <a:rPr lang="en-US" sz="1400"/>
              <a:t>[Markosian </a:t>
            </a:r>
            <a:r>
              <a:rPr lang="en-US" sz="1400" i="1"/>
              <a:t>et al.</a:t>
            </a:r>
            <a:r>
              <a:rPr lang="en-US" sz="1400"/>
              <a:t> ’97] </a:t>
            </a:r>
          </a:p>
          <a:p>
            <a:pPr lvl="1" algn="ctr">
              <a:spcBef>
                <a:spcPct val="50000"/>
              </a:spcBef>
            </a:pPr>
            <a:r>
              <a:rPr lang="en-US" sz="1400"/>
              <a:t>[Hertzmann </a:t>
            </a:r>
            <a:r>
              <a:rPr lang="en-US" sz="1400" i="1"/>
              <a:t>et al.</a:t>
            </a:r>
            <a:r>
              <a:rPr lang="en-US" sz="1400"/>
              <a:t> 2000] </a:t>
            </a:r>
          </a:p>
        </p:txBody>
      </p:sp>
      <p:grpSp>
        <p:nvGrpSpPr>
          <p:cNvPr id="106511" name="Group 15"/>
          <p:cNvGrpSpPr>
            <a:grpSpLocks/>
          </p:cNvGrpSpPr>
          <p:nvPr/>
        </p:nvGrpSpPr>
        <p:grpSpPr bwMode="auto">
          <a:xfrm>
            <a:off x="228600" y="4876800"/>
            <a:ext cx="2833688" cy="1558925"/>
            <a:chOff x="336" y="1592"/>
            <a:chExt cx="2601" cy="1430"/>
          </a:xfrm>
        </p:grpSpPr>
        <p:pic>
          <p:nvPicPr>
            <p:cNvPr id="106512" name="Picture 16" descr="hat_ca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 y="1592"/>
              <a:ext cx="2601" cy="1075"/>
            </a:xfrm>
            <a:prstGeom prst="rect">
              <a:avLst/>
            </a:prstGeom>
            <a:noFill/>
            <a:extLst>
              <a:ext uri="{909E8E84-426E-40DD-AFC4-6F175D3DCCD1}">
                <a14:hiddenFill xmlns:a14="http://schemas.microsoft.com/office/drawing/2010/main">
                  <a:solidFill>
                    <a:srgbClr val="FFFFFF"/>
                  </a:solidFill>
                </a14:hiddenFill>
              </a:ext>
            </a:extLst>
          </p:spPr>
        </p:pic>
        <p:sp>
          <p:nvSpPr>
            <p:cNvPr id="106513" name="Text Box 17"/>
            <p:cNvSpPr txBox="1">
              <a:spLocks noChangeArrowheads="1"/>
            </p:cNvSpPr>
            <p:nvPr/>
          </p:nvSpPr>
          <p:spPr bwMode="auto">
            <a:xfrm>
              <a:off x="375" y="2743"/>
              <a:ext cx="214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sz="1400"/>
                <a:t>[Winkenbach </a:t>
              </a:r>
              <a:r>
                <a:rPr kumimoji="0" lang="en-US" sz="1400" i="1"/>
                <a:t>et al.</a:t>
              </a:r>
              <a:r>
                <a:rPr kumimoji="0" lang="en-US" sz="1400"/>
                <a:t> ’94, ’96]</a:t>
              </a:r>
            </a:p>
          </p:txBody>
        </p:sp>
      </p:grpSp>
      <p:sp>
        <p:nvSpPr>
          <p:cNvPr id="106516" name="Rectangle 20"/>
          <p:cNvSpPr>
            <a:spLocks noChangeArrowheads="1"/>
          </p:cNvSpPr>
          <p:nvPr/>
        </p:nvSpPr>
        <p:spPr bwMode="auto">
          <a:xfrm>
            <a:off x="685800" y="2667000"/>
            <a:ext cx="1474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Arial" charset="0"/>
              </a:rPr>
              <a:t>[Gooch </a:t>
            </a:r>
            <a:r>
              <a:rPr lang="en-US" sz="1400" i="1">
                <a:latin typeface="Arial" charset="0"/>
              </a:rPr>
              <a:t>et al.</a:t>
            </a:r>
            <a:r>
              <a:rPr lang="en-US" sz="1400">
                <a:latin typeface="Arial" charset="0"/>
              </a:rPr>
              <a:t>’99]</a:t>
            </a:r>
          </a:p>
        </p:txBody>
      </p:sp>
      <p:grpSp>
        <p:nvGrpSpPr>
          <p:cNvPr id="106517" name="Group 21"/>
          <p:cNvGrpSpPr>
            <a:grpSpLocks/>
          </p:cNvGrpSpPr>
          <p:nvPr/>
        </p:nvGrpSpPr>
        <p:grpSpPr bwMode="auto">
          <a:xfrm>
            <a:off x="3276600" y="4038600"/>
            <a:ext cx="2495550" cy="2363788"/>
            <a:chOff x="3132" y="765"/>
            <a:chExt cx="2292" cy="2170"/>
          </a:xfrm>
        </p:grpSpPr>
        <p:sp>
          <p:nvSpPr>
            <p:cNvPr id="106518" name="Text Box 22"/>
            <p:cNvSpPr txBox="1">
              <a:spLocks noChangeArrowheads="1"/>
            </p:cNvSpPr>
            <p:nvPr/>
          </p:nvSpPr>
          <p:spPr bwMode="auto">
            <a:xfrm>
              <a:off x="3132" y="2656"/>
              <a:ext cx="1865"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sz="1400"/>
                <a:t>[Hertzmann </a:t>
              </a:r>
              <a:r>
                <a:rPr kumimoji="0" lang="en-US" sz="1400" i="1"/>
                <a:t>et al.</a:t>
              </a:r>
              <a:r>
                <a:rPr kumimoji="0" lang="en-US" sz="1400"/>
                <a:t> 2000]</a:t>
              </a:r>
            </a:p>
          </p:txBody>
        </p:sp>
        <p:pic>
          <p:nvPicPr>
            <p:cNvPr id="106519" name="Picture 23" descr="cupid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9" y="765"/>
              <a:ext cx="2285" cy="17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520" name="Group 24"/>
          <p:cNvGrpSpPr>
            <a:grpSpLocks/>
          </p:cNvGrpSpPr>
          <p:nvPr/>
        </p:nvGrpSpPr>
        <p:grpSpPr bwMode="auto">
          <a:xfrm>
            <a:off x="5715000" y="5029200"/>
            <a:ext cx="3295650" cy="1347788"/>
            <a:chOff x="2410" y="2971"/>
            <a:chExt cx="3062" cy="1252"/>
          </a:xfrm>
        </p:grpSpPr>
        <p:pic>
          <p:nvPicPr>
            <p:cNvPr id="106521" name="Picture 25" descr="sousa_buchan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0" y="2971"/>
              <a:ext cx="3062" cy="1014"/>
            </a:xfrm>
            <a:prstGeom prst="rect">
              <a:avLst/>
            </a:prstGeom>
            <a:noFill/>
            <a:extLst>
              <a:ext uri="{909E8E84-426E-40DD-AFC4-6F175D3DCCD1}">
                <a14:hiddenFill xmlns:a14="http://schemas.microsoft.com/office/drawing/2010/main">
                  <a:solidFill>
                    <a:srgbClr val="FFFFFF"/>
                  </a:solidFill>
                </a14:hiddenFill>
              </a:ext>
            </a:extLst>
          </p:spPr>
        </p:pic>
        <p:sp>
          <p:nvSpPr>
            <p:cNvPr id="106522" name="Text Box 26"/>
            <p:cNvSpPr txBox="1">
              <a:spLocks noChangeArrowheads="1"/>
            </p:cNvSpPr>
            <p:nvPr/>
          </p:nvSpPr>
          <p:spPr bwMode="auto">
            <a:xfrm>
              <a:off x="3065" y="3940"/>
              <a:ext cx="1751"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0" lang="en-US" sz="1400"/>
                <a:t>[Sousa </a:t>
              </a:r>
              <a:r>
                <a:rPr kumimoji="0" lang="en-US" sz="1400" i="1"/>
                <a:t>et al.</a:t>
              </a:r>
              <a:r>
                <a:rPr kumimoji="0" lang="en-US" sz="1400"/>
                <a:t> ’99]</a:t>
              </a:r>
            </a:p>
          </p:txBody>
        </p:sp>
      </p:grpSp>
      <p:sp>
        <p:nvSpPr>
          <p:cNvPr id="106524" name="Rectangle 28"/>
          <p:cNvSpPr>
            <a:spLocks noChangeArrowheads="1"/>
          </p:cNvSpPr>
          <p:nvPr/>
        </p:nvSpPr>
        <p:spPr bwMode="auto">
          <a:xfrm>
            <a:off x="381000" y="3419475"/>
            <a:ext cx="280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Tx/>
              <a:buChar char="•"/>
            </a:pPr>
            <a:r>
              <a:rPr lang="en-US" sz="2400">
                <a:latin typeface="Verdana" pitchFamily="34" charset="0"/>
              </a:rPr>
              <a:t>Offline Hatching</a:t>
            </a:r>
          </a:p>
        </p:txBody>
      </p:sp>
    </p:spTree>
  </p:cSld>
  <p:clrMapOvr>
    <a:masterClrMapping/>
  </p:clrMapOvr>
  <p:transition advTm="6884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0"/>
            <a:ext cx="8229600" cy="838200"/>
          </a:xfrm>
        </p:spPr>
        <p:txBody>
          <a:bodyPr/>
          <a:lstStyle/>
          <a:p>
            <a:r>
              <a:rPr lang="en-US">
                <a:latin typeface="Verdana" pitchFamily="34" charset="0"/>
              </a:rPr>
              <a:t>Previous Work</a:t>
            </a:r>
          </a:p>
        </p:txBody>
      </p:sp>
      <p:sp>
        <p:nvSpPr>
          <p:cNvPr id="112643" name="Rectangle 3"/>
          <p:cNvSpPr>
            <a:spLocks noGrp="1" noChangeArrowheads="1"/>
          </p:cNvSpPr>
          <p:nvPr>
            <p:ph type="body" idx="1"/>
          </p:nvPr>
        </p:nvSpPr>
        <p:spPr>
          <a:xfrm>
            <a:off x="457200" y="1600200"/>
            <a:ext cx="5395913" cy="4525963"/>
          </a:xfrm>
        </p:spPr>
        <p:txBody>
          <a:bodyPr/>
          <a:lstStyle/>
          <a:p>
            <a:r>
              <a:rPr lang="en-US">
                <a:latin typeface="Verdana" pitchFamily="34" charset="0"/>
              </a:rPr>
              <a:t>Real-Time Hatching</a:t>
            </a:r>
          </a:p>
          <a:p>
            <a:pPr lvl="1"/>
            <a:r>
              <a:rPr lang="en-US">
                <a:latin typeface="Verdana" pitchFamily="34" charset="0"/>
              </a:rPr>
              <a:t>Screen-space “filter”</a:t>
            </a:r>
            <a:br>
              <a:rPr lang="en-US">
                <a:latin typeface="Verdana" pitchFamily="34" charset="0"/>
              </a:rPr>
            </a:br>
            <a:r>
              <a:rPr lang="en-US">
                <a:latin typeface="Verdana" pitchFamily="34" charset="0"/>
              </a:rPr>
              <a:t> [Lake </a:t>
            </a:r>
            <a:r>
              <a:rPr lang="en-US" i="1">
                <a:latin typeface="Verdana" pitchFamily="34" charset="0"/>
              </a:rPr>
              <a:t>et al. </a:t>
            </a:r>
            <a:r>
              <a:rPr lang="en-US">
                <a:latin typeface="Verdana" pitchFamily="34" charset="0"/>
              </a:rPr>
              <a:t>2000]</a:t>
            </a:r>
          </a:p>
          <a:p>
            <a:pPr lvl="1"/>
            <a:endParaRPr lang="en-US">
              <a:latin typeface="Verdana" pitchFamily="34" charset="0"/>
            </a:endParaRPr>
          </a:p>
          <a:p>
            <a:pPr lvl="1"/>
            <a:endParaRPr lang="en-US">
              <a:latin typeface="AvantGarde" pitchFamily="34" charset="0"/>
            </a:endParaRPr>
          </a:p>
          <a:p>
            <a:pPr lvl="1"/>
            <a:endParaRPr lang="en-US"/>
          </a:p>
          <a:p>
            <a:pPr lvl="1"/>
            <a:r>
              <a:rPr lang="en-US"/>
              <a:t>Fixed density strokes</a:t>
            </a:r>
            <a:br>
              <a:rPr lang="en-US"/>
            </a:br>
            <a:r>
              <a:rPr lang="en-US"/>
              <a:t> [Elber ’99]</a:t>
            </a:r>
          </a:p>
          <a:p>
            <a:endParaRPr lang="en-US"/>
          </a:p>
        </p:txBody>
      </p:sp>
      <p:pic>
        <p:nvPicPr>
          <p:cNvPr id="112644" name="Picture 4" descr="lake_np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1371600"/>
            <a:ext cx="3063875" cy="2589213"/>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5" descr="elber_lin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50" y="4164013"/>
            <a:ext cx="2222500" cy="223678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3499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artmaps_c2"/>
          <p:cNvPicPr>
            <a:picLocks noChangeAspect="1" noChangeArrowheads="1"/>
          </p:cNvPicPr>
          <p:nvPr/>
        </p:nvPicPr>
        <p:blipFill>
          <a:blip r:embed="rId3">
            <a:lum bright="24000"/>
            <a:extLst>
              <a:ext uri="{28A0092B-C50C-407E-A947-70E740481C1C}">
                <a14:useLocalDpi xmlns:a14="http://schemas.microsoft.com/office/drawing/2010/main" val="0"/>
              </a:ext>
            </a:extLst>
          </a:blip>
          <a:srcRect l="900"/>
          <a:stretch>
            <a:fillRect/>
          </a:stretch>
        </p:blipFill>
        <p:spPr bwMode="auto">
          <a:xfrm>
            <a:off x="6651625" y="3041650"/>
            <a:ext cx="1047750" cy="1066800"/>
          </a:xfrm>
          <a:prstGeom prst="rect">
            <a:avLst/>
          </a:prstGeom>
          <a:noFill/>
          <a:ln w="28575" algn="ctr">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114691" name="Picture 3" descr="artmaps_c3"/>
          <p:cNvPicPr>
            <a:picLocks noChangeAspect="1" noChangeArrowheads="1"/>
          </p:cNvPicPr>
          <p:nvPr/>
        </p:nvPicPr>
        <p:blipFill>
          <a:blip r:embed="rId4">
            <a:lum bright="24000"/>
            <a:extLst>
              <a:ext uri="{28A0092B-C50C-407E-A947-70E740481C1C}">
                <a14:useLocalDpi xmlns:a14="http://schemas.microsoft.com/office/drawing/2010/main" val="0"/>
              </a:ext>
            </a:extLst>
          </a:blip>
          <a:srcRect b="3583"/>
          <a:stretch>
            <a:fillRect/>
          </a:stretch>
        </p:blipFill>
        <p:spPr bwMode="auto">
          <a:xfrm>
            <a:off x="6908800" y="2409825"/>
            <a:ext cx="522288" cy="512763"/>
          </a:xfrm>
          <a:prstGeom prst="rect">
            <a:avLst/>
          </a:prstGeom>
          <a:noFill/>
          <a:ln w="28575" algn="ctr">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114692" name="Picture 4" descr="artmaps1"/>
          <p:cNvPicPr>
            <a:picLocks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6127750" y="4229100"/>
            <a:ext cx="2105025" cy="2114550"/>
          </a:xfrm>
          <a:prstGeom prst="rect">
            <a:avLst/>
          </a:prstGeom>
          <a:noFill/>
          <a:ln w="28575" algn="ctr">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114693" name="Rectangle 5"/>
          <p:cNvSpPr>
            <a:spLocks noGrp="1" noChangeArrowheads="1"/>
          </p:cNvSpPr>
          <p:nvPr>
            <p:ph type="title"/>
          </p:nvPr>
        </p:nvSpPr>
        <p:spPr>
          <a:xfrm>
            <a:off x="533400" y="0"/>
            <a:ext cx="8229600" cy="838200"/>
          </a:xfrm>
        </p:spPr>
        <p:txBody>
          <a:bodyPr/>
          <a:lstStyle/>
          <a:p>
            <a:r>
              <a:rPr lang="en-US" sz="4000"/>
              <a:t>Previous Work – Stroke Collections</a:t>
            </a:r>
          </a:p>
        </p:txBody>
      </p:sp>
      <p:sp>
        <p:nvSpPr>
          <p:cNvPr id="114694" name="Rectangle 6"/>
          <p:cNvSpPr>
            <a:spLocks noGrp="1" noChangeArrowheads="1"/>
          </p:cNvSpPr>
          <p:nvPr>
            <p:ph type="body" idx="1"/>
          </p:nvPr>
        </p:nvSpPr>
        <p:spPr>
          <a:xfrm>
            <a:off x="381000" y="1066800"/>
            <a:ext cx="4278313" cy="1789113"/>
          </a:xfrm>
        </p:spPr>
        <p:txBody>
          <a:bodyPr/>
          <a:lstStyle/>
          <a:p>
            <a:r>
              <a:rPr lang="en-US" sz="2400"/>
              <a:t>Prioritized Stroke Textures</a:t>
            </a:r>
            <a:br>
              <a:rPr lang="en-US" sz="2400"/>
            </a:br>
            <a:r>
              <a:rPr lang="en-US" sz="2400"/>
              <a:t>[Salisbury </a:t>
            </a:r>
            <a:r>
              <a:rPr lang="en-US" sz="2400" i="1"/>
              <a:t>et al. </a:t>
            </a:r>
            <a:r>
              <a:rPr lang="en-US" sz="2400"/>
              <a:t>’94]</a:t>
            </a:r>
            <a:br>
              <a:rPr lang="en-US" sz="2400"/>
            </a:br>
            <a:r>
              <a:rPr lang="en-US" sz="2400"/>
              <a:t>[Winkenbach </a:t>
            </a:r>
            <a:r>
              <a:rPr lang="en-US" sz="2400" i="1"/>
              <a:t>et al. </a:t>
            </a:r>
            <a:r>
              <a:rPr lang="en-US" sz="2400"/>
              <a:t>’94]</a:t>
            </a:r>
            <a:endParaRPr lang="en-US" sz="2800"/>
          </a:p>
          <a:p>
            <a:endParaRPr lang="en-US" sz="2800"/>
          </a:p>
        </p:txBody>
      </p:sp>
      <p:sp>
        <p:nvSpPr>
          <p:cNvPr id="114695" name="Rectangle 7"/>
          <p:cNvSpPr>
            <a:spLocks noChangeArrowheads="1"/>
          </p:cNvSpPr>
          <p:nvPr/>
        </p:nvSpPr>
        <p:spPr bwMode="auto">
          <a:xfrm>
            <a:off x="8305800" y="3886200"/>
            <a:ext cx="6096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6" name="Rectangle 8"/>
          <p:cNvSpPr>
            <a:spLocks noChangeArrowheads="1"/>
          </p:cNvSpPr>
          <p:nvPr/>
        </p:nvSpPr>
        <p:spPr bwMode="auto">
          <a:xfrm>
            <a:off x="5486400" y="1066800"/>
            <a:ext cx="3259138"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a:latin typeface="Arial" charset="0"/>
              </a:rPr>
              <a:t>Art Maps</a:t>
            </a:r>
            <a:br>
              <a:rPr lang="en-US" sz="2400">
                <a:latin typeface="Arial" charset="0"/>
              </a:rPr>
            </a:br>
            <a:r>
              <a:rPr lang="en-US" sz="2400">
                <a:latin typeface="Arial" charset="0"/>
              </a:rPr>
              <a:t>[Klein </a:t>
            </a:r>
            <a:r>
              <a:rPr lang="en-US" sz="2400" i="1">
                <a:latin typeface="Arial" charset="0"/>
              </a:rPr>
              <a:t>et al.</a:t>
            </a:r>
            <a:r>
              <a:rPr lang="en-US" sz="2400">
                <a:latin typeface="Arial" charset="0"/>
              </a:rPr>
              <a:t> 2000]</a:t>
            </a:r>
          </a:p>
        </p:txBody>
      </p:sp>
      <p:sp>
        <p:nvSpPr>
          <p:cNvPr id="114697" name="Text Box 9"/>
          <p:cNvSpPr txBox="1">
            <a:spLocks noChangeArrowheads="1"/>
          </p:cNvSpPr>
          <p:nvPr/>
        </p:nvSpPr>
        <p:spPr bwMode="auto">
          <a:xfrm>
            <a:off x="1654175" y="5029200"/>
            <a:ext cx="1711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sz="2400">
                <a:effectLst>
                  <a:outerShdw blurRad="38100" dist="38100" dir="2700000" algn="tl">
                    <a:srgbClr val="C0C0C0"/>
                  </a:outerShdw>
                </a:effectLst>
                <a:latin typeface="Arial" charset="0"/>
                <a:sym typeface="Wingdings" pitchFamily="2" charset="2"/>
              </a:rPr>
              <a:t></a:t>
            </a:r>
            <a:r>
              <a:rPr kumimoji="0" lang="en-US" sz="2400" i="1">
                <a:effectLst>
                  <a:outerShdw blurRad="38100" dist="38100" dir="2700000" algn="tl">
                    <a:srgbClr val="C0C0C0"/>
                  </a:outerShdw>
                </a:effectLst>
                <a:latin typeface="Arial" charset="0"/>
                <a:sym typeface="Wingdings" pitchFamily="2" charset="2"/>
              </a:rPr>
              <a:t>  </a:t>
            </a:r>
            <a:r>
              <a:rPr kumimoji="0" lang="en-US" sz="2400" i="1">
                <a:effectLst>
                  <a:outerShdw blurRad="38100" dist="38100" dir="2700000" algn="tl">
                    <a:srgbClr val="C0C0C0"/>
                  </a:outerShdw>
                </a:effectLst>
                <a:latin typeface="Arial" charset="0"/>
              </a:rPr>
              <a:t>tone  </a:t>
            </a:r>
            <a:r>
              <a:rPr kumimoji="0" lang="en-US" sz="2400">
                <a:effectLst>
                  <a:outerShdw blurRad="38100" dist="38100" dir="2700000" algn="tl">
                    <a:srgbClr val="C0C0C0"/>
                  </a:outerShdw>
                </a:effectLst>
                <a:latin typeface="Arial" charset="0"/>
                <a:sym typeface="Wingdings" pitchFamily="2" charset="2"/>
              </a:rPr>
              <a:t></a:t>
            </a:r>
            <a:endParaRPr kumimoji="0" lang="en-US" sz="2400">
              <a:effectLst>
                <a:outerShdw blurRad="38100" dist="38100" dir="2700000" algn="tl">
                  <a:srgbClr val="C0C0C0"/>
                </a:outerShdw>
              </a:effectLst>
              <a:latin typeface="Arial" charset="0"/>
            </a:endParaRPr>
          </a:p>
        </p:txBody>
      </p:sp>
      <p:sp>
        <p:nvSpPr>
          <p:cNvPr id="114698" name="Text Box 10"/>
          <p:cNvSpPr txBox="1">
            <a:spLocks noChangeArrowheads="1"/>
          </p:cNvSpPr>
          <p:nvPr/>
        </p:nvSpPr>
        <p:spPr bwMode="auto">
          <a:xfrm rot="-5400000">
            <a:off x="4655344" y="3893344"/>
            <a:ext cx="2154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0" lang="en-US" sz="2400">
                <a:effectLst>
                  <a:outerShdw blurRad="38100" dist="38100" dir="2700000" algn="tl">
                    <a:srgbClr val="C0C0C0"/>
                  </a:outerShdw>
                </a:effectLst>
                <a:latin typeface="Arial" charset="0"/>
                <a:sym typeface="Wingdings" pitchFamily="2" charset="2"/>
              </a:rPr>
              <a:t></a:t>
            </a:r>
            <a:r>
              <a:rPr kumimoji="0" lang="en-US" sz="2400" i="1">
                <a:effectLst>
                  <a:outerShdw blurRad="38100" dist="38100" dir="2700000" algn="tl">
                    <a:srgbClr val="C0C0C0"/>
                  </a:outerShdw>
                </a:effectLst>
                <a:latin typeface="Arial" charset="0"/>
                <a:sym typeface="Wingdings" pitchFamily="2" charset="2"/>
              </a:rPr>
              <a:t> </a:t>
            </a:r>
            <a:r>
              <a:rPr kumimoji="0" lang="en-US" sz="2400" i="1">
                <a:effectLst>
                  <a:outerShdw blurRad="38100" dist="38100" dir="2700000" algn="tl">
                    <a:srgbClr val="C0C0C0"/>
                  </a:outerShdw>
                </a:effectLst>
                <a:latin typeface="Arial" charset="0"/>
              </a:rPr>
              <a:t>scale </a:t>
            </a:r>
            <a:r>
              <a:rPr kumimoji="0" lang="en-US" sz="2400">
                <a:effectLst>
                  <a:outerShdw blurRad="38100" dist="38100" dir="2700000" algn="tl">
                    <a:srgbClr val="C0C0C0"/>
                  </a:outerShdw>
                </a:effectLst>
                <a:latin typeface="Arial" charset="0"/>
                <a:sym typeface="Wingdings" pitchFamily="2" charset="2"/>
              </a:rPr>
              <a:t></a:t>
            </a:r>
            <a:endParaRPr kumimoji="0" lang="en-US" sz="2400">
              <a:effectLst>
                <a:outerShdw blurRad="38100" dist="38100" dir="2700000" algn="tl">
                  <a:srgbClr val="C0C0C0"/>
                </a:outerShdw>
              </a:effectLst>
              <a:latin typeface="Arial" charset="0"/>
            </a:endParaRPr>
          </a:p>
        </p:txBody>
      </p:sp>
      <p:pic>
        <p:nvPicPr>
          <p:cNvPr id="114699" name="Picture 11" descr="pri_stroke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38" y="3048000"/>
            <a:ext cx="3962400" cy="1931988"/>
          </a:xfrm>
          <a:prstGeom prst="rect">
            <a:avLst/>
          </a:prstGeom>
          <a:noFill/>
          <a:extLst>
            <a:ext uri="{909E8E84-426E-40DD-AFC4-6F175D3DCCD1}">
              <a14:hiddenFill xmlns:a14="http://schemas.microsoft.com/office/drawing/2010/main">
                <a:solidFill>
                  <a:srgbClr val="FFFFFF"/>
                </a:solidFill>
              </a14:hiddenFill>
            </a:ext>
          </a:extLst>
        </p:spPr>
      </p:pic>
      <p:pic>
        <p:nvPicPr>
          <p:cNvPr id="114700" name="Picture 12" descr="pri_Stroke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050" y="5537200"/>
            <a:ext cx="1931988" cy="93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1406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838200"/>
          </a:xfrm>
        </p:spPr>
        <p:txBody>
          <a:bodyPr/>
          <a:lstStyle/>
          <a:p>
            <a:r>
              <a:rPr lang="en-US" altLang="ja-JP" sz="4000"/>
              <a:t>Previous Work </a:t>
            </a:r>
            <a:r>
              <a:rPr lang="en-US"/>
              <a:t>–</a:t>
            </a:r>
            <a:r>
              <a:rPr lang="en-US" altLang="ja-JP" sz="4000"/>
              <a:t> Tonal Art Maps</a:t>
            </a:r>
          </a:p>
        </p:txBody>
      </p:sp>
      <p:sp>
        <p:nvSpPr>
          <p:cNvPr id="37891" name="Rectangle 3"/>
          <p:cNvSpPr>
            <a:spLocks noGrp="1" noChangeArrowheads="1"/>
          </p:cNvSpPr>
          <p:nvPr>
            <p:ph type="body" idx="1"/>
          </p:nvPr>
        </p:nvSpPr>
        <p:spPr>
          <a:xfrm>
            <a:off x="0" y="1066800"/>
            <a:ext cx="7772400" cy="1801813"/>
          </a:xfrm>
        </p:spPr>
        <p:txBody>
          <a:bodyPr/>
          <a:lstStyle/>
          <a:p>
            <a:r>
              <a:rPr lang="en-US" altLang="ja-JP" sz="2800">
                <a:sym typeface="Symbol" pitchFamily="18" charset="2"/>
              </a:rPr>
              <a:t>Real Time Hatching [Praun 2001]</a:t>
            </a:r>
          </a:p>
          <a:p>
            <a:pPr lvl="1"/>
            <a:r>
              <a:rPr lang="en-US" altLang="ja-JP" sz="2400">
                <a:sym typeface="Symbol" pitchFamily="18" charset="2"/>
              </a:rPr>
              <a:t>Blend specially designed texture maps</a:t>
            </a:r>
          </a:p>
          <a:p>
            <a:pPr lvl="1"/>
            <a:r>
              <a:rPr lang="en-US" altLang="ja-JP" sz="2400">
                <a:sym typeface="Symbol" pitchFamily="18" charset="2"/>
              </a:rPr>
              <a:t>High degree of coherence limits artifacts</a:t>
            </a:r>
          </a:p>
        </p:txBody>
      </p:sp>
      <p:sp>
        <p:nvSpPr>
          <p:cNvPr id="37892" name="Text Box 4"/>
          <p:cNvSpPr txBox="1">
            <a:spLocks noChangeArrowheads="1"/>
          </p:cNvSpPr>
          <p:nvPr/>
        </p:nvSpPr>
        <p:spPr bwMode="auto">
          <a:xfrm>
            <a:off x="3838575" y="5859463"/>
            <a:ext cx="1711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sz="2400">
                <a:effectLst>
                  <a:outerShdw blurRad="38100" dist="38100" dir="2700000" algn="tl">
                    <a:srgbClr val="C0C0C0"/>
                  </a:outerShdw>
                </a:effectLst>
                <a:latin typeface="Arial" charset="0"/>
                <a:sym typeface="Wingdings" pitchFamily="2" charset="2"/>
              </a:rPr>
              <a:t></a:t>
            </a:r>
            <a:r>
              <a:rPr kumimoji="0" lang="en-US" altLang="ja-JP" sz="2400" i="1">
                <a:effectLst>
                  <a:outerShdw blurRad="38100" dist="38100" dir="2700000" algn="tl">
                    <a:srgbClr val="C0C0C0"/>
                  </a:outerShdw>
                </a:effectLst>
                <a:latin typeface="Arial" charset="0"/>
                <a:sym typeface="Wingdings" pitchFamily="2" charset="2"/>
              </a:rPr>
              <a:t>  </a:t>
            </a:r>
            <a:r>
              <a:rPr kumimoji="0" lang="en-US" altLang="ja-JP" sz="2400" i="1">
                <a:effectLst>
                  <a:outerShdw blurRad="38100" dist="38100" dir="2700000" algn="tl">
                    <a:srgbClr val="C0C0C0"/>
                  </a:outerShdw>
                </a:effectLst>
                <a:latin typeface="Arial" charset="0"/>
              </a:rPr>
              <a:t>tone  </a:t>
            </a:r>
            <a:r>
              <a:rPr kumimoji="0" lang="en-US" altLang="ja-JP" sz="2400">
                <a:effectLst>
                  <a:outerShdw blurRad="38100" dist="38100" dir="2700000" algn="tl">
                    <a:srgbClr val="C0C0C0"/>
                  </a:outerShdw>
                </a:effectLst>
                <a:latin typeface="Arial" charset="0"/>
                <a:sym typeface="Wingdings" pitchFamily="2" charset="2"/>
              </a:rPr>
              <a:t></a:t>
            </a:r>
            <a:endParaRPr kumimoji="0" lang="en-US" altLang="ja-JP" sz="2400">
              <a:effectLst>
                <a:outerShdw blurRad="38100" dist="38100" dir="2700000" algn="tl">
                  <a:srgbClr val="C0C0C0"/>
                </a:outerShdw>
              </a:effectLst>
              <a:latin typeface="Arial" charset="0"/>
            </a:endParaRPr>
          </a:p>
        </p:txBody>
      </p:sp>
      <p:pic>
        <p:nvPicPr>
          <p:cNvPr id="37893" name="Picture 5" descr="t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352800"/>
            <a:ext cx="8448675" cy="2432050"/>
          </a:xfrm>
          <a:prstGeom prst="rect">
            <a:avLst/>
          </a:prstGeom>
          <a:noFill/>
          <a:extLst>
            <a:ext uri="{909E8E84-426E-40DD-AFC4-6F175D3DCCD1}">
              <a14:hiddenFill xmlns:a14="http://schemas.microsoft.com/office/drawing/2010/main">
                <a:solidFill>
                  <a:srgbClr val="FFFFFF"/>
                </a:solidFill>
              </a14:hiddenFill>
            </a:ext>
          </a:extLst>
        </p:spPr>
      </p:pic>
      <p:sp>
        <p:nvSpPr>
          <p:cNvPr id="37894" name="Text Box 6"/>
          <p:cNvSpPr txBox="1">
            <a:spLocks noChangeArrowheads="1"/>
          </p:cNvSpPr>
          <p:nvPr/>
        </p:nvSpPr>
        <p:spPr bwMode="auto">
          <a:xfrm rot="-5400000">
            <a:off x="-708819" y="4248944"/>
            <a:ext cx="2154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0" lang="en-US" altLang="ja-JP" sz="2400">
                <a:effectLst>
                  <a:outerShdw blurRad="38100" dist="38100" dir="2700000" algn="tl">
                    <a:srgbClr val="C0C0C0"/>
                  </a:outerShdw>
                </a:effectLst>
                <a:latin typeface="Arial" charset="0"/>
                <a:sym typeface="Wingdings" pitchFamily="2" charset="2"/>
              </a:rPr>
              <a:t></a:t>
            </a:r>
            <a:r>
              <a:rPr kumimoji="0" lang="en-US" altLang="ja-JP" sz="2400" i="1">
                <a:effectLst>
                  <a:outerShdw blurRad="38100" dist="38100" dir="2700000" algn="tl">
                    <a:srgbClr val="C0C0C0"/>
                  </a:outerShdw>
                </a:effectLst>
                <a:latin typeface="Arial" charset="0"/>
                <a:sym typeface="Wingdings" pitchFamily="2" charset="2"/>
              </a:rPr>
              <a:t> </a:t>
            </a:r>
            <a:r>
              <a:rPr kumimoji="0" lang="en-US" altLang="ja-JP" sz="2400" i="1">
                <a:effectLst>
                  <a:outerShdw blurRad="38100" dist="38100" dir="2700000" algn="tl">
                    <a:srgbClr val="C0C0C0"/>
                  </a:outerShdw>
                </a:effectLst>
                <a:latin typeface="Arial" charset="0"/>
              </a:rPr>
              <a:t>scale </a:t>
            </a:r>
            <a:r>
              <a:rPr kumimoji="0" lang="en-US" altLang="ja-JP" sz="2400">
                <a:effectLst>
                  <a:outerShdw blurRad="38100" dist="38100" dir="2700000" algn="tl">
                    <a:srgbClr val="C0C0C0"/>
                  </a:outerShdw>
                </a:effectLst>
                <a:latin typeface="Arial" charset="0"/>
                <a:sym typeface="Wingdings" pitchFamily="2" charset="2"/>
              </a:rPr>
              <a:t></a:t>
            </a:r>
            <a:endParaRPr kumimoji="0" lang="en-US" altLang="ja-JP" sz="2400">
              <a:effectLst>
                <a:outerShdw blurRad="38100" dist="38100" dir="2700000" algn="tl">
                  <a:srgbClr val="C0C0C0"/>
                </a:outerShdw>
              </a:effectLst>
              <a:latin typeface="Arial" charset="0"/>
            </a:endParaRPr>
          </a:p>
        </p:txBody>
      </p:sp>
    </p:spTree>
  </p:cSld>
  <p:clrMapOvr>
    <a:masterClrMapping/>
  </p:clrMapOvr>
  <p:transition advTm="5297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0"/>
            <a:ext cx="8229600" cy="838200"/>
          </a:xfrm>
        </p:spPr>
        <p:txBody>
          <a:bodyPr/>
          <a:lstStyle/>
          <a:p>
            <a:r>
              <a:rPr lang="en-US" altLang="ja-JP" sz="4000"/>
              <a:t>Previous Work </a:t>
            </a:r>
            <a:r>
              <a:rPr lang="en-US"/>
              <a:t>– TAM</a:t>
            </a:r>
            <a:r>
              <a:rPr lang="en-US" altLang="ja-JP" sz="4000"/>
              <a:t> Limitations</a:t>
            </a:r>
          </a:p>
        </p:txBody>
      </p:sp>
      <p:sp>
        <p:nvSpPr>
          <p:cNvPr id="32771" name="Rectangle 3"/>
          <p:cNvSpPr>
            <a:spLocks noGrp="1" noChangeArrowheads="1"/>
          </p:cNvSpPr>
          <p:nvPr>
            <p:ph type="body" sz="half" idx="1"/>
          </p:nvPr>
        </p:nvSpPr>
        <p:spPr/>
        <p:txBody>
          <a:bodyPr/>
          <a:lstStyle/>
          <a:p>
            <a:r>
              <a:rPr lang="en-US" altLang="ja-JP" sz="2800"/>
              <a:t>Coarse collections of Strokes</a:t>
            </a:r>
          </a:p>
          <a:p>
            <a:pPr lvl="1"/>
            <a:r>
              <a:rPr lang="en-US" altLang="ja-JP" sz="2400"/>
              <a:t>Leads to blending in ‘waves’ of strokes</a:t>
            </a:r>
          </a:p>
          <a:p>
            <a:endParaRPr lang="en-US" altLang="ja-JP" sz="2400"/>
          </a:p>
          <a:p>
            <a:r>
              <a:rPr lang="en-US" altLang="ja-JP" sz="2800"/>
              <a:t>Limited artist control</a:t>
            </a:r>
          </a:p>
          <a:p>
            <a:pPr lvl="1"/>
            <a:r>
              <a:rPr lang="en-US" altLang="ja-JP" sz="2400"/>
              <a:t>No color</a:t>
            </a:r>
          </a:p>
          <a:p>
            <a:pPr lvl="1"/>
            <a:r>
              <a:rPr lang="en-US" altLang="ja-JP" sz="2400"/>
              <a:t>Small number of example strokes</a:t>
            </a:r>
          </a:p>
          <a:p>
            <a:pPr lvl="1">
              <a:buFontTx/>
              <a:buNone/>
            </a:pPr>
            <a:endParaRPr lang="en-US" altLang="ja-JP" sz="2400"/>
          </a:p>
        </p:txBody>
      </p:sp>
      <p:pic>
        <p:nvPicPr>
          <p:cNvPr id="32772" name="Picture 4" descr="figs_example_tri"/>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86400" y="1752600"/>
            <a:ext cx="2286000" cy="1757363"/>
          </a:xfrm>
          <a:noFill/>
          <a:ln w="28575" algn="ctr">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32774" name="Picture 6" descr="stroke_atlas"/>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86400" y="3962400"/>
            <a:ext cx="2187575" cy="2187575"/>
          </a:xfrm>
          <a:noFill/>
          <a:ln w="28575">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990600"/>
          </a:xfrm>
        </p:spPr>
        <p:txBody>
          <a:bodyPr/>
          <a:lstStyle/>
          <a:p>
            <a:r>
              <a:rPr lang="en-US" altLang="ja-JP"/>
              <a:t>Method</a:t>
            </a:r>
          </a:p>
        </p:txBody>
      </p:sp>
      <p:sp>
        <p:nvSpPr>
          <p:cNvPr id="39939" name="Rectangle 3"/>
          <p:cNvSpPr>
            <a:spLocks noGrp="1" noChangeArrowheads="1"/>
          </p:cNvSpPr>
          <p:nvPr>
            <p:ph type="body" sz="half" idx="1"/>
          </p:nvPr>
        </p:nvSpPr>
        <p:spPr>
          <a:xfrm>
            <a:off x="685800" y="1295400"/>
            <a:ext cx="6629400" cy="5410200"/>
          </a:xfrm>
        </p:spPr>
        <p:txBody>
          <a:bodyPr/>
          <a:lstStyle/>
          <a:p>
            <a:r>
              <a:rPr lang="en-US" altLang="ja-JP" sz="2800"/>
              <a:t>Extend the concept of the TAM</a:t>
            </a:r>
          </a:p>
          <a:p>
            <a:endParaRPr lang="en-US" altLang="ja-JP" sz="2800"/>
          </a:p>
          <a:p>
            <a:pPr lvl="1"/>
            <a:r>
              <a:rPr lang="en-US" altLang="ja-JP" sz="2400"/>
              <a:t>Volume TAM</a:t>
            </a:r>
          </a:p>
          <a:p>
            <a:pPr lvl="2"/>
            <a:r>
              <a:rPr lang="en-US" altLang="ja-JP" sz="2000"/>
              <a:t> Fine Tone Control</a:t>
            </a:r>
          </a:p>
          <a:p>
            <a:pPr lvl="2"/>
            <a:r>
              <a:rPr lang="en-US" altLang="ja-JP" sz="2000"/>
              <a:t> Color</a:t>
            </a:r>
          </a:p>
          <a:p>
            <a:pPr lvl="2"/>
            <a:endParaRPr lang="en-US" altLang="ja-JP" sz="2000"/>
          </a:p>
          <a:p>
            <a:pPr lvl="2"/>
            <a:endParaRPr lang="en-US" altLang="ja-JP" sz="2000"/>
          </a:p>
          <a:p>
            <a:pPr lvl="2"/>
            <a:endParaRPr lang="en-US" altLang="ja-JP" sz="2000"/>
          </a:p>
          <a:p>
            <a:pPr lvl="1"/>
            <a:r>
              <a:rPr lang="en-US" altLang="ja-JP" sz="2400"/>
              <a:t>Threshold scheme:</a:t>
            </a:r>
          </a:p>
          <a:p>
            <a:pPr lvl="2"/>
            <a:r>
              <a:rPr lang="en-US" altLang="ja-JP" sz="2000"/>
              <a:t>Fine Tone Control</a:t>
            </a:r>
          </a:p>
          <a:p>
            <a:pPr lvl="2"/>
            <a:r>
              <a:rPr lang="en-US" altLang="ja-JP" sz="2000"/>
              <a:t>Per Pixel Lighting</a:t>
            </a:r>
          </a:p>
          <a:p>
            <a:pPr lvl="2">
              <a:buFontTx/>
              <a:buNone/>
            </a:pPr>
            <a:endParaRPr lang="en-US" altLang="ja-JP" sz="2000"/>
          </a:p>
        </p:txBody>
      </p:sp>
      <p:pic>
        <p:nvPicPr>
          <p:cNvPr id="39944" name="Picture 8" descr="globe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4286250"/>
            <a:ext cx="2514600" cy="1885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50" name="Picture 14" descr="bunny_co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374900"/>
            <a:ext cx="16002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Geometr415 Lt BT"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Geometr415 Lt BT" pitchFamily="34" charset="0"/>
            <a:ea typeface="ＭＳ Ｐゴシック"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9852</TotalTime>
  <Words>1381</Words>
  <Application>Microsoft Office PowerPoint</Application>
  <PresentationFormat>On-screen Show (4:3)</PresentationFormat>
  <Paragraphs>218</Paragraphs>
  <Slides>28</Slides>
  <Notes>24</Notes>
  <HiddenSlides>2</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ＭＳ Ｐゴシック</vt:lpstr>
      <vt:lpstr>ＭＳ Ｐ明朝</vt:lpstr>
      <vt:lpstr>Verdana</vt:lpstr>
      <vt:lpstr>Geometr415 Lt BT</vt:lpstr>
      <vt:lpstr>AvantGarde</vt:lpstr>
      <vt:lpstr>Wingdings</vt:lpstr>
      <vt:lpstr>Times New Roman</vt:lpstr>
      <vt:lpstr>Symbol</vt:lpstr>
      <vt:lpstr>Default Design</vt:lpstr>
      <vt:lpstr>Microsoft Equation 3.0</vt:lpstr>
      <vt:lpstr>Fine Tone Control in Hardware Hatching</vt:lpstr>
      <vt:lpstr>Goal</vt:lpstr>
      <vt:lpstr>Approach</vt:lpstr>
      <vt:lpstr>Previous Work</vt:lpstr>
      <vt:lpstr>Previous Work</vt:lpstr>
      <vt:lpstr>Previous Work – Stroke Collections</vt:lpstr>
      <vt:lpstr>Previous Work – Tonal Art Maps</vt:lpstr>
      <vt:lpstr>Previous Work – TAM Limitations</vt:lpstr>
      <vt:lpstr>Method</vt:lpstr>
      <vt:lpstr>Approach</vt:lpstr>
      <vt:lpstr>PowerPoint Presentation</vt:lpstr>
      <vt:lpstr>Volume TAM creation</vt:lpstr>
      <vt:lpstr>Volume TAM creation</vt:lpstr>
      <vt:lpstr>Result</vt:lpstr>
      <vt:lpstr>Volume TAM Observations</vt:lpstr>
      <vt:lpstr>Volume TAM Observations</vt:lpstr>
      <vt:lpstr>Pixel Transition</vt:lpstr>
      <vt:lpstr>Pixel Transition</vt:lpstr>
      <vt:lpstr>PowerPoint Presentation</vt:lpstr>
      <vt:lpstr>PowerPoint Presentation</vt:lpstr>
      <vt:lpstr>PowerPoint Presentation</vt:lpstr>
      <vt:lpstr>Threshold Scheme</vt:lpstr>
      <vt:lpstr>Threshold Scheme</vt:lpstr>
      <vt:lpstr>Finer Control</vt:lpstr>
      <vt:lpstr>Per Pixel Effects</vt:lpstr>
      <vt:lpstr>Per Pixel Effects</vt:lpstr>
      <vt:lpstr>Results </vt:lpstr>
      <vt:lpstr>Future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 Tone Control in Hardware Hatching</dc:title>
  <dc:creator>mtwebb</dc:creator>
  <cp:lastModifiedBy>Hugues Hoppe</cp:lastModifiedBy>
  <cp:revision>98</cp:revision>
  <dcterms:created xsi:type="dcterms:W3CDTF">2001-12-02T18:08:00Z</dcterms:created>
  <dcterms:modified xsi:type="dcterms:W3CDTF">2012-05-25T22:06:27Z</dcterms:modified>
</cp:coreProperties>
</file>